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0"/>
  </p:notesMasterIdLst>
  <p:handoutMasterIdLst>
    <p:handoutMasterId r:id="rId21"/>
  </p:handoutMasterIdLst>
  <p:sldIdLst>
    <p:sldId id="256" r:id="rId5"/>
    <p:sldId id="435" r:id="rId6"/>
    <p:sldId id="467" r:id="rId7"/>
    <p:sldId id="436" r:id="rId8"/>
    <p:sldId id="437" r:id="rId9"/>
    <p:sldId id="472" r:id="rId10"/>
    <p:sldId id="447" r:id="rId11"/>
    <p:sldId id="441" r:id="rId12"/>
    <p:sldId id="474" r:id="rId13"/>
    <p:sldId id="475" r:id="rId14"/>
    <p:sldId id="451" r:id="rId15"/>
    <p:sldId id="473" r:id="rId16"/>
    <p:sldId id="417" r:id="rId17"/>
    <p:sldId id="434" r:id="rId18"/>
    <p:sldId id="431"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4">
          <p15:clr>
            <a:srgbClr val="A4A3A4"/>
          </p15:clr>
        </p15:guide>
        <p15:guide id="2" pos="220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194132" initials="1" lastIdx="1" clrIdx="0"/>
  <p:cmAuthor id="1" name="Ken&amp;Linda" initials="K" lastIdx="2" clrIdx="1"/>
  <p:cmAuthor id="2" name="792883" initials="7" lastIdx="1" clrIdx="2"/>
  <p:cmAuthor id="3" name="190928" initials="1" lastIdx="9" clrIdx="3"/>
  <p:cmAuthor id="4" name="800975" initials="8"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20000"/>
    <a:srgbClr val="FF1111"/>
    <a:srgbClr val="6E8190"/>
    <a:srgbClr val="820100"/>
    <a:srgbClr val="820000"/>
    <a:srgbClr val="5E85A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65" autoAdjust="0"/>
    <p:restoredTop sz="95168" autoAdjust="0"/>
  </p:normalViewPr>
  <p:slideViewPr>
    <p:cSldViewPr>
      <p:cViewPr>
        <p:scale>
          <a:sx n="106" d="100"/>
          <a:sy n="106" d="100"/>
        </p:scale>
        <p:origin x="-342" y="-17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968" y="-90"/>
      </p:cViewPr>
      <p:guideLst>
        <p:guide orient="horz" pos="2928"/>
        <p:guide pos="2209"/>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217009\AppData\Local\Microsoft\Windows\Temporary%20Internet%20Files\Content.IE5\VMSSBWNW\Average%20HOEP%20plus%20Average%20GA.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orp.opg.com\opg\IP\6_7%20Reducing%20Electricity%20Bills\GA%20Smoothing\2017%2004%2002%20GA%20Financing%20Model%20v16.xlsm" TargetMode="External"/><Relationship Id="rId2" Type="http://schemas.openxmlformats.org/officeDocument/2006/relationships/image" Target="../media/image7.jpeg"/><Relationship Id="rId1" Type="http://schemas.openxmlformats.org/officeDocument/2006/relationships/image" Target="../media/image6.jpeg"/><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oleObject" Target="file:///\\corp.opg.com\opg\IP\6_7%20Reducing%20Electricity%20Bills\GA%20Smoothing\2017%2004%2002%20GA%20Financing%20Model%20v16.xlsm"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orp.opg.com\opg\IP\6_7%20Reducing%20Electricity%20Bills\GA%20Smoothing\2017%2004%2002%20GA%20Financing%20Model%20v16.xlsm"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217009\AppData\Local\Microsoft\Windows\Temporary%20Internet%20Files\Content.Outlook\PCRVN2SF\GA%20scenarios%20Apr%207%20R1.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217009\AppData\Local\Microsoft\Windows\Temporary%20Internet%20Files\Content.Outlook\PCRVN2SF\GA%20scenarios%20Apr%207%20R1.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orp.opg.com\opg\IP\6_7%20Reducing%20Electricity%20Bills\GA%20Smoothing\2017%2004%2006%20GA%20Financing%20Model%20v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CA"/>
  <c:chart>
    <c:title>
      <c:tx>
        <c:rich>
          <a:bodyPr/>
          <a:lstStyle/>
          <a:p>
            <a:pPr>
              <a:defRPr/>
            </a:pPr>
            <a:r>
              <a:rPr lang="en-CA"/>
              <a:t>Electricity Price in Ontario</a:t>
            </a:r>
          </a:p>
        </c:rich>
      </c:tx>
      <c:layout/>
    </c:title>
    <c:plotArea>
      <c:layout>
        <c:manualLayout>
          <c:layoutTarget val="inner"/>
          <c:xMode val="edge"/>
          <c:yMode val="edge"/>
          <c:x val="8.865507436570487E-2"/>
          <c:y val="0.16714129483814574"/>
          <c:w val="0.89333092738407838"/>
          <c:h val="0.71687882764654776"/>
        </c:manualLayout>
      </c:layout>
      <c:barChart>
        <c:barDir val="col"/>
        <c:grouping val="stacked"/>
        <c:ser>
          <c:idx val="1"/>
          <c:order val="0"/>
          <c:tx>
            <c:strRef>
              <c:f>'Average HOEP plus Average GA'!$B$1</c:f>
              <c:strCache>
                <c:ptCount val="1"/>
                <c:pt idx="0">
                  <c:v>Hourly Ontario Energy Price (HOEP)</c:v>
                </c:pt>
              </c:strCache>
            </c:strRef>
          </c:tx>
          <c:cat>
            <c:numRef>
              <c:f>'Average HOEP plus Average GA'!$A$2:$A$10</c:f>
              <c:numCache>
                <c:formatCode>General</c:formatCode>
                <c:ptCount val="9"/>
                <c:pt idx="0">
                  <c:v>2008</c:v>
                </c:pt>
                <c:pt idx="1">
                  <c:v>2009</c:v>
                </c:pt>
                <c:pt idx="2">
                  <c:v>2010</c:v>
                </c:pt>
                <c:pt idx="3">
                  <c:v>2011</c:v>
                </c:pt>
                <c:pt idx="4">
                  <c:v>2012</c:v>
                </c:pt>
                <c:pt idx="5">
                  <c:v>2013</c:v>
                </c:pt>
                <c:pt idx="6">
                  <c:v>2014</c:v>
                </c:pt>
                <c:pt idx="7">
                  <c:v>2015</c:v>
                </c:pt>
                <c:pt idx="8">
                  <c:v>2016</c:v>
                </c:pt>
              </c:numCache>
            </c:numRef>
          </c:cat>
          <c:val>
            <c:numRef>
              <c:f>'Average HOEP plus Average GA'!$B$2:$B$10</c:f>
              <c:numCache>
                <c:formatCode>General</c:formatCode>
                <c:ptCount val="9"/>
                <c:pt idx="0">
                  <c:v>5.17</c:v>
                </c:pt>
                <c:pt idx="1">
                  <c:v>3.16</c:v>
                </c:pt>
                <c:pt idx="2">
                  <c:v>3.79</c:v>
                </c:pt>
                <c:pt idx="3">
                  <c:v>3.15</c:v>
                </c:pt>
                <c:pt idx="4">
                  <c:v>2.4099999999999997</c:v>
                </c:pt>
                <c:pt idx="5">
                  <c:v>2.65</c:v>
                </c:pt>
                <c:pt idx="6" formatCode="0.00">
                  <c:v>3.6</c:v>
                </c:pt>
                <c:pt idx="7">
                  <c:v>2.36</c:v>
                </c:pt>
                <c:pt idx="8">
                  <c:v>1.6600000000000001</c:v>
                </c:pt>
              </c:numCache>
            </c:numRef>
          </c:val>
        </c:ser>
        <c:ser>
          <c:idx val="2"/>
          <c:order val="1"/>
          <c:tx>
            <c:strRef>
              <c:f>'Average HOEP plus Average GA'!$C$1</c:f>
              <c:strCache>
                <c:ptCount val="1"/>
                <c:pt idx="0">
                  <c:v>Global Adjustment</c:v>
                </c:pt>
              </c:strCache>
            </c:strRef>
          </c:tx>
          <c:cat>
            <c:numRef>
              <c:f>'Average HOEP plus Average GA'!$A$2:$A$10</c:f>
              <c:numCache>
                <c:formatCode>General</c:formatCode>
                <c:ptCount val="9"/>
                <c:pt idx="0">
                  <c:v>2008</c:v>
                </c:pt>
                <c:pt idx="1">
                  <c:v>2009</c:v>
                </c:pt>
                <c:pt idx="2">
                  <c:v>2010</c:v>
                </c:pt>
                <c:pt idx="3">
                  <c:v>2011</c:v>
                </c:pt>
                <c:pt idx="4">
                  <c:v>2012</c:v>
                </c:pt>
                <c:pt idx="5">
                  <c:v>2013</c:v>
                </c:pt>
                <c:pt idx="6">
                  <c:v>2014</c:v>
                </c:pt>
                <c:pt idx="7">
                  <c:v>2015</c:v>
                </c:pt>
                <c:pt idx="8">
                  <c:v>2016</c:v>
                </c:pt>
              </c:numCache>
            </c:numRef>
          </c:cat>
          <c:val>
            <c:numRef>
              <c:f>'Average HOEP plus Average GA'!$C$2:$C$10</c:f>
              <c:numCache>
                <c:formatCode>General</c:formatCode>
                <c:ptCount val="9"/>
                <c:pt idx="0">
                  <c:v>0.61000000000000065</c:v>
                </c:pt>
                <c:pt idx="1">
                  <c:v>3.06</c:v>
                </c:pt>
                <c:pt idx="2">
                  <c:v>2.72</c:v>
                </c:pt>
                <c:pt idx="3">
                  <c:v>4.0199999999999996</c:v>
                </c:pt>
                <c:pt idx="4">
                  <c:v>4.92</c:v>
                </c:pt>
                <c:pt idx="5">
                  <c:v>5.92</c:v>
                </c:pt>
                <c:pt idx="6">
                  <c:v>5.46</c:v>
                </c:pt>
                <c:pt idx="7">
                  <c:v>7.78</c:v>
                </c:pt>
                <c:pt idx="8">
                  <c:v>9.66</c:v>
                </c:pt>
              </c:numCache>
            </c:numRef>
          </c:val>
        </c:ser>
        <c:overlap val="100"/>
        <c:axId val="62052992"/>
        <c:axId val="63197184"/>
      </c:barChart>
      <c:lineChart>
        <c:grouping val="standard"/>
        <c:ser>
          <c:idx val="3"/>
          <c:order val="2"/>
          <c:tx>
            <c:strRef>
              <c:f>'Average HOEP plus Average GA'!$D$1</c:f>
              <c:strCache>
                <c:ptCount val="1"/>
                <c:pt idx="0">
                  <c:v>Total Commodity Cost</c:v>
                </c:pt>
              </c:strCache>
            </c:strRef>
          </c:tx>
          <c:marker>
            <c:symbol val="none"/>
          </c:marker>
          <c:cat>
            <c:numRef>
              <c:f>'Average HOEP plus Average GA'!$A$2:$A$10</c:f>
              <c:numCache>
                <c:formatCode>General</c:formatCode>
                <c:ptCount val="9"/>
                <c:pt idx="0">
                  <c:v>2008</c:v>
                </c:pt>
                <c:pt idx="1">
                  <c:v>2009</c:v>
                </c:pt>
                <c:pt idx="2">
                  <c:v>2010</c:v>
                </c:pt>
                <c:pt idx="3">
                  <c:v>2011</c:v>
                </c:pt>
                <c:pt idx="4">
                  <c:v>2012</c:v>
                </c:pt>
                <c:pt idx="5">
                  <c:v>2013</c:v>
                </c:pt>
                <c:pt idx="6">
                  <c:v>2014</c:v>
                </c:pt>
                <c:pt idx="7">
                  <c:v>2015</c:v>
                </c:pt>
                <c:pt idx="8">
                  <c:v>2016</c:v>
                </c:pt>
              </c:numCache>
            </c:numRef>
          </c:cat>
          <c:val>
            <c:numRef>
              <c:f>'Average HOEP plus Average GA'!$D$2:$D$10</c:f>
              <c:numCache>
                <c:formatCode>General</c:formatCode>
                <c:ptCount val="9"/>
                <c:pt idx="0">
                  <c:v>5.78</c:v>
                </c:pt>
                <c:pt idx="1">
                  <c:v>6.2200000000000006</c:v>
                </c:pt>
                <c:pt idx="2">
                  <c:v>6.51</c:v>
                </c:pt>
                <c:pt idx="3">
                  <c:v>7.17</c:v>
                </c:pt>
                <c:pt idx="4">
                  <c:v>7.33</c:v>
                </c:pt>
                <c:pt idx="5">
                  <c:v>8.57</c:v>
                </c:pt>
                <c:pt idx="6">
                  <c:v>9.06</c:v>
                </c:pt>
                <c:pt idx="7">
                  <c:v>10.14</c:v>
                </c:pt>
                <c:pt idx="8">
                  <c:v>11.32</c:v>
                </c:pt>
              </c:numCache>
            </c:numRef>
          </c:val>
        </c:ser>
        <c:marker val="1"/>
        <c:axId val="62052992"/>
        <c:axId val="63197184"/>
      </c:lineChart>
      <c:catAx>
        <c:axId val="62052992"/>
        <c:scaling>
          <c:orientation val="minMax"/>
        </c:scaling>
        <c:axPos val="b"/>
        <c:numFmt formatCode="General" sourceLinked="1"/>
        <c:tickLblPos val="nextTo"/>
        <c:crossAx val="63197184"/>
        <c:crosses val="autoZero"/>
        <c:auto val="1"/>
        <c:lblAlgn val="ctr"/>
        <c:lblOffset val="100"/>
      </c:catAx>
      <c:valAx>
        <c:axId val="63197184"/>
        <c:scaling>
          <c:orientation val="minMax"/>
        </c:scaling>
        <c:axPos val="l"/>
        <c:majorGridlines/>
        <c:title>
          <c:tx>
            <c:rich>
              <a:bodyPr rot="-5400000" vert="horz"/>
              <a:lstStyle/>
              <a:p>
                <a:pPr>
                  <a:defRPr/>
                </a:pPr>
                <a:r>
                  <a:rPr lang="en-CA"/>
                  <a:t>cents/kWh</a:t>
                </a:r>
              </a:p>
            </c:rich>
          </c:tx>
          <c:layout/>
        </c:title>
        <c:numFmt formatCode="General" sourceLinked="1"/>
        <c:tickLblPos val="nextTo"/>
        <c:crossAx val="62052992"/>
        <c:crosses val="autoZero"/>
        <c:crossBetween val="between"/>
      </c:valAx>
    </c:plotArea>
    <c:legend>
      <c:legendPos val="r"/>
      <c:layout>
        <c:manualLayout>
          <c:xMode val="edge"/>
          <c:yMode val="edge"/>
          <c:x val="9.8652668416448541E-2"/>
          <c:y val="0.19271689997083749"/>
          <c:w val="0.49856955380577528"/>
          <c:h val="0.17938065033537476"/>
        </c:manualLayout>
      </c:layout>
      <c:spPr>
        <a:solidFill>
          <a:sysClr val="window" lastClr="FFFFFF"/>
        </a:solidFill>
        <a:ln>
          <a:solidFill>
            <a:schemeClr val="bg1">
              <a:lumMod val="75000"/>
            </a:schemeClr>
          </a:solidFill>
        </a:ln>
      </c:spPr>
    </c:legend>
    <c:plotVisOnly val="1"/>
    <c:dispBlanksAs val="gap"/>
  </c:chart>
  <c:spPr>
    <a:ln>
      <a:no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CA"/>
  <c:chart>
    <c:title>
      <c:tx>
        <c:rich>
          <a:bodyPr/>
          <a:lstStyle/>
          <a:p>
            <a:pPr>
              <a:defRPr/>
            </a:pPr>
            <a:r>
              <a:rPr lang="en-CA"/>
              <a:t>RPP</a:t>
            </a:r>
            <a:r>
              <a:rPr lang="en-CA" baseline="0"/>
              <a:t>  Bill Forecast</a:t>
            </a:r>
            <a:endParaRPr lang="en-CA"/>
          </a:p>
        </c:rich>
      </c:tx>
      <c:layout>
        <c:manualLayout>
          <c:xMode val="edge"/>
          <c:yMode val="edge"/>
          <c:x val="0.39976694570450544"/>
          <c:y val="0"/>
        </c:manualLayout>
      </c:layout>
    </c:title>
    <c:plotArea>
      <c:layout>
        <c:manualLayout>
          <c:layoutTarget val="inner"/>
          <c:xMode val="edge"/>
          <c:yMode val="edge"/>
          <c:x val="8.1850230953374348E-2"/>
          <c:y val="9.6971094845168485E-2"/>
          <c:w val="0.89971303192512453"/>
          <c:h val="0.63930974245829331"/>
        </c:manualLayout>
      </c:layout>
      <c:areaChart>
        <c:grouping val="stacked"/>
        <c:ser>
          <c:idx val="2"/>
          <c:order val="2"/>
          <c:tx>
            <c:strRef>
              <c:f>'Bill Impact'!$E$34</c:f>
              <c:strCache>
                <c:ptCount val="1"/>
                <c:pt idx="0">
                  <c:v>Total FHP Bill</c:v>
                </c:pt>
              </c:strCache>
            </c:strRef>
          </c:tx>
          <c:spPr>
            <a:noFill/>
            <a:ln w="25400">
              <a:noFill/>
            </a:ln>
          </c:spPr>
          <c:cat>
            <c:numRef>
              <c:f>'Bill Impact'!$K$5:$BQ$5</c:f>
              <c:numCache>
                <c:formatCode>mmm\ yyyy_);\(###0\);"-  ";" "@" "</c:formatCode>
                <c:ptCount val="59"/>
                <c:pt idx="0">
                  <c:v>42856</c:v>
                </c:pt>
                <c:pt idx="1">
                  <c:v>43040</c:v>
                </c:pt>
                <c:pt idx="2">
                  <c:v>43221</c:v>
                </c:pt>
                <c:pt idx="3">
                  <c:v>43405</c:v>
                </c:pt>
                <c:pt idx="4">
                  <c:v>43586</c:v>
                </c:pt>
                <c:pt idx="5">
                  <c:v>43770</c:v>
                </c:pt>
                <c:pt idx="6">
                  <c:v>43952</c:v>
                </c:pt>
                <c:pt idx="7">
                  <c:v>44136</c:v>
                </c:pt>
                <c:pt idx="8">
                  <c:v>44317</c:v>
                </c:pt>
                <c:pt idx="9">
                  <c:v>44501</c:v>
                </c:pt>
                <c:pt idx="10">
                  <c:v>44682</c:v>
                </c:pt>
                <c:pt idx="11">
                  <c:v>44866</c:v>
                </c:pt>
                <c:pt idx="12">
                  <c:v>45047</c:v>
                </c:pt>
                <c:pt idx="13">
                  <c:v>45231</c:v>
                </c:pt>
                <c:pt idx="14">
                  <c:v>45413</c:v>
                </c:pt>
                <c:pt idx="15">
                  <c:v>45597</c:v>
                </c:pt>
                <c:pt idx="16">
                  <c:v>45778</c:v>
                </c:pt>
                <c:pt idx="17">
                  <c:v>45962</c:v>
                </c:pt>
                <c:pt idx="18">
                  <c:v>46143</c:v>
                </c:pt>
                <c:pt idx="19">
                  <c:v>46327</c:v>
                </c:pt>
                <c:pt idx="20">
                  <c:v>46508</c:v>
                </c:pt>
                <c:pt idx="21">
                  <c:v>46692</c:v>
                </c:pt>
                <c:pt idx="22">
                  <c:v>46874</c:v>
                </c:pt>
                <c:pt idx="23">
                  <c:v>47058</c:v>
                </c:pt>
                <c:pt idx="24">
                  <c:v>47239</c:v>
                </c:pt>
                <c:pt idx="25">
                  <c:v>47423</c:v>
                </c:pt>
                <c:pt idx="26">
                  <c:v>47604</c:v>
                </c:pt>
                <c:pt idx="27">
                  <c:v>47788</c:v>
                </c:pt>
                <c:pt idx="28">
                  <c:v>47969</c:v>
                </c:pt>
                <c:pt idx="29">
                  <c:v>48153</c:v>
                </c:pt>
                <c:pt idx="30">
                  <c:v>48335</c:v>
                </c:pt>
                <c:pt idx="31">
                  <c:v>48519</c:v>
                </c:pt>
                <c:pt idx="32">
                  <c:v>48700</c:v>
                </c:pt>
                <c:pt idx="33">
                  <c:v>48884</c:v>
                </c:pt>
                <c:pt idx="34">
                  <c:v>49065</c:v>
                </c:pt>
                <c:pt idx="35">
                  <c:v>49249</c:v>
                </c:pt>
                <c:pt idx="36">
                  <c:v>49430</c:v>
                </c:pt>
                <c:pt idx="37">
                  <c:v>49614</c:v>
                </c:pt>
                <c:pt idx="38">
                  <c:v>49796</c:v>
                </c:pt>
                <c:pt idx="39">
                  <c:v>49980</c:v>
                </c:pt>
                <c:pt idx="40">
                  <c:v>50161</c:v>
                </c:pt>
                <c:pt idx="41">
                  <c:v>50345</c:v>
                </c:pt>
                <c:pt idx="42">
                  <c:v>50526</c:v>
                </c:pt>
                <c:pt idx="43">
                  <c:v>50710</c:v>
                </c:pt>
                <c:pt idx="44">
                  <c:v>50891</c:v>
                </c:pt>
                <c:pt idx="45">
                  <c:v>51075</c:v>
                </c:pt>
                <c:pt idx="46">
                  <c:v>51257</c:v>
                </c:pt>
                <c:pt idx="47">
                  <c:v>51441</c:v>
                </c:pt>
                <c:pt idx="48">
                  <c:v>51622</c:v>
                </c:pt>
                <c:pt idx="49">
                  <c:v>51806</c:v>
                </c:pt>
                <c:pt idx="50">
                  <c:v>51987</c:v>
                </c:pt>
                <c:pt idx="51">
                  <c:v>52171</c:v>
                </c:pt>
                <c:pt idx="52">
                  <c:v>52352</c:v>
                </c:pt>
                <c:pt idx="53">
                  <c:v>52536</c:v>
                </c:pt>
                <c:pt idx="54">
                  <c:v>52718</c:v>
                </c:pt>
                <c:pt idx="55">
                  <c:v>52902</c:v>
                </c:pt>
                <c:pt idx="56">
                  <c:v>53083</c:v>
                </c:pt>
                <c:pt idx="57">
                  <c:v>53267</c:v>
                </c:pt>
                <c:pt idx="58">
                  <c:v>53448</c:v>
                </c:pt>
              </c:numCache>
            </c:numRef>
          </c:cat>
          <c:val>
            <c:numRef>
              <c:f>'Bill Impact'!$K$34:$BQ$34</c:f>
              <c:numCache>
                <c:formatCode>#,##0_);\(#,##0\);"-  ";" "@</c:formatCode>
                <c:ptCount val="59"/>
                <c:pt idx="0">
                  <c:v>126.88379400036251</c:v>
                </c:pt>
                <c:pt idx="1">
                  <c:v>128.15263194036621</c:v>
                </c:pt>
                <c:pt idx="2">
                  <c:v>129.43415825976982</c:v>
                </c:pt>
                <c:pt idx="3">
                  <c:v>130.72849984236777</c:v>
                </c:pt>
                <c:pt idx="4">
                  <c:v>132.03578484079122</c:v>
                </c:pt>
                <c:pt idx="5">
                  <c:v>133.35614268919949</c:v>
                </c:pt>
                <c:pt idx="6">
                  <c:v>134.68970411609112</c:v>
                </c:pt>
                <c:pt idx="7">
                  <c:v>136.03660115725199</c:v>
                </c:pt>
                <c:pt idx="8">
                  <c:v>137.39696716882457</c:v>
                </c:pt>
                <c:pt idx="9">
                  <c:v>138.7709368405128</c:v>
                </c:pt>
                <c:pt idx="10">
                  <c:v>144.32177431413362</c:v>
                </c:pt>
                <c:pt idx="11">
                  <c:v>150.09464528669858</c:v>
                </c:pt>
                <c:pt idx="12">
                  <c:v>156.0984310981666</c:v>
                </c:pt>
                <c:pt idx="13">
                  <c:v>162.34236834209392</c:v>
                </c:pt>
                <c:pt idx="14">
                  <c:v>168.83606307577699</c:v>
                </c:pt>
                <c:pt idx="15">
                  <c:v>175.58950559880748</c:v>
                </c:pt>
                <c:pt idx="16">
                  <c:v>182.61308582276001</c:v>
                </c:pt>
                <c:pt idx="17">
                  <c:v>189.91760925567084</c:v>
                </c:pt>
                <c:pt idx="18">
                  <c:v>197.5143136258973</c:v>
                </c:pt>
                <c:pt idx="19">
                  <c:v>205.41488617093361</c:v>
                </c:pt>
                <c:pt idx="20">
                  <c:v>229.58843965462987</c:v>
                </c:pt>
                <c:pt idx="21">
                  <c:v>224.78543404596684</c:v>
                </c:pt>
                <c:pt idx="22">
                  <c:v>225.75823090299201</c:v>
                </c:pt>
                <c:pt idx="23">
                  <c:v>221.89594702867171</c:v>
                </c:pt>
                <c:pt idx="24">
                  <c:v>227.53362760450085</c:v>
                </c:pt>
                <c:pt idx="25">
                  <c:v>225.67508490616103</c:v>
                </c:pt>
                <c:pt idx="26">
                  <c:v>228.13027504737482</c:v>
                </c:pt>
                <c:pt idx="27">
                  <c:v>226.81139618306281</c:v>
                </c:pt>
                <c:pt idx="28">
                  <c:v>231.73563399884497</c:v>
                </c:pt>
                <c:pt idx="29">
                  <c:v>229.31323998750582</c:v>
                </c:pt>
                <c:pt idx="30">
                  <c:v>232.91906521783099</c:v>
                </c:pt>
                <c:pt idx="31">
                  <c:v>226.61577580977678</c:v>
                </c:pt>
                <c:pt idx="32">
                  <c:v>230.27351325790355</c:v>
                </c:pt>
                <c:pt idx="33">
                  <c:v>230.56024628189988</c:v>
                </c:pt>
                <c:pt idx="34">
                  <c:v>234.2726148608331</c:v>
                </c:pt>
                <c:pt idx="35">
                  <c:v>231.75777242873488</c:v>
                </c:pt>
                <c:pt idx="36">
                  <c:v>235.00214257738386</c:v>
                </c:pt>
                <c:pt idx="37">
                  <c:v>232.32048352532999</c:v>
                </c:pt>
                <c:pt idx="38">
                  <c:v>236.50679394647491</c:v>
                </c:pt>
                <c:pt idx="39">
                  <c:v>235.7581395817684</c:v>
                </c:pt>
                <c:pt idx="40">
                  <c:v>240.75457307024993</c:v>
                </c:pt>
                <c:pt idx="41">
                  <c:v>234.72925472596967</c:v>
                </c:pt>
                <c:pt idx="42">
                  <c:v>237.56102866567997</c:v>
                </c:pt>
                <c:pt idx="43">
                  <c:v>238.65961767427962</c:v>
                </c:pt>
                <c:pt idx="44">
                  <c:v>241.86248316628621</c:v>
                </c:pt>
                <c:pt idx="45">
                  <c:v>242.97646623028669</c:v>
                </c:pt>
                <c:pt idx="46">
                  <c:v>246.24996675690451</c:v>
                </c:pt>
                <c:pt idx="47">
                  <c:v>247.37965175741377</c:v>
                </c:pt>
                <c:pt idx="48">
                  <c:v>250.72520001933583</c:v>
                </c:pt>
                <c:pt idx="49">
                  <c:v>251.87090099508347</c:v>
                </c:pt>
                <c:pt idx="50">
                  <c:v>255.28993794701583</c:v>
                </c:pt>
                <c:pt idx="51">
                  <c:v>256.45197521750629</c:v>
                </c:pt>
                <c:pt idx="52">
                  <c:v>259.94597063324932</c:v>
                </c:pt>
                <c:pt idx="53">
                  <c:v>261.12467092437851</c:v>
                </c:pt>
                <c:pt idx="54">
                  <c:v>264.69512397320659</c:v>
                </c:pt>
                <c:pt idx="55">
                  <c:v>265.89082054538687</c:v>
                </c:pt>
                <c:pt idx="56">
                  <c:v>269.53926037996422</c:v>
                </c:pt>
                <c:pt idx="57">
                  <c:v>270.75229315881597</c:v>
                </c:pt>
                <c:pt idx="58">
                  <c:v>274.48027951485574</c:v>
                </c:pt>
              </c:numCache>
            </c:numRef>
          </c:val>
        </c:ser>
        <c:ser>
          <c:idx val="4"/>
          <c:order val="3"/>
          <c:tx>
            <c:strRef>
              <c:f>'Bill Impact'!$E$36</c:f>
              <c:strCache>
                <c:ptCount val="1"/>
                <c:pt idx="0">
                  <c:v>Financed Portion</c:v>
                </c:pt>
              </c:strCache>
            </c:strRef>
          </c:tx>
          <c:spPr>
            <a:blipFill dpi="0" rotWithShape="1">
              <a:blip xmlns:r="http://schemas.openxmlformats.org/officeDocument/2006/relationships" r:embed="rId1">
                <a:alphaModFix amt="33000"/>
              </a:blip>
              <a:srcRect/>
              <a:stretch>
                <a:fillRect/>
              </a:stretch>
            </a:blipFill>
          </c:spPr>
          <c:val>
            <c:numRef>
              <c:f>'Bill Impact'!$K$36:$AA$36</c:f>
              <c:numCache>
                <c:formatCode>#,##0_);\(#,##0\);"-  ";" "@</c:formatCode>
                <c:ptCount val="17"/>
                <c:pt idx="0">
                  <c:v>27.786866708051207</c:v>
                </c:pt>
                <c:pt idx="1">
                  <c:v>24.229328223672127</c:v>
                </c:pt>
                <c:pt idx="2">
                  <c:v>29.022519020880189</c:v>
                </c:pt>
                <c:pt idx="3">
                  <c:v>32.275102321232822</c:v>
                </c:pt>
                <c:pt idx="4">
                  <c:v>34.827774919942996</c:v>
                </c:pt>
                <c:pt idx="5">
                  <c:v>32.385546614115498</c:v>
                </c:pt>
                <c:pt idx="6">
                  <c:v>35.933759983341346</c:v>
                </c:pt>
                <c:pt idx="7">
                  <c:v>38.364288109312589</c:v>
                </c:pt>
                <c:pt idx="8">
                  <c:v>34.946726161726744</c:v>
                </c:pt>
                <c:pt idx="9">
                  <c:v>34.258423731484214</c:v>
                </c:pt>
                <c:pt idx="10">
                  <c:v>34.370040722461596</c:v>
                </c:pt>
                <c:pt idx="11">
                  <c:v>24.166701545445687</c:v>
                </c:pt>
                <c:pt idx="12">
                  <c:v>22.251255545837125</c:v>
                </c:pt>
                <c:pt idx="13">
                  <c:v>17.847748479616797</c:v>
                </c:pt>
                <c:pt idx="14">
                  <c:v>22.300181369876231</c:v>
                </c:pt>
                <c:pt idx="15">
                  <c:v>13.922551575987454</c:v>
                </c:pt>
                <c:pt idx="16">
                  <c:v>8.0237545180500067</c:v>
                </c:pt>
              </c:numCache>
            </c:numRef>
          </c:val>
        </c:ser>
        <c:ser>
          <c:idx val="5"/>
          <c:order val="4"/>
          <c:tx>
            <c:strRef>
              <c:f>'Bill Impact'!$E$37</c:f>
              <c:strCache>
                <c:ptCount val="1"/>
                <c:pt idx="0">
                  <c:v>Principal Repayment</c:v>
                </c:pt>
              </c:strCache>
            </c:strRef>
          </c:tx>
          <c:spPr>
            <a:blipFill dpi="0" rotWithShape="1">
              <a:blip xmlns:r="http://schemas.openxmlformats.org/officeDocument/2006/relationships" r:embed="rId2">
                <a:alphaModFix amt="37000"/>
              </a:blip>
              <a:srcRect/>
              <a:stretch>
                <a:fillRect/>
              </a:stretch>
            </a:blipFill>
          </c:spPr>
          <c:val>
            <c:numRef>
              <c:f>'Bill Impact'!$K$37:$BQ$37</c:f>
              <c:numCache>
                <c:formatCode>General</c:formatCode>
                <c:ptCount val="59"/>
                <c:pt idx="17" formatCode="#,##0_);\(#,##0\);&quot;-  &quot;;&quot; &quot;@">
                  <c:v>-1.7252420853397719</c:v>
                </c:pt>
                <c:pt idx="18" formatCode="#,##0_);\(#,##0\);&quot;-  &quot;;&quot; &quot;@">
                  <c:v>-2.1732612810412792</c:v>
                </c:pt>
                <c:pt idx="19" formatCode="#,##0_);\(#,##0\);&quot;-  &quot;;&quot; &quot;@">
                  <c:v>-10.602424083683132</c:v>
                </c:pt>
                <c:pt idx="20" formatCode="#,##0_);\(#,##0\);&quot;-  &quot;;&quot; &quot;@">
                  <c:v>-23.563316613489629</c:v>
                </c:pt>
                <c:pt idx="21" formatCode="#,##0_);\(#,##0\);&quot;-  &quot;;&quot; &quot;@">
                  <c:v>-23.272618964732516</c:v>
                </c:pt>
                <c:pt idx="22" formatCode="#,##0_);\(#,##0\);&quot;-  &quot;;&quot; &quot;@">
                  <c:v>-23.399483136794146</c:v>
                </c:pt>
                <c:pt idx="23" formatCode="#,##0_);\(#,##0\);&quot;-  &quot;;&quot; &quot;@">
                  <c:v>-23.282367667120628</c:v>
                </c:pt>
                <c:pt idx="24" formatCode="#,##0_);\(#,##0\);&quot;-  &quot;;&quot; &quot;@">
                  <c:v>-23.23999533875169</c:v>
                </c:pt>
                <c:pt idx="25" formatCode="#,##0_);\(#,##0\);&quot;-  &quot;;&quot; &quot;@">
                  <c:v>-23.176319086283627</c:v>
                </c:pt>
                <c:pt idx="26" formatCode="#,##0_);\(#,##0\);&quot;-  &quot;;&quot; &quot;@">
                  <c:v>-23.113696113890231</c:v>
                </c:pt>
                <c:pt idx="27" formatCode="#,##0_);\(#,##0\);&quot;-  &quot;;&quot; &quot;@">
                  <c:v>-23.088523926127468</c:v>
                </c:pt>
                <c:pt idx="28" formatCode="#,##0_);\(#,##0\);&quot;-  &quot;;&quot; &quot;@">
                  <c:v>-23.007240045391427</c:v>
                </c:pt>
                <c:pt idx="29" formatCode="#,##0_);\(#,##0\);&quot;-  &quot;;&quot; &quot;@">
                  <c:v>-22.851272489159733</c:v>
                </c:pt>
                <c:pt idx="30" formatCode="#,##0_);\(#,##0\);&quot;-  &quot;;&quot; &quot;@">
                  <c:v>-22.886710790602677</c:v>
                </c:pt>
                <c:pt idx="31" formatCode="#,##0_);\(#,##0\);&quot;-  &quot;;&quot; &quot;@">
                  <c:v>-22.810158866580696</c:v>
                </c:pt>
                <c:pt idx="32" formatCode="#,##0_);\(#,##0\);&quot;-  &quot;;&quot; &quot;@">
                  <c:v>-22.659025939155185</c:v>
                </c:pt>
                <c:pt idx="33" formatCode="#,##0_);\(#,##0\);&quot;-  &quot;;&quot; &quot;@">
                  <c:v>-22.630223836922696</c:v>
                </c:pt>
                <c:pt idx="34" formatCode="#,##0_);\(#,##0\);&quot;-  &quot;;&quot; &quot;@">
                  <c:v>-22.46415009373078</c:v>
                </c:pt>
                <c:pt idx="35" formatCode="#,##0_);\(#,##0\);&quot;-  &quot;;&quot; &quot;@">
                  <c:v>-22.427100368403188</c:v>
                </c:pt>
                <c:pt idx="36" formatCode="#,##0_);\(#,##0\);&quot;-  &quot;;&quot; &quot;@">
                  <c:v>-22.246983449887949</c:v>
                </c:pt>
                <c:pt idx="37" formatCode="#,##0_);\(#,##0\);&quot;-  &quot;;&quot; &quot;@">
                  <c:v>-22.073429610538078</c:v>
                </c:pt>
                <c:pt idx="38" formatCode="#,##0_);\(#,##0\);&quot;-  &quot;;&quot; &quot;@">
                  <c:v>-22.009631222853585</c:v>
                </c:pt>
                <c:pt idx="39" formatCode="#,##0_);\(#,##0\);&quot;-  &quot;;&quot; &quot;@">
                  <c:v>-21.980677308332439</c:v>
                </c:pt>
                <c:pt idx="40" formatCode="#,##0_);\(#,##0\);&quot;-  &quot;;&quot; &quot;@">
                  <c:v>-21.766916160351599</c:v>
                </c:pt>
                <c:pt idx="41" formatCode="#,##0_);\(#,##0\);&quot;-  &quot;;&quot; &quot;@">
                  <c:v>-21.910548852202169</c:v>
                </c:pt>
                <c:pt idx="42" formatCode="#,##0_);\(#,##0\);&quot;-  &quot;;&quot; &quot;@">
                  <c:v>-21.766916160351656</c:v>
                </c:pt>
                <c:pt idx="43" formatCode="#,##0_);\(#,##0\);&quot;-  &quot;;&quot; &quot;@">
                  <c:v>-21.910548852202169</c:v>
                </c:pt>
                <c:pt idx="44" formatCode="#,##0_);\(#,##0\);&quot;-  &quot;;&quot; &quot;@">
                  <c:v>-21.766916160351656</c:v>
                </c:pt>
                <c:pt idx="45" formatCode="#,##0_);\(#,##0\);&quot;-  &quot;;&quot; &quot;@">
                  <c:v>-21.910548852202169</c:v>
                </c:pt>
                <c:pt idx="46" formatCode="#,##0_);\(#,##0\);&quot;-  &quot;;&quot; &quot;@">
                  <c:v>-21.766916160351627</c:v>
                </c:pt>
                <c:pt idx="47" formatCode="#,##0_);\(#,##0\);&quot;-  &quot;;&quot; &quot;@">
                  <c:v>-21.910548852202126</c:v>
                </c:pt>
                <c:pt idx="48" formatCode="#,##0_);\(#,##0\);&quot;-  &quot;;&quot; &quot;@">
                  <c:v>-21.766916160351684</c:v>
                </c:pt>
                <c:pt idx="49" formatCode="#,##0_);\(#,##0\);&quot;-  &quot;;&quot; &quot;@">
                  <c:v>-21.910548852202169</c:v>
                </c:pt>
                <c:pt idx="50" formatCode="#,##0_);\(#,##0\);&quot;-  &quot;;&quot; &quot;@">
                  <c:v>-21.766916160351684</c:v>
                </c:pt>
                <c:pt idx="51" formatCode="#,##0_);\(#,##0\);&quot;-  &quot;;&quot; &quot;@">
                  <c:v>-21.910548852202169</c:v>
                </c:pt>
                <c:pt idx="52" formatCode="#,##0_);\(#,##0\);&quot;-  &quot;;&quot; &quot;@">
                  <c:v>-21.766916160351684</c:v>
                </c:pt>
                <c:pt idx="53" formatCode="#,##0_);\(#,##0\);&quot;-  &quot;;&quot; &quot;@">
                  <c:v>-21.910548852202187</c:v>
                </c:pt>
                <c:pt idx="54" formatCode="#,##0_);\(#,##0\);&quot;-  &quot;;&quot; &quot;@">
                  <c:v>-21.766916160351684</c:v>
                </c:pt>
                <c:pt idx="55" formatCode="#,##0_);\(#,##0\);&quot;-  &quot;;&quot; &quot;@">
                  <c:v>-21.910548852202169</c:v>
                </c:pt>
                <c:pt idx="56" formatCode="#,##0_);\(#,##0\);&quot;-  &quot;;&quot; &quot;@">
                  <c:v>-21.766916160351599</c:v>
                </c:pt>
                <c:pt idx="57" formatCode="#,##0_);\(#,##0\);&quot;-  &quot;;&quot; &quot;@">
                  <c:v>-21.910548852202187</c:v>
                </c:pt>
                <c:pt idx="58" formatCode="#,##0_);\(#,##0\);&quot;-  &quot;;&quot; &quot;@">
                  <c:v>-21.766916160351684</c:v>
                </c:pt>
              </c:numCache>
            </c:numRef>
          </c:val>
        </c:ser>
        <c:axId val="65016576"/>
        <c:axId val="65018112"/>
      </c:areaChart>
      <c:lineChart>
        <c:grouping val="standard"/>
        <c:ser>
          <c:idx val="0"/>
          <c:order val="0"/>
          <c:tx>
            <c:strRef>
              <c:f>'Bill Impact'!$E$31</c:f>
              <c:strCache>
                <c:ptCount val="1"/>
                <c:pt idx="0">
                  <c:v>Base Bill</c:v>
                </c:pt>
              </c:strCache>
            </c:strRef>
          </c:tx>
          <c:spPr>
            <a:ln>
              <a:solidFill>
                <a:schemeClr val="accent2"/>
              </a:solidFill>
            </a:ln>
          </c:spPr>
          <c:marker>
            <c:symbol val="none"/>
          </c:marker>
          <c:cat>
            <c:numRef>
              <c:f>'Bill Impact'!$K$5:$BQ$5</c:f>
              <c:numCache>
                <c:formatCode>mmm\ yyyy_);\(###0\);"-  ";" "@" "</c:formatCode>
                <c:ptCount val="59"/>
                <c:pt idx="0">
                  <c:v>42856</c:v>
                </c:pt>
                <c:pt idx="1">
                  <c:v>43040</c:v>
                </c:pt>
                <c:pt idx="2">
                  <c:v>43221</c:v>
                </c:pt>
                <c:pt idx="3">
                  <c:v>43405</c:v>
                </c:pt>
                <c:pt idx="4">
                  <c:v>43586</c:v>
                </c:pt>
                <c:pt idx="5">
                  <c:v>43770</c:v>
                </c:pt>
                <c:pt idx="6">
                  <c:v>43952</c:v>
                </c:pt>
                <c:pt idx="7">
                  <c:v>44136</c:v>
                </c:pt>
                <c:pt idx="8">
                  <c:v>44317</c:v>
                </c:pt>
                <c:pt idx="9">
                  <c:v>44501</c:v>
                </c:pt>
                <c:pt idx="10">
                  <c:v>44682</c:v>
                </c:pt>
                <c:pt idx="11">
                  <c:v>44866</c:v>
                </c:pt>
                <c:pt idx="12">
                  <c:v>45047</c:v>
                </c:pt>
                <c:pt idx="13">
                  <c:v>45231</c:v>
                </c:pt>
                <c:pt idx="14">
                  <c:v>45413</c:v>
                </c:pt>
                <c:pt idx="15">
                  <c:v>45597</c:v>
                </c:pt>
                <c:pt idx="16">
                  <c:v>45778</c:v>
                </c:pt>
                <c:pt idx="17">
                  <c:v>45962</c:v>
                </c:pt>
                <c:pt idx="18">
                  <c:v>46143</c:v>
                </c:pt>
                <c:pt idx="19">
                  <c:v>46327</c:v>
                </c:pt>
                <c:pt idx="20">
                  <c:v>46508</c:v>
                </c:pt>
                <c:pt idx="21">
                  <c:v>46692</c:v>
                </c:pt>
                <c:pt idx="22">
                  <c:v>46874</c:v>
                </c:pt>
                <c:pt idx="23">
                  <c:v>47058</c:v>
                </c:pt>
                <c:pt idx="24">
                  <c:v>47239</c:v>
                </c:pt>
                <c:pt idx="25">
                  <c:v>47423</c:v>
                </c:pt>
                <c:pt idx="26">
                  <c:v>47604</c:v>
                </c:pt>
                <c:pt idx="27">
                  <c:v>47788</c:v>
                </c:pt>
                <c:pt idx="28">
                  <c:v>47969</c:v>
                </c:pt>
                <c:pt idx="29">
                  <c:v>48153</c:v>
                </c:pt>
                <c:pt idx="30">
                  <c:v>48335</c:v>
                </c:pt>
                <c:pt idx="31">
                  <c:v>48519</c:v>
                </c:pt>
                <c:pt idx="32">
                  <c:v>48700</c:v>
                </c:pt>
                <c:pt idx="33">
                  <c:v>48884</c:v>
                </c:pt>
                <c:pt idx="34">
                  <c:v>49065</c:v>
                </c:pt>
                <c:pt idx="35">
                  <c:v>49249</c:v>
                </c:pt>
                <c:pt idx="36">
                  <c:v>49430</c:v>
                </c:pt>
                <c:pt idx="37">
                  <c:v>49614</c:v>
                </c:pt>
                <c:pt idx="38">
                  <c:v>49796</c:v>
                </c:pt>
                <c:pt idx="39">
                  <c:v>49980</c:v>
                </c:pt>
                <c:pt idx="40">
                  <c:v>50161</c:v>
                </c:pt>
                <c:pt idx="41">
                  <c:v>50345</c:v>
                </c:pt>
                <c:pt idx="42">
                  <c:v>50526</c:v>
                </c:pt>
                <c:pt idx="43">
                  <c:v>50710</c:v>
                </c:pt>
                <c:pt idx="44">
                  <c:v>50891</c:v>
                </c:pt>
                <c:pt idx="45">
                  <c:v>51075</c:v>
                </c:pt>
                <c:pt idx="46">
                  <c:v>51257</c:v>
                </c:pt>
                <c:pt idx="47">
                  <c:v>51441</c:v>
                </c:pt>
                <c:pt idx="48">
                  <c:v>51622</c:v>
                </c:pt>
                <c:pt idx="49">
                  <c:v>51806</c:v>
                </c:pt>
                <c:pt idx="50">
                  <c:v>51987</c:v>
                </c:pt>
                <c:pt idx="51">
                  <c:v>52171</c:v>
                </c:pt>
                <c:pt idx="52">
                  <c:v>52352</c:v>
                </c:pt>
                <c:pt idx="53">
                  <c:v>52536</c:v>
                </c:pt>
                <c:pt idx="54">
                  <c:v>52718</c:v>
                </c:pt>
                <c:pt idx="55">
                  <c:v>52902</c:v>
                </c:pt>
                <c:pt idx="56">
                  <c:v>53083</c:v>
                </c:pt>
                <c:pt idx="57">
                  <c:v>53267</c:v>
                </c:pt>
                <c:pt idx="58">
                  <c:v>53448</c:v>
                </c:pt>
              </c:numCache>
            </c:numRef>
          </c:cat>
          <c:val>
            <c:numRef>
              <c:f>'Bill Impact'!$K$31:$BQ$31</c:f>
              <c:numCache>
                <c:formatCode>#,##0_);\(#,##0\);"-  ";" "@</c:formatCode>
                <c:ptCount val="59"/>
                <c:pt idx="0">
                  <c:v>169.17839200048363</c:v>
                </c:pt>
                <c:pt idx="1">
                  <c:v>166.74544760510778</c:v>
                </c:pt>
                <c:pt idx="2">
                  <c:v>173.29806697822369</c:v>
                </c:pt>
                <c:pt idx="3">
                  <c:v>178.22155756654078</c:v>
                </c:pt>
                <c:pt idx="4">
                  <c:v>182.39067383774258</c:v>
                </c:pt>
                <c:pt idx="5">
                  <c:v>181.22099420261483</c:v>
                </c:pt>
                <c:pt idx="6">
                  <c:v>186.49354707843716</c:v>
                </c:pt>
                <c:pt idx="7">
                  <c:v>190.58890940116021</c:v>
                </c:pt>
                <c:pt idx="8">
                  <c:v>188.39004139383144</c:v>
                </c:pt>
                <c:pt idx="9">
                  <c:v>189.16682194891106</c:v>
                </c:pt>
                <c:pt idx="10">
                  <c:v>195.28013751557401</c:v>
                </c:pt>
                <c:pt idx="11">
                  <c:v>190.5517592688791</c:v>
                </c:pt>
                <c:pt idx="12">
                  <c:v>194.97141635783322</c:v>
                </c:pt>
                <c:pt idx="13">
                  <c:v>196.99251221597387</c:v>
                </c:pt>
                <c:pt idx="14">
                  <c:v>208.79285173042678</c:v>
                </c:pt>
                <c:pt idx="15">
                  <c:v>207.08616813535588</c:v>
                </c:pt>
                <c:pt idx="16">
                  <c:v>208.31727470508855</c:v>
                </c:pt>
                <c:pt idx="17">
                  <c:v>205.72863226263934</c:v>
                </c:pt>
                <c:pt idx="18">
                  <c:v>213.44301731620899</c:v>
                </c:pt>
                <c:pt idx="19">
                  <c:v>212.91707134414807</c:v>
                </c:pt>
                <c:pt idx="20">
                  <c:v>225.00548918996768</c:v>
                </c:pt>
                <c:pt idx="21">
                  <c:v>220.19316252344038</c:v>
                </c:pt>
                <c:pt idx="22">
                  <c:v>221.12543531527749</c:v>
                </c:pt>
                <c:pt idx="23">
                  <c:v>217.1395724557398</c:v>
                </c:pt>
                <c:pt idx="24">
                  <c:v>223.27471715013272</c:v>
                </c:pt>
                <c:pt idx="25">
                  <c:v>221.38864371851076</c:v>
                </c:pt>
                <c:pt idx="26">
                  <c:v>224.12106258393064</c:v>
                </c:pt>
                <c:pt idx="27">
                  <c:v>222.77524341797164</c:v>
                </c:pt>
                <c:pt idx="28">
                  <c:v>228.18536601529433</c:v>
                </c:pt>
                <c:pt idx="29">
                  <c:v>225.79364420041412</c:v>
                </c:pt>
                <c:pt idx="30">
                  <c:v>229.65975298513982</c:v>
                </c:pt>
                <c:pt idx="31">
                  <c:v>223.00692985320248</c:v>
                </c:pt>
                <c:pt idx="32">
                  <c:v>227.13016609947317</c:v>
                </c:pt>
                <c:pt idx="33">
                  <c:v>227.51904109226192</c:v>
                </c:pt>
                <c:pt idx="34">
                  <c:v>231.71763332930615</c:v>
                </c:pt>
                <c:pt idx="35">
                  <c:v>229.1013414932448</c:v>
                </c:pt>
                <c:pt idx="36">
                  <c:v>232.81188439923343</c:v>
                </c:pt>
                <c:pt idx="37">
                  <c:v>230.16397623451522</c:v>
                </c:pt>
                <c:pt idx="38">
                  <c:v>234.76354824659018</c:v>
                </c:pt>
                <c:pt idx="39">
                  <c:v>234.04133007043831</c:v>
                </c:pt>
                <c:pt idx="40">
                  <c:v>239.67465021432105</c:v>
                </c:pt>
                <c:pt idx="41">
                  <c:v>233.08904678708097</c:v>
                </c:pt>
                <c:pt idx="42">
                  <c:v>236.31783252972377</c:v>
                </c:pt>
                <c:pt idx="43">
                  <c:v>237.39997760743472</c:v>
                </c:pt>
                <c:pt idx="44">
                  <c:v>241.0286621737134</c:v>
                </c:pt>
                <c:pt idx="45">
                  <c:v>242.12846279092489</c:v>
                </c:pt>
                <c:pt idx="46">
                  <c:v>245.83370841058286</c:v>
                </c:pt>
                <c:pt idx="47">
                  <c:v>246.95151767808551</c:v>
                </c:pt>
                <c:pt idx="48">
                  <c:v>250.73485557218933</c:v>
                </c:pt>
                <c:pt idx="49">
                  <c:v>251.87103366298874</c:v>
                </c:pt>
                <c:pt idx="50">
                  <c:v>255.73402567702837</c:v>
                </c:pt>
                <c:pt idx="51">
                  <c:v>256.88893996758884</c:v>
                </c:pt>
                <c:pt idx="52">
                  <c:v>260.83317918396426</c:v>
                </c:pt>
                <c:pt idx="53">
                  <c:v>262.00720439828399</c:v>
                </c:pt>
                <c:pt idx="54">
                  <c:v>266.03431576103821</c:v>
                </c:pt>
                <c:pt idx="55">
                  <c:v>267.22783411759144</c:v>
                </c:pt>
                <c:pt idx="56">
                  <c:v>271.33947506965467</c:v>
                </c:pt>
                <c:pt idx="57">
                  <c:v>272.55287643128509</c:v>
                </c:pt>
                <c:pt idx="58">
                  <c:v>276.75073756444306</c:v>
                </c:pt>
              </c:numCache>
            </c:numRef>
          </c:val>
        </c:ser>
        <c:ser>
          <c:idx val="1"/>
          <c:order val="1"/>
          <c:tx>
            <c:strRef>
              <c:f>'Bill Impact'!$E$32</c:f>
              <c:strCache>
                <c:ptCount val="1"/>
                <c:pt idx="0">
                  <c:v>Base Bill less Social Programs &amp; 8% Rebate</c:v>
                </c:pt>
              </c:strCache>
            </c:strRef>
          </c:tx>
          <c:spPr>
            <a:ln>
              <a:solidFill>
                <a:schemeClr val="accent3"/>
              </a:solidFill>
            </a:ln>
          </c:spPr>
          <c:marker>
            <c:symbol val="none"/>
          </c:marker>
          <c:cat>
            <c:numRef>
              <c:f>'Bill Impact'!$K$5:$BQ$5</c:f>
              <c:numCache>
                <c:formatCode>mmm\ yyyy_);\(###0\);"-  ";" "@" "</c:formatCode>
                <c:ptCount val="59"/>
                <c:pt idx="0">
                  <c:v>42856</c:v>
                </c:pt>
                <c:pt idx="1">
                  <c:v>43040</c:v>
                </c:pt>
                <c:pt idx="2">
                  <c:v>43221</c:v>
                </c:pt>
                <c:pt idx="3">
                  <c:v>43405</c:v>
                </c:pt>
                <c:pt idx="4">
                  <c:v>43586</c:v>
                </c:pt>
                <c:pt idx="5">
                  <c:v>43770</c:v>
                </c:pt>
                <c:pt idx="6">
                  <c:v>43952</c:v>
                </c:pt>
                <c:pt idx="7">
                  <c:v>44136</c:v>
                </c:pt>
                <c:pt idx="8">
                  <c:v>44317</c:v>
                </c:pt>
                <c:pt idx="9">
                  <c:v>44501</c:v>
                </c:pt>
                <c:pt idx="10">
                  <c:v>44682</c:v>
                </c:pt>
                <c:pt idx="11">
                  <c:v>44866</c:v>
                </c:pt>
                <c:pt idx="12">
                  <c:v>45047</c:v>
                </c:pt>
                <c:pt idx="13">
                  <c:v>45231</c:v>
                </c:pt>
                <c:pt idx="14">
                  <c:v>45413</c:v>
                </c:pt>
                <c:pt idx="15">
                  <c:v>45597</c:v>
                </c:pt>
                <c:pt idx="16">
                  <c:v>45778</c:v>
                </c:pt>
                <c:pt idx="17">
                  <c:v>45962</c:v>
                </c:pt>
                <c:pt idx="18">
                  <c:v>46143</c:v>
                </c:pt>
                <c:pt idx="19">
                  <c:v>46327</c:v>
                </c:pt>
                <c:pt idx="20">
                  <c:v>46508</c:v>
                </c:pt>
                <c:pt idx="21">
                  <c:v>46692</c:v>
                </c:pt>
                <c:pt idx="22">
                  <c:v>46874</c:v>
                </c:pt>
                <c:pt idx="23">
                  <c:v>47058</c:v>
                </c:pt>
                <c:pt idx="24">
                  <c:v>47239</c:v>
                </c:pt>
                <c:pt idx="25">
                  <c:v>47423</c:v>
                </c:pt>
                <c:pt idx="26">
                  <c:v>47604</c:v>
                </c:pt>
                <c:pt idx="27">
                  <c:v>47788</c:v>
                </c:pt>
                <c:pt idx="28">
                  <c:v>47969</c:v>
                </c:pt>
                <c:pt idx="29">
                  <c:v>48153</c:v>
                </c:pt>
                <c:pt idx="30">
                  <c:v>48335</c:v>
                </c:pt>
                <c:pt idx="31">
                  <c:v>48519</c:v>
                </c:pt>
                <c:pt idx="32">
                  <c:v>48700</c:v>
                </c:pt>
                <c:pt idx="33">
                  <c:v>48884</c:v>
                </c:pt>
                <c:pt idx="34">
                  <c:v>49065</c:v>
                </c:pt>
                <c:pt idx="35">
                  <c:v>49249</c:v>
                </c:pt>
                <c:pt idx="36">
                  <c:v>49430</c:v>
                </c:pt>
                <c:pt idx="37">
                  <c:v>49614</c:v>
                </c:pt>
                <c:pt idx="38">
                  <c:v>49796</c:v>
                </c:pt>
                <c:pt idx="39">
                  <c:v>49980</c:v>
                </c:pt>
                <c:pt idx="40">
                  <c:v>50161</c:v>
                </c:pt>
                <c:pt idx="41">
                  <c:v>50345</c:v>
                </c:pt>
                <c:pt idx="42">
                  <c:v>50526</c:v>
                </c:pt>
                <c:pt idx="43">
                  <c:v>50710</c:v>
                </c:pt>
                <c:pt idx="44">
                  <c:v>50891</c:v>
                </c:pt>
                <c:pt idx="45">
                  <c:v>51075</c:v>
                </c:pt>
                <c:pt idx="46">
                  <c:v>51257</c:v>
                </c:pt>
                <c:pt idx="47">
                  <c:v>51441</c:v>
                </c:pt>
                <c:pt idx="48">
                  <c:v>51622</c:v>
                </c:pt>
                <c:pt idx="49">
                  <c:v>51806</c:v>
                </c:pt>
                <c:pt idx="50">
                  <c:v>51987</c:v>
                </c:pt>
                <c:pt idx="51">
                  <c:v>52171</c:v>
                </c:pt>
                <c:pt idx="52">
                  <c:v>52352</c:v>
                </c:pt>
                <c:pt idx="53">
                  <c:v>52536</c:v>
                </c:pt>
                <c:pt idx="54">
                  <c:v>52718</c:v>
                </c:pt>
                <c:pt idx="55">
                  <c:v>52902</c:v>
                </c:pt>
                <c:pt idx="56">
                  <c:v>53083</c:v>
                </c:pt>
                <c:pt idx="57">
                  <c:v>53267</c:v>
                </c:pt>
                <c:pt idx="58">
                  <c:v>53448</c:v>
                </c:pt>
              </c:numCache>
            </c:numRef>
          </c:cat>
          <c:val>
            <c:numRef>
              <c:f>'Bill Impact'!$K$32:$BQ$32</c:f>
              <c:numCache>
                <c:formatCode>#,##0_);\(#,##0\);"-  ";" "@</c:formatCode>
                <c:ptCount val="59"/>
                <c:pt idx="0">
                  <c:v>154.67066070841372</c:v>
                </c:pt>
                <c:pt idx="1">
                  <c:v>152.38196016403828</c:v>
                </c:pt>
                <c:pt idx="2">
                  <c:v>158.45667728065004</c:v>
                </c:pt>
                <c:pt idx="3">
                  <c:v>163.00360216359994</c:v>
                </c:pt>
                <c:pt idx="4">
                  <c:v>166.86355976073418</c:v>
                </c:pt>
                <c:pt idx="5">
                  <c:v>165.74168930331462</c:v>
                </c:pt>
                <c:pt idx="6">
                  <c:v>170.6234640994322</c:v>
                </c:pt>
                <c:pt idx="7">
                  <c:v>174.40088926656475</c:v>
                </c:pt>
                <c:pt idx="8">
                  <c:v>172.34369333055102</c:v>
                </c:pt>
                <c:pt idx="9">
                  <c:v>173.02936057199702</c:v>
                </c:pt>
                <c:pt idx="10">
                  <c:v>178.69181503659493</c:v>
                </c:pt>
                <c:pt idx="11">
                  <c:v>174.2613468321446</c:v>
                </c:pt>
                <c:pt idx="12">
                  <c:v>178.34968664400373</c:v>
                </c:pt>
                <c:pt idx="13">
                  <c:v>180.19011682171006</c:v>
                </c:pt>
                <c:pt idx="14">
                  <c:v>191.13624444565357</c:v>
                </c:pt>
                <c:pt idx="15">
                  <c:v>189.51205717479542</c:v>
                </c:pt>
                <c:pt idx="16">
                  <c:v>190.63684034081041</c:v>
                </c:pt>
                <c:pt idx="17">
                  <c:v>188.19236717033107</c:v>
                </c:pt>
                <c:pt idx="18">
                  <c:v>195.34105234485611</c:v>
                </c:pt>
                <c:pt idx="19">
                  <c:v>194.81246208725074</c:v>
                </c:pt>
                <c:pt idx="20">
                  <c:v>206.02512304113961</c:v>
                </c:pt>
                <c:pt idx="21">
                  <c:v>201.51281508123441</c:v>
                </c:pt>
                <c:pt idx="22">
                  <c:v>202.35874776619744</c:v>
                </c:pt>
                <c:pt idx="23">
                  <c:v>198.61357936155019</c:v>
                </c:pt>
                <c:pt idx="24">
                  <c:v>204.29363226574907</c:v>
                </c:pt>
                <c:pt idx="25">
                  <c:v>202.49876581987792</c:v>
                </c:pt>
                <c:pt idx="26">
                  <c:v>205.0165789334846</c:v>
                </c:pt>
                <c:pt idx="27">
                  <c:v>203.7228722569352</c:v>
                </c:pt>
                <c:pt idx="28">
                  <c:v>208.72839395345443</c:v>
                </c:pt>
                <c:pt idx="29">
                  <c:v>206.46196749834579</c:v>
                </c:pt>
                <c:pt idx="30">
                  <c:v>210.03235442722863</c:v>
                </c:pt>
                <c:pt idx="31">
                  <c:v>203.80561694319661</c:v>
                </c:pt>
                <c:pt idx="32">
                  <c:v>207.6144873187485</c:v>
                </c:pt>
                <c:pt idx="33">
                  <c:v>207.93002244497686</c:v>
                </c:pt>
                <c:pt idx="34">
                  <c:v>211.80846476710232</c:v>
                </c:pt>
                <c:pt idx="35">
                  <c:v>209.33067206033158</c:v>
                </c:pt>
                <c:pt idx="36">
                  <c:v>212.75515912749557</c:v>
                </c:pt>
                <c:pt idx="37">
                  <c:v>210.24705391479131</c:v>
                </c:pt>
                <c:pt idx="38">
                  <c:v>214.49716272362133</c:v>
                </c:pt>
                <c:pt idx="39">
                  <c:v>213.77746227343582</c:v>
                </c:pt>
                <c:pt idx="40">
                  <c:v>218.98765690989865</c:v>
                </c:pt>
                <c:pt idx="41">
                  <c:v>212.81870587376778</c:v>
                </c:pt>
                <c:pt idx="42">
                  <c:v>215.79411250532792</c:v>
                </c:pt>
                <c:pt idx="43">
                  <c:v>216.74906882207722</c:v>
                </c:pt>
                <c:pt idx="44">
                  <c:v>220.09556700593461</c:v>
                </c:pt>
                <c:pt idx="45">
                  <c:v>221.06591737808492</c:v>
                </c:pt>
                <c:pt idx="46">
                  <c:v>224.4830505965528</c:v>
                </c:pt>
                <c:pt idx="47">
                  <c:v>225.46910290521163</c:v>
                </c:pt>
                <c:pt idx="48">
                  <c:v>228.95828385898477</c:v>
                </c:pt>
                <c:pt idx="49">
                  <c:v>229.96035214288128</c:v>
                </c:pt>
                <c:pt idx="50">
                  <c:v>233.5230217866638</c:v>
                </c:pt>
                <c:pt idx="51">
                  <c:v>234.54142636530463</c:v>
                </c:pt>
                <c:pt idx="52">
                  <c:v>238.17905447289658</c:v>
                </c:pt>
                <c:pt idx="53">
                  <c:v>239.21412207217546</c:v>
                </c:pt>
                <c:pt idx="54">
                  <c:v>242.92820781285548</c:v>
                </c:pt>
                <c:pt idx="55">
                  <c:v>243.9802716931847</c:v>
                </c:pt>
                <c:pt idx="56">
                  <c:v>247.77234421961188</c:v>
                </c:pt>
                <c:pt idx="57">
                  <c:v>248.84174430661417</c:v>
                </c:pt>
                <c:pt idx="58">
                  <c:v>252.71336335450377</c:v>
                </c:pt>
              </c:numCache>
            </c:numRef>
          </c:val>
        </c:ser>
        <c:ser>
          <c:idx val="6"/>
          <c:order val="5"/>
          <c:tx>
            <c:strRef>
              <c:f>'Bill Impact'!$E$33</c:f>
              <c:strCache>
                <c:ptCount val="1"/>
                <c:pt idx="0">
                  <c:v>Total FHP Bill</c:v>
                </c:pt>
              </c:strCache>
            </c:strRef>
          </c:tx>
          <c:spPr>
            <a:ln>
              <a:solidFill>
                <a:srgbClr val="8064A2"/>
              </a:solidFill>
            </a:ln>
          </c:spPr>
          <c:marker>
            <c:symbol val="none"/>
          </c:marker>
          <c:val>
            <c:numRef>
              <c:f>'Bill Impact'!$K$33:$BQ$33</c:f>
              <c:numCache>
                <c:formatCode>#,##0_);\(#,##0\);"-  ";" "@</c:formatCode>
                <c:ptCount val="59"/>
                <c:pt idx="0">
                  <c:v>126.88379400036251</c:v>
                </c:pt>
                <c:pt idx="1">
                  <c:v>128.15263194036621</c:v>
                </c:pt>
                <c:pt idx="2">
                  <c:v>129.43415825976982</c:v>
                </c:pt>
                <c:pt idx="3">
                  <c:v>130.72849984236777</c:v>
                </c:pt>
                <c:pt idx="4">
                  <c:v>132.03578484079122</c:v>
                </c:pt>
                <c:pt idx="5">
                  <c:v>133.35614268919949</c:v>
                </c:pt>
                <c:pt idx="6">
                  <c:v>134.68970411609112</c:v>
                </c:pt>
                <c:pt idx="7">
                  <c:v>136.03660115725199</c:v>
                </c:pt>
                <c:pt idx="8">
                  <c:v>137.39696716882457</c:v>
                </c:pt>
                <c:pt idx="9">
                  <c:v>138.7709368405128</c:v>
                </c:pt>
                <c:pt idx="10">
                  <c:v>144.32177431413362</c:v>
                </c:pt>
                <c:pt idx="11">
                  <c:v>150.09464528669858</c:v>
                </c:pt>
                <c:pt idx="12">
                  <c:v>156.0984310981666</c:v>
                </c:pt>
                <c:pt idx="13">
                  <c:v>162.34236834209392</c:v>
                </c:pt>
                <c:pt idx="14">
                  <c:v>168.83606307577699</c:v>
                </c:pt>
                <c:pt idx="15">
                  <c:v>175.58950559880748</c:v>
                </c:pt>
                <c:pt idx="16">
                  <c:v>182.61308582276001</c:v>
                </c:pt>
                <c:pt idx="17">
                  <c:v>189.91760925567084</c:v>
                </c:pt>
                <c:pt idx="18">
                  <c:v>197.5143136258973</c:v>
                </c:pt>
                <c:pt idx="19">
                  <c:v>205.41488617093361</c:v>
                </c:pt>
                <c:pt idx="20">
                  <c:v>229.58843965462987</c:v>
                </c:pt>
                <c:pt idx="21">
                  <c:v>224.78543404596684</c:v>
                </c:pt>
                <c:pt idx="22">
                  <c:v>225.75823090299201</c:v>
                </c:pt>
                <c:pt idx="23">
                  <c:v>221.89594702867171</c:v>
                </c:pt>
                <c:pt idx="24">
                  <c:v>227.53362760450085</c:v>
                </c:pt>
                <c:pt idx="25">
                  <c:v>225.67508490616103</c:v>
                </c:pt>
                <c:pt idx="26">
                  <c:v>228.13027504737482</c:v>
                </c:pt>
                <c:pt idx="27">
                  <c:v>226.81139618306281</c:v>
                </c:pt>
                <c:pt idx="28">
                  <c:v>231.73563399884497</c:v>
                </c:pt>
                <c:pt idx="29">
                  <c:v>229.31323998750582</c:v>
                </c:pt>
                <c:pt idx="30">
                  <c:v>232.91906521783099</c:v>
                </c:pt>
                <c:pt idx="31">
                  <c:v>226.61577580977678</c:v>
                </c:pt>
                <c:pt idx="32">
                  <c:v>230.27351325790355</c:v>
                </c:pt>
                <c:pt idx="33">
                  <c:v>230.56024628189988</c:v>
                </c:pt>
                <c:pt idx="34">
                  <c:v>234.2726148608331</c:v>
                </c:pt>
                <c:pt idx="35">
                  <c:v>231.75777242873488</c:v>
                </c:pt>
                <c:pt idx="36">
                  <c:v>235.00214257738386</c:v>
                </c:pt>
                <c:pt idx="37">
                  <c:v>232.32048352532999</c:v>
                </c:pt>
                <c:pt idx="38">
                  <c:v>236.50679394647491</c:v>
                </c:pt>
                <c:pt idx="39">
                  <c:v>235.7581395817684</c:v>
                </c:pt>
                <c:pt idx="40">
                  <c:v>240.75457307024993</c:v>
                </c:pt>
                <c:pt idx="41">
                  <c:v>234.72925472596967</c:v>
                </c:pt>
                <c:pt idx="42">
                  <c:v>237.56102866567997</c:v>
                </c:pt>
                <c:pt idx="43">
                  <c:v>238.65961767427962</c:v>
                </c:pt>
                <c:pt idx="44">
                  <c:v>241.86248316628621</c:v>
                </c:pt>
                <c:pt idx="45">
                  <c:v>242.97646623028669</c:v>
                </c:pt>
                <c:pt idx="46">
                  <c:v>246.24996675690451</c:v>
                </c:pt>
                <c:pt idx="47">
                  <c:v>247.37965175741377</c:v>
                </c:pt>
                <c:pt idx="48">
                  <c:v>250.72520001933583</c:v>
                </c:pt>
                <c:pt idx="49">
                  <c:v>251.87090099508347</c:v>
                </c:pt>
                <c:pt idx="50">
                  <c:v>255.28993794701583</c:v>
                </c:pt>
                <c:pt idx="51">
                  <c:v>256.45197521750629</c:v>
                </c:pt>
                <c:pt idx="52">
                  <c:v>259.94597063324932</c:v>
                </c:pt>
                <c:pt idx="53">
                  <c:v>261.12467092437851</c:v>
                </c:pt>
                <c:pt idx="54">
                  <c:v>264.69512397320659</c:v>
                </c:pt>
                <c:pt idx="55">
                  <c:v>265.89082054538687</c:v>
                </c:pt>
                <c:pt idx="56">
                  <c:v>269.53926037996422</c:v>
                </c:pt>
                <c:pt idx="57">
                  <c:v>270.75229315881597</c:v>
                </c:pt>
                <c:pt idx="58">
                  <c:v>274.48027951485574</c:v>
                </c:pt>
              </c:numCache>
            </c:numRef>
          </c:val>
        </c:ser>
        <c:marker val="1"/>
        <c:axId val="65016576"/>
        <c:axId val="65018112"/>
      </c:lineChart>
      <c:catAx>
        <c:axId val="65016576"/>
        <c:scaling>
          <c:orientation val="minMax"/>
        </c:scaling>
        <c:axPos val="b"/>
        <c:numFmt formatCode="mmm\ yyyy_);\(###0\);&quot;-  &quot;;&quot; &quot;@&quot; &quot;" sourceLinked="1"/>
        <c:majorTickMark val="none"/>
        <c:tickLblPos val="nextTo"/>
        <c:txPr>
          <a:bodyPr rot="-5400000" vert="horz"/>
          <a:lstStyle/>
          <a:p>
            <a:pPr>
              <a:defRPr/>
            </a:pPr>
            <a:endParaRPr lang="en-US"/>
          </a:p>
        </c:txPr>
        <c:crossAx val="65018112"/>
        <c:crosses val="autoZero"/>
        <c:lblAlgn val="ctr"/>
        <c:lblOffset val="100"/>
      </c:catAx>
      <c:valAx>
        <c:axId val="65018112"/>
        <c:scaling>
          <c:orientation val="minMax"/>
        </c:scaling>
        <c:axPos val="l"/>
        <c:majorGridlines/>
        <c:title>
          <c:tx>
            <c:rich>
              <a:bodyPr rot="-5400000" vert="horz"/>
              <a:lstStyle/>
              <a:p>
                <a:pPr>
                  <a:defRPr/>
                </a:pPr>
                <a:r>
                  <a:rPr lang="en-CA"/>
                  <a:t>Nominal</a:t>
                </a:r>
                <a:r>
                  <a:rPr lang="en-CA" baseline="0"/>
                  <a:t> $/month</a:t>
                </a:r>
                <a:endParaRPr lang="en-CA"/>
              </a:p>
            </c:rich>
          </c:tx>
          <c:layout/>
        </c:title>
        <c:numFmt formatCode="#,##0_);\(#,##0\);&quot;-  &quot;;&quot; &quot;@" sourceLinked="1"/>
        <c:majorTickMark val="none"/>
        <c:tickLblPos val="nextTo"/>
        <c:crossAx val="65016576"/>
        <c:crosses val="autoZero"/>
        <c:crossBetween val="between"/>
      </c:valAx>
    </c:plotArea>
    <c:legend>
      <c:legendPos val="r"/>
      <c:legendEntry>
        <c:idx val="0"/>
        <c:delete val="1"/>
      </c:legendEntry>
      <c:legendEntry>
        <c:idx val="1"/>
        <c:delete val="1"/>
      </c:legendEntry>
      <c:legendEntry>
        <c:idx val="2"/>
        <c:delete val="1"/>
      </c:legendEntry>
      <c:layout>
        <c:manualLayout>
          <c:xMode val="edge"/>
          <c:yMode val="edge"/>
          <c:x val="4.3570027252794075E-2"/>
          <c:y val="0.64073661265239057"/>
          <c:w val="0.95144682450206697"/>
          <c:h val="8.4022333483271108E-2"/>
        </c:manualLayout>
      </c:layout>
      <c:spPr>
        <a:noFill/>
        <a:ln>
          <a:noFill/>
        </a:ln>
      </c:spPr>
    </c:legend>
    <c:plotVisOnly val="1"/>
    <c:dispBlanksAs val="zero"/>
  </c:chart>
  <c:spPr>
    <a:ln>
      <a:noFill/>
    </a:ln>
  </c:spPr>
  <c:externalData r:id="rId3"/>
  <c:userShapes r:id="rId4"/>
</c:chartSpace>
</file>

<file path=ppt/charts/chart3.xml><?xml version="1.0" encoding="utf-8"?>
<c:chartSpace xmlns:c="http://schemas.openxmlformats.org/drawingml/2006/chart" xmlns:a="http://schemas.openxmlformats.org/drawingml/2006/main" xmlns:r="http://schemas.openxmlformats.org/officeDocument/2006/relationships">
  <c:lang val="en-CA"/>
  <c:chart>
    <c:title>
      <c:tx>
        <c:rich>
          <a:bodyPr/>
          <a:lstStyle/>
          <a:p>
            <a:pPr>
              <a:defRPr/>
            </a:pPr>
            <a:r>
              <a:rPr lang="en-CA" dirty="0" smtClean="0"/>
              <a:t>Illustrative Debt </a:t>
            </a:r>
            <a:r>
              <a:rPr lang="en-CA" dirty="0"/>
              <a:t>Balance by Tranche</a:t>
            </a:r>
          </a:p>
        </c:rich>
      </c:tx>
      <c:layout>
        <c:manualLayout>
          <c:xMode val="edge"/>
          <c:yMode val="edge"/>
          <c:x val="0.29062819348943736"/>
          <c:y val="0"/>
        </c:manualLayout>
      </c:layout>
    </c:title>
    <c:plotArea>
      <c:layout>
        <c:manualLayout>
          <c:layoutTarget val="inner"/>
          <c:xMode val="edge"/>
          <c:yMode val="edge"/>
          <c:x val="0.12858654567367217"/>
          <c:y val="0.14387758821813937"/>
          <c:w val="0.83479021690661004"/>
          <c:h val="0.55333697871099274"/>
        </c:manualLayout>
      </c:layout>
      <c:areaChart>
        <c:grouping val="stacked"/>
        <c:ser>
          <c:idx val="0"/>
          <c:order val="0"/>
          <c:tx>
            <c:strRef>
              <c:f>'Bill Impact'!$E$152</c:f>
              <c:strCache>
                <c:ptCount val="1"/>
                <c:pt idx="0">
                  <c:v>Tranche A</c:v>
                </c:pt>
              </c:strCache>
            </c:strRef>
          </c:tx>
          <c:cat>
            <c:numRef>
              <c:f>'Bill Impact'!$K$2:$BQ$2</c:f>
              <c:numCache>
                <c:formatCode>mmm\ yyyy_);\(###0\);"-  ";" "@" "</c:formatCode>
                <c:ptCount val="59"/>
                <c:pt idx="0">
                  <c:v>43100</c:v>
                </c:pt>
                <c:pt idx="1">
                  <c:v>43281</c:v>
                </c:pt>
                <c:pt idx="2">
                  <c:v>43465</c:v>
                </c:pt>
                <c:pt idx="3">
                  <c:v>43646</c:v>
                </c:pt>
                <c:pt idx="4">
                  <c:v>43830</c:v>
                </c:pt>
                <c:pt idx="5">
                  <c:v>44012</c:v>
                </c:pt>
                <c:pt idx="6">
                  <c:v>44196</c:v>
                </c:pt>
                <c:pt idx="7">
                  <c:v>44377</c:v>
                </c:pt>
                <c:pt idx="8">
                  <c:v>44561</c:v>
                </c:pt>
                <c:pt idx="9">
                  <c:v>44742</c:v>
                </c:pt>
                <c:pt idx="10">
                  <c:v>44926</c:v>
                </c:pt>
                <c:pt idx="11">
                  <c:v>45107</c:v>
                </c:pt>
                <c:pt idx="12">
                  <c:v>45291</c:v>
                </c:pt>
                <c:pt idx="13">
                  <c:v>45473</c:v>
                </c:pt>
                <c:pt idx="14">
                  <c:v>45657</c:v>
                </c:pt>
                <c:pt idx="15">
                  <c:v>45838</c:v>
                </c:pt>
                <c:pt idx="16">
                  <c:v>46022</c:v>
                </c:pt>
                <c:pt idx="17">
                  <c:v>46203</c:v>
                </c:pt>
                <c:pt idx="18">
                  <c:v>46387</c:v>
                </c:pt>
                <c:pt idx="19">
                  <c:v>46568</c:v>
                </c:pt>
                <c:pt idx="20">
                  <c:v>46752</c:v>
                </c:pt>
                <c:pt idx="21">
                  <c:v>46934</c:v>
                </c:pt>
                <c:pt idx="22">
                  <c:v>47118</c:v>
                </c:pt>
                <c:pt idx="23">
                  <c:v>47299</c:v>
                </c:pt>
                <c:pt idx="24">
                  <c:v>47483</c:v>
                </c:pt>
                <c:pt idx="25">
                  <c:v>47664</c:v>
                </c:pt>
                <c:pt idx="26">
                  <c:v>47848</c:v>
                </c:pt>
                <c:pt idx="27">
                  <c:v>48029</c:v>
                </c:pt>
                <c:pt idx="28">
                  <c:v>48213</c:v>
                </c:pt>
                <c:pt idx="29">
                  <c:v>48395</c:v>
                </c:pt>
                <c:pt idx="30">
                  <c:v>48579</c:v>
                </c:pt>
                <c:pt idx="31">
                  <c:v>48760</c:v>
                </c:pt>
                <c:pt idx="32">
                  <c:v>48944</c:v>
                </c:pt>
                <c:pt idx="33">
                  <c:v>49125</c:v>
                </c:pt>
                <c:pt idx="34">
                  <c:v>49309</c:v>
                </c:pt>
                <c:pt idx="35">
                  <c:v>49490</c:v>
                </c:pt>
                <c:pt idx="36">
                  <c:v>49674</c:v>
                </c:pt>
                <c:pt idx="37">
                  <c:v>49856</c:v>
                </c:pt>
                <c:pt idx="38">
                  <c:v>50040</c:v>
                </c:pt>
                <c:pt idx="39">
                  <c:v>50221</c:v>
                </c:pt>
                <c:pt idx="40">
                  <c:v>50405</c:v>
                </c:pt>
                <c:pt idx="41">
                  <c:v>50586</c:v>
                </c:pt>
                <c:pt idx="42">
                  <c:v>50770</c:v>
                </c:pt>
                <c:pt idx="43">
                  <c:v>50951</c:v>
                </c:pt>
                <c:pt idx="44">
                  <c:v>51135</c:v>
                </c:pt>
                <c:pt idx="45">
                  <c:v>51317</c:v>
                </c:pt>
                <c:pt idx="46">
                  <c:v>51501</c:v>
                </c:pt>
                <c:pt idx="47">
                  <c:v>51682</c:v>
                </c:pt>
                <c:pt idx="48">
                  <c:v>51866</c:v>
                </c:pt>
                <c:pt idx="49">
                  <c:v>52047</c:v>
                </c:pt>
                <c:pt idx="50">
                  <c:v>52231</c:v>
                </c:pt>
                <c:pt idx="51">
                  <c:v>52412</c:v>
                </c:pt>
                <c:pt idx="52">
                  <c:v>52596</c:v>
                </c:pt>
                <c:pt idx="53">
                  <c:v>52778</c:v>
                </c:pt>
                <c:pt idx="54">
                  <c:v>52962</c:v>
                </c:pt>
                <c:pt idx="55">
                  <c:v>53143</c:v>
                </c:pt>
                <c:pt idx="56">
                  <c:v>53327</c:v>
                </c:pt>
                <c:pt idx="57">
                  <c:v>53508</c:v>
                </c:pt>
                <c:pt idx="58">
                  <c:v>53692</c:v>
                </c:pt>
              </c:numCache>
            </c:numRef>
          </c:cat>
          <c:val>
            <c:numRef>
              <c:f>'Bill Impact'!$K$152:$BQ$152</c:f>
              <c:numCache>
                <c:formatCode>#,##0_);\(#,##0\);"-  ";" "@</c:formatCode>
                <c:ptCount val="59"/>
                <c:pt idx="0">
                  <c:v>628.98833718935464</c:v>
                </c:pt>
                <c:pt idx="1">
                  <c:v>1200.3810734814333</c:v>
                </c:pt>
                <c:pt idx="2">
                  <c:v>1881.9775630124757</c:v>
                </c:pt>
                <c:pt idx="3">
                  <c:v>2668.1799742252001</c:v>
                </c:pt>
                <c:pt idx="4">
                  <c:v>3515.6810656834436</c:v>
                </c:pt>
                <c:pt idx="5">
                  <c:v>4346.9799018220865</c:v>
                </c:pt>
                <c:pt idx="6">
                  <c:v>5258.9332986071586</c:v>
                </c:pt>
                <c:pt idx="7">
                  <c:v>6265.8632321982814</c:v>
                </c:pt>
                <c:pt idx="8">
                  <c:v>7201.3453276975324</c:v>
                </c:pt>
                <c:pt idx="9">
                  <c:v>8157.3566483862014</c:v>
                </c:pt>
                <c:pt idx="10">
                  <c:v>9125.2237209333362</c:v>
                </c:pt>
                <c:pt idx="11">
                  <c:v>9888.689654145086</c:v>
                </c:pt>
                <c:pt idx="12">
                  <c:v>10617.222818241156</c:v>
                </c:pt>
                <c:pt idx="13">
                  <c:v>11268.66299199182</c:v>
                </c:pt>
                <c:pt idx="14">
                  <c:v>12032.527929016083</c:v>
                </c:pt>
                <c:pt idx="15">
                  <c:v>12620.302263167589</c:v>
                </c:pt>
                <c:pt idx="16">
                  <c:v>13078.65278645051</c:v>
                </c:pt>
                <c:pt idx="17">
                  <c:v>13315.213946044532</c:v>
                </c:pt>
                <c:pt idx="18">
                  <c:v>13546.218238438812</c:v>
                </c:pt>
                <c:pt idx="19">
                  <c:v>13578.759471749756</c:v>
                </c:pt>
                <c:pt idx="20">
                  <c:v>13359.980375724925</c:v>
                </c:pt>
                <c:pt idx="21">
                  <c:v>13136.552223909581</c:v>
                </c:pt>
                <c:pt idx="22">
                  <c:v>12908.376223868128</c:v>
                </c:pt>
                <c:pt idx="23">
                  <c:v>12675.351483825847</c:v>
                </c:pt>
                <c:pt idx="24">
                  <c:v>12437.37496805764</c:v>
                </c:pt>
                <c:pt idx="25">
                  <c:v>12194.341451329379</c:v>
                </c:pt>
                <c:pt idx="26">
                  <c:v>11946.143472370637</c:v>
                </c:pt>
                <c:pt idx="27">
                  <c:v>11692.671286358976</c:v>
                </c:pt>
                <c:pt idx="28">
                  <c:v>11433.812816394595</c:v>
                </c:pt>
                <c:pt idx="29">
                  <c:v>11169.453603943444</c:v>
                </c:pt>
                <c:pt idx="30">
                  <c:v>10899.476758227769</c:v>
                </c:pt>
                <c:pt idx="31">
                  <c:v>10623.762904540603</c:v>
                </c:pt>
                <c:pt idx="32">
                  <c:v>10342.190131462585</c:v>
                </c:pt>
                <c:pt idx="33">
                  <c:v>10054.633936956659</c:v>
                </c:pt>
                <c:pt idx="34">
                  <c:v>9760.9671733174637</c:v>
                </c:pt>
                <c:pt idx="35">
                  <c:v>9461.0599909509547</c:v>
                </c:pt>
                <c:pt idx="36">
                  <c:v>9154.7797809591775</c:v>
                </c:pt>
                <c:pt idx="37">
                  <c:v>8841.9911165050471</c:v>
                </c:pt>
                <c:pt idx="38">
                  <c:v>8522.5556929312625</c:v>
                </c:pt>
                <c:pt idx="39">
                  <c:v>8196.3322666065669</c:v>
                </c:pt>
                <c:pt idx="40">
                  <c:v>7863.1765924724605</c:v>
                </c:pt>
                <c:pt idx="41">
                  <c:v>7522.9413602629838</c:v>
                </c:pt>
                <c:pt idx="42">
                  <c:v>7175.4761293690744</c:v>
                </c:pt>
                <c:pt idx="43">
                  <c:v>6820.6272623186551</c:v>
                </c:pt>
                <c:pt idx="44">
                  <c:v>6458.2378568434115</c:v>
                </c:pt>
                <c:pt idx="45">
                  <c:v>6088.1476765018515</c:v>
                </c:pt>
                <c:pt idx="46">
                  <c:v>5710.193079828</c:v>
                </c:pt>
                <c:pt idx="47">
                  <c:v>5324.206947974837</c:v>
                </c:pt>
                <c:pt idx="48">
                  <c:v>4930.0186108198004</c:v>
                </c:pt>
                <c:pt idx="49">
                  <c:v>4527.4537715002125</c:v>
                </c:pt>
                <c:pt idx="50">
                  <c:v>4116.3344293450882</c:v>
                </c:pt>
                <c:pt idx="51">
                  <c:v>3696.4788011691612</c:v>
                </c:pt>
                <c:pt idx="52">
                  <c:v>3267.7012408945061</c:v>
                </c:pt>
                <c:pt idx="53">
                  <c:v>2829.8121574640122</c:v>
                </c:pt>
                <c:pt idx="54">
                  <c:v>2382.6179310106145</c:v>
                </c:pt>
                <c:pt idx="55">
                  <c:v>1925.9208272450851</c:v>
                </c:pt>
                <c:pt idx="56">
                  <c:v>1459.5189100245384</c:v>
                </c:pt>
                <c:pt idx="57">
                  <c:v>983.20595206305495</c:v>
                </c:pt>
                <c:pt idx="58">
                  <c:v>496.77134374488924</c:v>
                </c:pt>
              </c:numCache>
            </c:numRef>
          </c:val>
        </c:ser>
        <c:ser>
          <c:idx val="1"/>
          <c:order val="1"/>
          <c:tx>
            <c:strRef>
              <c:f>'Bill Impact'!$E$153</c:f>
              <c:strCache>
                <c:ptCount val="1"/>
                <c:pt idx="0">
                  <c:v>Tranche B</c:v>
                </c:pt>
              </c:strCache>
            </c:strRef>
          </c:tx>
          <c:cat>
            <c:numRef>
              <c:f>'Bill Impact'!$K$2:$BQ$2</c:f>
              <c:numCache>
                <c:formatCode>mmm\ yyyy_);\(###0\);"-  ";" "@" "</c:formatCode>
                <c:ptCount val="59"/>
                <c:pt idx="0">
                  <c:v>43100</c:v>
                </c:pt>
                <c:pt idx="1">
                  <c:v>43281</c:v>
                </c:pt>
                <c:pt idx="2">
                  <c:v>43465</c:v>
                </c:pt>
                <c:pt idx="3">
                  <c:v>43646</c:v>
                </c:pt>
                <c:pt idx="4">
                  <c:v>43830</c:v>
                </c:pt>
                <c:pt idx="5">
                  <c:v>44012</c:v>
                </c:pt>
                <c:pt idx="6">
                  <c:v>44196</c:v>
                </c:pt>
                <c:pt idx="7">
                  <c:v>44377</c:v>
                </c:pt>
                <c:pt idx="8">
                  <c:v>44561</c:v>
                </c:pt>
                <c:pt idx="9">
                  <c:v>44742</c:v>
                </c:pt>
                <c:pt idx="10">
                  <c:v>44926</c:v>
                </c:pt>
                <c:pt idx="11">
                  <c:v>45107</c:v>
                </c:pt>
                <c:pt idx="12">
                  <c:v>45291</c:v>
                </c:pt>
                <c:pt idx="13">
                  <c:v>45473</c:v>
                </c:pt>
                <c:pt idx="14">
                  <c:v>45657</c:v>
                </c:pt>
                <c:pt idx="15">
                  <c:v>45838</c:v>
                </c:pt>
                <c:pt idx="16">
                  <c:v>46022</c:v>
                </c:pt>
                <c:pt idx="17">
                  <c:v>46203</c:v>
                </c:pt>
                <c:pt idx="18">
                  <c:v>46387</c:v>
                </c:pt>
                <c:pt idx="19">
                  <c:v>46568</c:v>
                </c:pt>
                <c:pt idx="20">
                  <c:v>46752</c:v>
                </c:pt>
                <c:pt idx="21">
                  <c:v>46934</c:v>
                </c:pt>
                <c:pt idx="22">
                  <c:v>47118</c:v>
                </c:pt>
                <c:pt idx="23">
                  <c:v>47299</c:v>
                </c:pt>
                <c:pt idx="24">
                  <c:v>47483</c:v>
                </c:pt>
                <c:pt idx="25">
                  <c:v>47664</c:v>
                </c:pt>
                <c:pt idx="26">
                  <c:v>47848</c:v>
                </c:pt>
                <c:pt idx="27">
                  <c:v>48029</c:v>
                </c:pt>
                <c:pt idx="28">
                  <c:v>48213</c:v>
                </c:pt>
                <c:pt idx="29">
                  <c:v>48395</c:v>
                </c:pt>
                <c:pt idx="30">
                  <c:v>48579</c:v>
                </c:pt>
                <c:pt idx="31">
                  <c:v>48760</c:v>
                </c:pt>
                <c:pt idx="32">
                  <c:v>48944</c:v>
                </c:pt>
                <c:pt idx="33">
                  <c:v>49125</c:v>
                </c:pt>
                <c:pt idx="34">
                  <c:v>49309</c:v>
                </c:pt>
                <c:pt idx="35">
                  <c:v>49490</c:v>
                </c:pt>
                <c:pt idx="36">
                  <c:v>49674</c:v>
                </c:pt>
                <c:pt idx="37">
                  <c:v>49856</c:v>
                </c:pt>
                <c:pt idx="38">
                  <c:v>50040</c:v>
                </c:pt>
                <c:pt idx="39">
                  <c:v>50221</c:v>
                </c:pt>
                <c:pt idx="40">
                  <c:v>50405</c:v>
                </c:pt>
                <c:pt idx="41">
                  <c:v>50586</c:v>
                </c:pt>
                <c:pt idx="42">
                  <c:v>50770</c:v>
                </c:pt>
                <c:pt idx="43">
                  <c:v>50951</c:v>
                </c:pt>
                <c:pt idx="44">
                  <c:v>51135</c:v>
                </c:pt>
                <c:pt idx="45">
                  <c:v>51317</c:v>
                </c:pt>
                <c:pt idx="46">
                  <c:v>51501</c:v>
                </c:pt>
                <c:pt idx="47">
                  <c:v>51682</c:v>
                </c:pt>
                <c:pt idx="48">
                  <c:v>51866</c:v>
                </c:pt>
                <c:pt idx="49">
                  <c:v>52047</c:v>
                </c:pt>
                <c:pt idx="50">
                  <c:v>52231</c:v>
                </c:pt>
                <c:pt idx="51">
                  <c:v>52412</c:v>
                </c:pt>
                <c:pt idx="52">
                  <c:v>52596</c:v>
                </c:pt>
                <c:pt idx="53">
                  <c:v>52778</c:v>
                </c:pt>
                <c:pt idx="54">
                  <c:v>52962</c:v>
                </c:pt>
                <c:pt idx="55">
                  <c:v>53143</c:v>
                </c:pt>
                <c:pt idx="56">
                  <c:v>53327</c:v>
                </c:pt>
                <c:pt idx="57">
                  <c:v>53508</c:v>
                </c:pt>
                <c:pt idx="58">
                  <c:v>53692</c:v>
                </c:pt>
              </c:numCache>
            </c:numRef>
          </c:cat>
          <c:val>
            <c:numRef>
              <c:f>'Bill Impact'!$K$153:$BQ$153</c:f>
              <c:numCache>
                <c:formatCode>#,##0_);\(#,##0\);"-  ";" "@</c:formatCode>
                <c:ptCount val="59"/>
                <c:pt idx="0">
                  <c:v>480.99108138009422</c:v>
                </c:pt>
                <c:pt idx="1">
                  <c:v>920.94466221501546</c:v>
                </c:pt>
                <c:pt idx="2">
                  <c:v>1447.9852929173558</c:v>
                </c:pt>
                <c:pt idx="3">
                  <c:v>2058.4363616480691</c:v>
                </c:pt>
                <c:pt idx="4">
                  <c:v>2719.7745069508892</c:v>
                </c:pt>
                <c:pt idx="5">
                  <c:v>3373.1375985630561</c:v>
                </c:pt>
                <c:pt idx="6">
                  <c:v>4092.6365860722212</c:v>
                </c:pt>
                <c:pt idx="7">
                  <c:v>4889.7316694212368</c:v>
                </c:pt>
                <c:pt idx="8">
                  <c:v>5637.7476740712254</c:v>
                </c:pt>
                <c:pt idx="9">
                  <c:v>6406.831354059731</c:v>
                </c:pt>
                <c:pt idx="10">
                  <c:v>7190.5958144726164</c:v>
                </c:pt>
                <c:pt idx="11">
                  <c:v>7823.8792040085482</c:v>
                </c:pt>
                <c:pt idx="12">
                  <c:v>8435.4582713123909</c:v>
                </c:pt>
                <c:pt idx="13">
                  <c:v>8993.063635845203</c:v>
                </c:pt>
                <c:pt idx="14">
                  <c:v>9641.389122876697</c:v>
                </c:pt>
                <c:pt idx="15">
                  <c:v>10160.473235731039</c:v>
                </c:pt>
                <c:pt idx="16">
                  <c:v>10585.309679271146</c:v>
                </c:pt>
                <c:pt idx="17">
                  <c:v>10844.777297949073</c:v>
                </c:pt>
                <c:pt idx="18">
                  <c:v>11103.286788262139</c:v>
                </c:pt>
                <c:pt idx="19">
                  <c:v>11213.385601096605</c:v>
                </c:pt>
                <c:pt idx="20">
                  <c:v>11056.044819981233</c:v>
                </c:pt>
                <c:pt idx="21">
                  <c:v>10894.377167385161</c:v>
                </c:pt>
                <c:pt idx="22">
                  <c:v>10728.263654342732</c:v>
                </c:pt>
                <c:pt idx="23">
                  <c:v>10557.582019691607</c:v>
                </c:pt>
                <c:pt idx="24">
                  <c:v>10382.206640087585</c:v>
                </c:pt>
                <c:pt idx="25">
                  <c:v>10202.008437544453</c:v>
                </c:pt>
                <c:pt idx="26">
                  <c:v>10016.854784431383</c:v>
                </c:pt>
                <c:pt idx="27">
                  <c:v>9826.6094058577128</c:v>
                </c:pt>
                <c:pt idx="28">
                  <c:v>9631.1322793732488</c:v>
                </c:pt>
                <c:pt idx="29">
                  <c:v>9430.2795319104716</c:v>
                </c:pt>
                <c:pt idx="30">
                  <c:v>9223.9033338924673</c:v>
                </c:pt>
                <c:pt idx="31">
                  <c:v>9011.8517904289474</c:v>
                </c:pt>
                <c:pt idx="32">
                  <c:v>8793.9688295201959</c:v>
                </c:pt>
                <c:pt idx="33">
                  <c:v>8570.0940871864968</c:v>
                </c:pt>
                <c:pt idx="34">
                  <c:v>8340.0627894385671</c:v>
                </c:pt>
                <c:pt idx="35">
                  <c:v>8103.7056310025991</c:v>
                </c:pt>
                <c:pt idx="36">
                  <c:v>7860.8486507096204</c:v>
                </c:pt>
                <c:pt idx="37">
                  <c:v>7611.3131034586031</c:v>
                </c:pt>
                <c:pt idx="38">
                  <c:v>7354.9153286581623</c:v>
                </c:pt>
                <c:pt idx="39">
                  <c:v>7091.4666150507283</c:v>
                </c:pt>
                <c:pt idx="40">
                  <c:v>6820.7730618190726</c:v>
                </c:pt>
                <c:pt idx="41">
                  <c:v>6542.6354358735553</c:v>
                </c:pt>
                <c:pt idx="42">
                  <c:v>6256.8490252145357</c:v>
                </c:pt>
                <c:pt idx="43">
                  <c:v>5963.2034882623875</c:v>
                </c:pt>
                <c:pt idx="44">
                  <c:v>5661.4826990440724</c:v>
                </c:pt>
                <c:pt idx="45">
                  <c:v>5351.4645881222377</c:v>
                </c:pt>
                <c:pt idx="46">
                  <c:v>5032.9209791500634</c:v>
                </c:pt>
                <c:pt idx="47">
                  <c:v>4705.6174209311412</c:v>
                </c:pt>
                <c:pt idx="48">
                  <c:v>4369.3130148612054</c:v>
                </c:pt>
                <c:pt idx="49">
                  <c:v>4023.7602376243458</c:v>
                </c:pt>
                <c:pt idx="50">
                  <c:v>3668.7047590134734</c:v>
                </c:pt>
                <c:pt idx="51">
                  <c:v>3303.8852547408019</c:v>
                </c:pt>
                <c:pt idx="52">
                  <c:v>2929.033214100632</c:v>
                </c:pt>
                <c:pt idx="53">
                  <c:v>2543.8727423428572</c:v>
                </c:pt>
                <c:pt idx="54">
                  <c:v>2148.1203576117441</c:v>
                </c:pt>
                <c:pt idx="55">
                  <c:v>1741.4847823005243</c:v>
                </c:pt>
                <c:pt idx="56">
                  <c:v>1323.6667286682464</c:v>
                </c:pt>
                <c:pt idx="57">
                  <c:v>894.35867856108075</c:v>
                </c:pt>
                <c:pt idx="58">
                  <c:v>453.24465707596863</c:v>
                </c:pt>
              </c:numCache>
            </c:numRef>
          </c:val>
        </c:ser>
        <c:ser>
          <c:idx val="2"/>
          <c:order val="2"/>
          <c:tx>
            <c:strRef>
              <c:f>'Bill Impact'!$E$154</c:f>
              <c:strCache>
                <c:ptCount val="1"/>
                <c:pt idx="0">
                  <c:v>Tranche C</c:v>
                </c:pt>
              </c:strCache>
            </c:strRef>
          </c:tx>
          <c:cat>
            <c:numRef>
              <c:f>'Bill Impact'!$K$2:$BQ$2</c:f>
              <c:numCache>
                <c:formatCode>mmm\ yyyy_);\(###0\);"-  ";" "@" "</c:formatCode>
                <c:ptCount val="59"/>
                <c:pt idx="0">
                  <c:v>43100</c:v>
                </c:pt>
                <c:pt idx="1">
                  <c:v>43281</c:v>
                </c:pt>
                <c:pt idx="2">
                  <c:v>43465</c:v>
                </c:pt>
                <c:pt idx="3">
                  <c:v>43646</c:v>
                </c:pt>
                <c:pt idx="4">
                  <c:v>43830</c:v>
                </c:pt>
                <c:pt idx="5">
                  <c:v>44012</c:v>
                </c:pt>
                <c:pt idx="6">
                  <c:v>44196</c:v>
                </c:pt>
                <c:pt idx="7">
                  <c:v>44377</c:v>
                </c:pt>
                <c:pt idx="8">
                  <c:v>44561</c:v>
                </c:pt>
                <c:pt idx="9">
                  <c:v>44742</c:v>
                </c:pt>
                <c:pt idx="10">
                  <c:v>44926</c:v>
                </c:pt>
                <c:pt idx="11">
                  <c:v>45107</c:v>
                </c:pt>
                <c:pt idx="12">
                  <c:v>45291</c:v>
                </c:pt>
                <c:pt idx="13">
                  <c:v>45473</c:v>
                </c:pt>
                <c:pt idx="14">
                  <c:v>45657</c:v>
                </c:pt>
                <c:pt idx="15">
                  <c:v>45838</c:v>
                </c:pt>
                <c:pt idx="16">
                  <c:v>46022</c:v>
                </c:pt>
                <c:pt idx="17">
                  <c:v>46203</c:v>
                </c:pt>
                <c:pt idx="18">
                  <c:v>46387</c:v>
                </c:pt>
                <c:pt idx="19">
                  <c:v>46568</c:v>
                </c:pt>
                <c:pt idx="20">
                  <c:v>46752</c:v>
                </c:pt>
                <c:pt idx="21">
                  <c:v>46934</c:v>
                </c:pt>
                <c:pt idx="22">
                  <c:v>47118</c:v>
                </c:pt>
                <c:pt idx="23">
                  <c:v>47299</c:v>
                </c:pt>
                <c:pt idx="24">
                  <c:v>47483</c:v>
                </c:pt>
                <c:pt idx="25">
                  <c:v>47664</c:v>
                </c:pt>
                <c:pt idx="26">
                  <c:v>47848</c:v>
                </c:pt>
                <c:pt idx="27">
                  <c:v>48029</c:v>
                </c:pt>
                <c:pt idx="28">
                  <c:v>48213</c:v>
                </c:pt>
                <c:pt idx="29">
                  <c:v>48395</c:v>
                </c:pt>
                <c:pt idx="30">
                  <c:v>48579</c:v>
                </c:pt>
                <c:pt idx="31">
                  <c:v>48760</c:v>
                </c:pt>
                <c:pt idx="32">
                  <c:v>48944</c:v>
                </c:pt>
                <c:pt idx="33">
                  <c:v>49125</c:v>
                </c:pt>
                <c:pt idx="34">
                  <c:v>49309</c:v>
                </c:pt>
                <c:pt idx="35">
                  <c:v>49490</c:v>
                </c:pt>
                <c:pt idx="36">
                  <c:v>49674</c:v>
                </c:pt>
                <c:pt idx="37">
                  <c:v>49856</c:v>
                </c:pt>
                <c:pt idx="38">
                  <c:v>50040</c:v>
                </c:pt>
                <c:pt idx="39">
                  <c:v>50221</c:v>
                </c:pt>
                <c:pt idx="40">
                  <c:v>50405</c:v>
                </c:pt>
                <c:pt idx="41">
                  <c:v>50586</c:v>
                </c:pt>
                <c:pt idx="42">
                  <c:v>50770</c:v>
                </c:pt>
                <c:pt idx="43">
                  <c:v>50951</c:v>
                </c:pt>
                <c:pt idx="44">
                  <c:v>51135</c:v>
                </c:pt>
                <c:pt idx="45">
                  <c:v>51317</c:v>
                </c:pt>
                <c:pt idx="46">
                  <c:v>51501</c:v>
                </c:pt>
                <c:pt idx="47">
                  <c:v>51682</c:v>
                </c:pt>
                <c:pt idx="48">
                  <c:v>51866</c:v>
                </c:pt>
                <c:pt idx="49">
                  <c:v>52047</c:v>
                </c:pt>
                <c:pt idx="50">
                  <c:v>52231</c:v>
                </c:pt>
                <c:pt idx="51">
                  <c:v>52412</c:v>
                </c:pt>
                <c:pt idx="52">
                  <c:v>52596</c:v>
                </c:pt>
                <c:pt idx="53">
                  <c:v>52778</c:v>
                </c:pt>
                <c:pt idx="54">
                  <c:v>52962</c:v>
                </c:pt>
                <c:pt idx="55">
                  <c:v>53143</c:v>
                </c:pt>
                <c:pt idx="56">
                  <c:v>53327</c:v>
                </c:pt>
                <c:pt idx="57">
                  <c:v>53508</c:v>
                </c:pt>
                <c:pt idx="58">
                  <c:v>53692</c:v>
                </c:pt>
              </c:numCache>
            </c:numRef>
          </c:cat>
          <c:val>
            <c:numRef>
              <c:f>'Bill Impact'!$K$154:$BQ$154</c:f>
              <c:numCache>
                <c:formatCode>#,##0_);\(#,##0\);"-  ";" "@</c:formatCode>
                <c:ptCount val="59"/>
                <c:pt idx="0">
                  <c:v>123.33104650771658</c:v>
                </c:pt>
                <c:pt idx="1">
                  <c:v>236.75631221074775</c:v>
                </c:pt>
                <c:pt idx="2">
                  <c:v>373.09567504770666</c:v>
                </c:pt>
                <c:pt idx="3">
                  <c:v>531.53704683944466</c:v>
                </c:pt>
                <c:pt idx="4">
                  <c:v>703.87126890211141</c:v>
                </c:pt>
                <c:pt idx="5">
                  <c:v>875.09818582630805</c:v>
                </c:pt>
                <c:pt idx="6">
                  <c:v>1064.2408521345551</c:v>
                </c:pt>
                <c:pt idx="7">
                  <c:v>1274.3536996320095</c:v>
                </c:pt>
                <c:pt idx="8">
                  <c:v>1473.0902932651552</c:v>
                </c:pt>
                <c:pt idx="9">
                  <c:v>1678.4133223992324</c:v>
                </c:pt>
                <c:pt idx="10">
                  <c:v>1888.75062670445</c:v>
                </c:pt>
                <c:pt idx="11">
                  <c:v>2061.812459158994</c:v>
                </c:pt>
                <c:pt idx="12">
                  <c:v>2230.4681305415652</c:v>
                </c:pt>
                <c:pt idx="13">
                  <c:v>2386.4532837769152</c:v>
                </c:pt>
                <c:pt idx="14">
                  <c:v>2566.8376916652396</c:v>
                </c:pt>
                <c:pt idx="15">
                  <c:v>2715.37425304827</c:v>
                </c:pt>
                <c:pt idx="16">
                  <c:v>2840.9119751332414</c:v>
                </c:pt>
                <c:pt idx="17">
                  <c:v>2925.1317688117215</c:v>
                </c:pt>
                <c:pt idx="18">
                  <c:v>3010.013452482588</c:v>
                </c:pt>
                <c:pt idx="19">
                  <c:v>3057.7769476773092</c:v>
                </c:pt>
                <c:pt idx="20">
                  <c:v>3019.4693014425575</c:v>
                </c:pt>
                <c:pt idx="21">
                  <c:v>2979.9166567051775</c:v>
                </c:pt>
                <c:pt idx="22">
                  <c:v>2939.0785510138317</c:v>
                </c:pt>
                <c:pt idx="23">
                  <c:v>2896.9132068875278</c:v>
                </c:pt>
                <c:pt idx="24">
                  <c:v>2853.3774890771001</c:v>
                </c:pt>
                <c:pt idx="25">
                  <c:v>2808.4268604378376</c:v>
                </c:pt>
                <c:pt idx="26">
                  <c:v>2762.0153363678132</c:v>
                </c:pt>
                <c:pt idx="27">
                  <c:v>2714.0954377655012</c:v>
                </c:pt>
                <c:pt idx="28">
                  <c:v>2664.6181424586148</c:v>
                </c:pt>
                <c:pt idx="29">
                  <c:v>2613.5328350542568</c:v>
                </c:pt>
                <c:pt idx="30">
                  <c:v>2560.7872551592532</c:v>
                </c:pt>
                <c:pt idx="31">
                  <c:v>2506.3274439176698</c:v>
                </c:pt>
                <c:pt idx="32">
                  <c:v>2450.0976888107307</c:v>
                </c:pt>
                <c:pt idx="33">
                  <c:v>2392.0404666628147</c:v>
                </c:pt>
                <c:pt idx="34">
                  <c:v>2332.0963847950948</c:v>
                </c:pt>
                <c:pt idx="35">
                  <c:v>2270.2041202666687</c:v>
                </c:pt>
                <c:pt idx="36">
                  <c:v>2206.3003571410804</c:v>
                </c:pt>
                <c:pt idx="37">
                  <c:v>2140.3197217138982</c:v>
                </c:pt>
                <c:pt idx="38">
                  <c:v>2072.1947156353372</c:v>
                </c:pt>
                <c:pt idx="39">
                  <c:v>2001.8556468592208</c:v>
                </c:pt>
                <c:pt idx="40">
                  <c:v>1929.2305583478837</c:v>
                </c:pt>
                <c:pt idx="41">
                  <c:v>1854.2451544599269</c:v>
                </c:pt>
                <c:pt idx="42">
                  <c:v>1776.8227249456108</c:v>
                </c:pt>
                <c:pt idx="43">
                  <c:v>1696.8840664720806</c:v>
                </c:pt>
                <c:pt idx="44">
                  <c:v>1614.3474015981599</c:v>
                </c:pt>
                <c:pt idx="45">
                  <c:v>1529.128295115835</c:v>
                </c:pt>
                <c:pt idx="46">
                  <c:v>1441.1395676728387</c:v>
                </c:pt>
                <c:pt idx="47">
                  <c:v>1350.2912065879405</c:v>
                </c:pt>
                <c:pt idx="48">
                  <c:v>1256.4902737677905</c:v>
                </c:pt>
                <c:pt idx="49">
                  <c:v>1159.6408106309755</c:v>
                </c:pt>
                <c:pt idx="50">
                  <c:v>1059.6437399422214</c:v>
                </c:pt>
                <c:pt idx="51">
                  <c:v>956.39676445608052</c:v>
                </c:pt>
                <c:pt idx="52">
                  <c:v>849.79426226664202</c:v>
                </c:pt>
                <c:pt idx="53">
                  <c:v>739.72717875604303</c:v>
                </c:pt>
                <c:pt idx="54">
                  <c:v>626.08291503135092</c:v>
                </c:pt>
                <c:pt idx="55">
                  <c:v>508.74521273560674</c:v>
                </c:pt>
                <c:pt idx="56">
                  <c:v>387.5940351152509</c:v>
                </c:pt>
                <c:pt idx="57">
                  <c:v>262.50544422223345</c:v>
                </c:pt>
                <c:pt idx="58">
                  <c:v>133.35147412519294</c:v>
                </c:pt>
              </c:numCache>
            </c:numRef>
          </c:val>
        </c:ser>
        <c:axId val="65185664"/>
        <c:axId val="65187200"/>
      </c:areaChart>
      <c:catAx>
        <c:axId val="65185664"/>
        <c:scaling>
          <c:orientation val="minMax"/>
        </c:scaling>
        <c:axPos val="b"/>
        <c:numFmt formatCode="mmm\ yyyy_);\(###0\);&quot;-  &quot;;&quot; &quot;@&quot; &quot;" sourceLinked="1"/>
        <c:majorTickMark val="none"/>
        <c:tickLblPos val="nextTo"/>
        <c:crossAx val="65187200"/>
        <c:crosses val="autoZero"/>
        <c:lblAlgn val="ctr"/>
        <c:lblOffset val="100"/>
      </c:catAx>
      <c:valAx>
        <c:axId val="65187200"/>
        <c:scaling>
          <c:orientation val="minMax"/>
          <c:min val="0"/>
        </c:scaling>
        <c:axPos val="l"/>
        <c:majorGridlines/>
        <c:title>
          <c:tx>
            <c:rich>
              <a:bodyPr/>
              <a:lstStyle/>
              <a:p>
                <a:pPr>
                  <a:defRPr/>
                </a:pPr>
                <a:r>
                  <a:rPr lang="en-CA"/>
                  <a:t>$ millions</a:t>
                </a:r>
              </a:p>
            </c:rich>
          </c:tx>
          <c:layout>
            <c:manualLayout>
              <c:xMode val="edge"/>
              <c:yMode val="edge"/>
              <c:x val="1.3321548620618776E-2"/>
              <c:y val="0.31471274424030332"/>
            </c:manualLayout>
          </c:layout>
        </c:title>
        <c:numFmt formatCode="#,##0_);\(#,##0\);&quot;-  &quot;;&quot; &quot;@" sourceLinked="1"/>
        <c:majorTickMark val="none"/>
        <c:tickLblPos val="nextTo"/>
        <c:crossAx val="65185664"/>
        <c:crosses val="autoZero"/>
        <c:crossBetween val="between"/>
      </c:valAx>
    </c:plotArea>
    <c:legend>
      <c:legendPos val="r"/>
      <c:layout>
        <c:manualLayout>
          <c:xMode val="edge"/>
          <c:yMode val="edge"/>
          <c:x val="0.73799764339536"/>
          <c:y val="0.14006927352234819"/>
          <c:w val="0.16646003755223931"/>
          <c:h val="0.2661444757253878"/>
        </c:manualLayout>
      </c:layout>
      <c:spPr>
        <a:solidFill>
          <a:sysClr val="window" lastClr="FFFFFF"/>
        </a:solidFill>
        <a:ln>
          <a:solidFill>
            <a:schemeClr val="bg1">
              <a:lumMod val="65000"/>
            </a:schemeClr>
          </a:solidFill>
        </a:ln>
      </c:spPr>
    </c:legend>
    <c:plotVisOnly val="1"/>
    <c:dispBlanksAs val="zero"/>
  </c:chart>
  <c:spPr>
    <a:ln>
      <a:no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CA"/>
  <c:chart>
    <c:title>
      <c:tx>
        <c:rich>
          <a:bodyPr/>
          <a:lstStyle/>
          <a:p>
            <a:pPr>
              <a:defRPr/>
            </a:pPr>
            <a:r>
              <a:rPr lang="en-CA" dirty="0" smtClean="0"/>
              <a:t>Illustrative Semi-Annual</a:t>
            </a:r>
            <a:r>
              <a:rPr lang="en-CA" baseline="0" dirty="0" smtClean="0"/>
              <a:t> </a:t>
            </a:r>
            <a:r>
              <a:rPr lang="en-CA" baseline="0" dirty="0"/>
              <a:t>Trust </a:t>
            </a:r>
            <a:r>
              <a:rPr lang="en-CA" dirty="0"/>
              <a:t>Debt Cash Flows </a:t>
            </a:r>
          </a:p>
        </c:rich>
      </c:tx>
      <c:layout/>
    </c:title>
    <c:plotArea>
      <c:layout>
        <c:manualLayout>
          <c:layoutTarget val="inner"/>
          <c:xMode val="edge"/>
          <c:yMode val="edge"/>
          <c:x val="0.12731787744774098"/>
          <c:y val="0.18274727059769091"/>
          <c:w val="0.85293583265665485"/>
          <c:h val="0.52230560756452848"/>
        </c:manualLayout>
      </c:layout>
      <c:barChart>
        <c:barDir val="col"/>
        <c:grouping val="stacked"/>
        <c:ser>
          <c:idx val="1"/>
          <c:order val="0"/>
          <c:tx>
            <c:strRef>
              <c:f>'Bill Impact'!$E$139</c:f>
              <c:strCache>
                <c:ptCount val="1"/>
                <c:pt idx="0">
                  <c:v>Interest</c:v>
                </c:pt>
              </c:strCache>
            </c:strRef>
          </c:tx>
          <c:cat>
            <c:numRef>
              <c:f>'Bill Impact'!$K$2:$BQ$2</c:f>
              <c:numCache>
                <c:formatCode>mmm\ yyyy_);\(###0\);"-  ";" "@" "</c:formatCode>
                <c:ptCount val="59"/>
                <c:pt idx="0">
                  <c:v>43100</c:v>
                </c:pt>
                <c:pt idx="1">
                  <c:v>43281</c:v>
                </c:pt>
                <c:pt idx="2">
                  <c:v>43465</c:v>
                </c:pt>
                <c:pt idx="3">
                  <c:v>43646</c:v>
                </c:pt>
                <c:pt idx="4">
                  <c:v>43830</c:v>
                </c:pt>
                <c:pt idx="5">
                  <c:v>44012</c:v>
                </c:pt>
                <c:pt idx="6">
                  <c:v>44196</c:v>
                </c:pt>
                <c:pt idx="7">
                  <c:v>44377</c:v>
                </c:pt>
                <c:pt idx="8">
                  <c:v>44561</c:v>
                </c:pt>
                <c:pt idx="9">
                  <c:v>44742</c:v>
                </c:pt>
                <c:pt idx="10">
                  <c:v>44926</c:v>
                </c:pt>
                <c:pt idx="11">
                  <c:v>45107</c:v>
                </c:pt>
                <c:pt idx="12">
                  <c:v>45291</c:v>
                </c:pt>
                <c:pt idx="13">
                  <c:v>45473</c:v>
                </c:pt>
                <c:pt idx="14">
                  <c:v>45657</c:v>
                </c:pt>
                <c:pt idx="15">
                  <c:v>45838</c:v>
                </c:pt>
                <c:pt idx="16">
                  <c:v>46022</c:v>
                </c:pt>
                <c:pt idx="17">
                  <c:v>46203</c:v>
                </c:pt>
                <c:pt idx="18">
                  <c:v>46387</c:v>
                </c:pt>
                <c:pt idx="19">
                  <c:v>46568</c:v>
                </c:pt>
                <c:pt idx="20">
                  <c:v>46752</c:v>
                </c:pt>
                <c:pt idx="21">
                  <c:v>46934</c:v>
                </c:pt>
                <c:pt idx="22">
                  <c:v>47118</c:v>
                </c:pt>
                <c:pt idx="23">
                  <c:v>47299</c:v>
                </c:pt>
                <c:pt idx="24">
                  <c:v>47483</c:v>
                </c:pt>
                <c:pt idx="25">
                  <c:v>47664</c:v>
                </c:pt>
                <c:pt idx="26">
                  <c:v>47848</c:v>
                </c:pt>
                <c:pt idx="27">
                  <c:v>48029</c:v>
                </c:pt>
                <c:pt idx="28">
                  <c:v>48213</c:v>
                </c:pt>
                <c:pt idx="29">
                  <c:v>48395</c:v>
                </c:pt>
                <c:pt idx="30">
                  <c:v>48579</c:v>
                </c:pt>
                <c:pt idx="31">
                  <c:v>48760</c:v>
                </c:pt>
                <c:pt idx="32">
                  <c:v>48944</c:v>
                </c:pt>
                <c:pt idx="33">
                  <c:v>49125</c:v>
                </c:pt>
                <c:pt idx="34">
                  <c:v>49309</c:v>
                </c:pt>
                <c:pt idx="35">
                  <c:v>49490</c:v>
                </c:pt>
                <c:pt idx="36">
                  <c:v>49674</c:v>
                </c:pt>
                <c:pt idx="37">
                  <c:v>49856</c:v>
                </c:pt>
                <c:pt idx="38">
                  <c:v>50040</c:v>
                </c:pt>
                <c:pt idx="39">
                  <c:v>50221</c:v>
                </c:pt>
                <c:pt idx="40">
                  <c:v>50405</c:v>
                </c:pt>
                <c:pt idx="41">
                  <c:v>50586</c:v>
                </c:pt>
                <c:pt idx="42">
                  <c:v>50770</c:v>
                </c:pt>
                <c:pt idx="43">
                  <c:v>50951</c:v>
                </c:pt>
                <c:pt idx="44">
                  <c:v>51135</c:v>
                </c:pt>
                <c:pt idx="45">
                  <c:v>51317</c:v>
                </c:pt>
                <c:pt idx="46">
                  <c:v>51501</c:v>
                </c:pt>
                <c:pt idx="47">
                  <c:v>51682</c:v>
                </c:pt>
                <c:pt idx="48">
                  <c:v>51866</c:v>
                </c:pt>
                <c:pt idx="49">
                  <c:v>52047</c:v>
                </c:pt>
                <c:pt idx="50">
                  <c:v>52231</c:v>
                </c:pt>
                <c:pt idx="51">
                  <c:v>52412</c:v>
                </c:pt>
                <c:pt idx="52">
                  <c:v>52596</c:v>
                </c:pt>
                <c:pt idx="53">
                  <c:v>52778</c:v>
                </c:pt>
                <c:pt idx="54">
                  <c:v>52962</c:v>
                </c:pt>
                <c:pt idx="55">
                  <c:v>53143</c:v>
                </c:pt>
                <c:pt idx="56">
                  <c:v>53327</c:v>
                </c:pt>
                <c:pt idx="57">
                  <c:v>53508</c:v>
                </c:pt>
                <c:pt idx="58">
                  <c:v>53692</c:v>
                </c:pt>
              </c:numCache>
            </c:numRef>
          </c:cat>
          <c:val>
            <c:numRef>
              <c:f>'Bill Impact'!$K$139:$BQ$139</c:f>
              <c:numCache>
                <c:formatCode>#,##0_);\(#,##0\);"-  ";" "@</c:formatCode>
                <c:ptCount val="59"/>
                <c:pt idx="0">
                  <c:v>0</c:v>
                </c:pt>
                <c:pt idx="1">
                  <c:v>-30.60151591472718</c:v>
                </c:pt>
                <c:pt idx="2">
                  <c:v>-58.528656169242595</c:v>
                </c:pt>
                <c:pt idx="3">
                  <c:v>-91.937228208293035</c:v>
                </c:pt>
                <c:pt idx="4">
                  <c:v>-130.58077841988941</c:v>
                </c:pt>
                <c:pt idx="5">
                  <c:v>-172.37783782624123</c:v>
                </c:pt>
                <c:pt idx="6">
                  <c:v>-213.57529791355842</c:v>
                </c:pt>
                <c:pt idx="7">
                  <c:v>-258.88766640676187</c:v>
                </c:pt>
                <c:pt idx="8">
                  <c:v>-309.03370983133743</c:v>
                </c:pt>
                <c:pt idx="9">
                  <c:v>-355.94208378164871</c:v>
                </c:pt>
                <c:pt idx="10">
                  <c:v>-404.08012399282399</c:v>
                </c:pt>
                <c:pt idx="11">
                  <c:v>-453.03678433572475</c:v>
                </c:pt>
                <c:pt idx="12">
                  <c:v>-492.30023818348531</c:v>
                </c:pt>
                <c:pt idx="13">
                  <c:v>-530.08130159131679</c:v>
                </c:pt>
                <c:pt idx="14">
                  <c:v>-564.32807028831951</c:v>
                </c:pt>
                <c:pt idx="15">
                  <c:v>-604.2516443498215</c:v>
                </c:pt>
                <c:pt idx="16">
                  <c:v>-635.84410029898299</c:v>
                </c:pt>
                <c:pt idx="17">
                  <c:v>-661.34702708385817</c:v>
                </c:pt>
                <c:pt idx="18">
                  <c:v>-676.24645453342669</c:v>
                </c:pt>
                <c:pt idx="19">
                  <c:v>-691.0229614497174</c:v>
                </c:pt>
                <c:pt idx="20">
                  <c:v>-696.29449360435319</c:v>
                </c:pt>
                <c:pt idx="21">
                  <c:v>-686.07356783052182</c:v>
                </c:pt>
                <c:pt idx="22">
                  <c:v>-675.59439820408954</c:v>
                </c:pt>
                <c:pt idx="23">
                  <c:v>-664.85029815957239</c:v>
                </c:pt>
                <c:pt idx="24">
                  <c:v>-653.83440379666274</c:v>
                </c:pt>
                <c:pt idx="25">
                  <c:v>-642.53966906863934</c:v>
                </c:pt>
                <c:pt idx="26">
                  <c:v>-630.95886083745131</c:v>
                </c:pt>
                <c:pt idx="27">
                  <c:v>-619.08455379169254</c:v>
                </c:pt>
                <c:pt idx="28">
                  <c:v>-606.90912522359349</c:v>
                </c:pt>
                <c:pt idx="29">
                  <c:v>-594.42474966105453</c:v>
                </c:pt>
                <c:pt idx="30">
                  <c:v>-581.62339335060176</c:v>
                </c:pt>
                <c:pt idx="31">
                  <c:v>-568.49680858705892</c:v>
                </c:pt>
                <c:pt idx="32">
                  <c:v>-555.03652788560669</c:v>
                </c:pt>
                <c:pt idx="33">
                  <c:v>-541.23385799173479</c:v>
                </c:pt>
                <c:pt idx="34">
                  <c:v>-527.07987372449895</c:v>
                </c:pt>
                <c:pt idx="35">
                  <c:v>-512.56541164839803</c:v>
                </c:pt>
                <c:pt idx="36">
                  <c:v>-497.68106356894634</c:v>
                </c:pt>
                <c:pt idx="37">
                  <c:v>-482.41716984698138</c:v>
                </c:pt>
                <c:pt idx="38">
                  <c:v>-466.76381252654539</c:v>
                </c:pt>
                <c:pt idx="39">
                  <c:v>-450.71080827103765</c:v>
                </c:pt>
                <c:pt idx="40">
                  <c:v>-434.24770110220896</c:v>
                </c:pt>
                <c:pt idx="41">
                  <c:v>-417.36375493637024</c:v>
                </c:pt>
                <c:pt idx="42">
                  <c:v>-400.04794591205882</c:v>
                </c:pt>
                <c:pt idx="43">
                  <c:v>-382.2889545032242</c:v>
                </c:pt>
                <c:pt idx="44">
                  <c:v>-364.07515741182914</c:v>
                </c:pt>
                <c:pt idx="45">
                  <c:v>-345.39461923357464</c:v>
                </c:pt>
                <c:pt idx="46">
                  <c:v>-326.23508389029024</c:v>
                </c:pt>
                <c:pt idx="47">
                  <c:v>-306.58396582233888</c:v>
                </c:pt>
                <c:pt idx="48">
                  <c:v>-286.42834093417895</c:v>
                </c:pt>
                <c:pt idx="49">
                  <c:v>-265.75493728605704</c:v>
                </c:pt>
                <c:pt idx="50">
                  <c:v>-244.55012552455557</c:v>
                </c:pt>
                <c:pt idx="51">
                  <c:v>-222.79990904457557</c:v>
                </c:pt>
                <c:pt idx="52">
                  <c:v>-200.48991387503983</c:v>
                </c:pt>
                <c:pt idx="53">
                  <c:v>-177.60537828044139</c:v>
                </c:pt>
                <c:pt idx="54">
                  <c:v>-154.13114207011014</c:v>
                </c:pt>
                <c:pt idx="55">
                  <c:v>-130.05163560681714</c:v>
                </c:pt>
                <c:pt idx="56">
                  <c:v>-105.35086850612943</c:v>
                </c:pt>
                <c:pt idx="57">
                  <c:v>-80.012418017643668</c:v>
                </c:pt>
                <c:pt idx="58">
                  <c:v>-54.019417078992163</c:v>
                </c:pt>
              </c:numCache>
            </c:numRef>
          </c:val>
        </c:ser>
        <c:ser>
          <c:idx val="2"/>
          <c:order val="1"/>
          <c:tx>
            <c:strRef>
              <c:f>'Bill Impact'!$E$140</c:f>
              <c:strCache>
                <c:ptCount val="1"/>
                <c:pt idx="0">
                  <c:v>Principal Repayment</c:v>
                </c:pt>
              </c:strCache>
            </c:strRef>
          </c:tx>
          <c:spPr>
            <a:solidFill>
              <a:schemeClr val="accent3"/>
            </a:solidFill>
          </c:spPr>
          <c:cat>
            <c:numRef>
              <c:f>'Bill Impact'!$K$2:$BQ$2</c:f>
              <c:numCache>
                <c:formatCode>mmm\ yyyy_);\(###0\);"-  ";" "@" "</c:formatCode>
                <c:ptCount val="59"/>
                <c:pt idx="0">
                  <c:v>43100</c:v>
                </c:pt>
                <c:pt idx="1">
                  <c:v>43281</c:v>
                </c:pt>
                <c:pt idx="2">
                  <c:v>43465</c:v>
                </c:pt>
                <c:pt idx="3">
                  <c:v>43646</c:v>
                </c:pt>
                <c:pt idx="4">
                  <c:v>43830</c:v>
                </c:pt>
                <c:pt idx="5">
                  <c:v>44012</c:v>
                </c:pt>
                <c:pt idx="6">
                  <c:v>44196</c:v>
                </c:pt>
                <c:pt idx="7">
                  <c:v>44377</c:v>
                </c:pt>
                <c:pt idx="8">
                  <c:v>44561</c:v>
                </c:pt>
                <c:pt idx="9">
                  <c:v>44742</c:v>
                </c:pt>
                <c:pt idx="10">
                  <c:v>44926</c:v>
                </c:pt>
                <c:pt idx="11">
                  <c:v>45107</c:v>
                </c:pt>
                <c:pt idx="12">
                  <c:v>45291</c:v>
                </c:pt>
                <c:pt idx="13">
                  <c:v>45473</c:v>
                </c:pt>
                <c:pt idx="14">
                  <c:v>45657</c:v>
                </c:pt>
                <c:pt idx="15">
                  <c:v>45838</c:v>
                </c:pt>
                <c:pt idx="16">
                  <c:v>46022</c:v>
                </c:pt>
                <c:pt idx="17">
                  <c:v>46203</c:v>
                </c:pt>
                <c:pt idx="18">
                  <c:v>46387</c:v>
                </c:pt>
                <c:pt idx="19">
                  <c:v>46568</c:v>
                </c:pt>
                <c:pt idx="20">
                  <c:v>46752</c:v>
                </c:pt>
                <c:pt idx="21">
                  <c:v>46934</c:v>
                </c:pt>
                <c:pt idx="22">
                  <c:v>47118</c:v>
                </c:pt>
                <c:pt idx="23">
                  <c:v>47299</c:v>
                </c:pt>
                <c:pt idx="24">
                  <c:v>47483</c:v>
                </c:pt>
                <c:pt idx="25">
                  <c:v>47664</c:v>
                </c:pt>
                <c:pt idx="26">
                  <c:v>47848</c:v>
                </c:pt>
                <c:pt idx="27">
                  <c:v>48029</c:v>
                </c:pt>
                <c:pt idx="28">
                  <c:v>48213</c:v>
                </c:pt>
                <c:pt idx="29">
                  <c:v>48395</c:v>
                </c:pt>
                <c:pt idx="30">
                  <c:v>48579</c:v>
                </c:pt>
                <c:pt idx="31">
                  <c:v>48760</c:v>
                </c:pt>
                <c:pt idx="32">
                  <c:v>48944</c:v>
                </c:pt>
                <c:pt idx="33">
                  <c:v>49125</c:v>
                </c:pt>
                <c:pt idx="34">
                  <c:v>49309</c:v>
                </c:pt>
                <c:pt idx="35">
                  <c:v>49490</c:v>
                </c:pt>
                <c:pt idx="36">
                  <c:v>49674</c:v>
                </c:pt>
                <c:pt idx="37">
                  <c:v>49856</c:v>
                </c:pt>
                <c:pt idx="38">
                  <c:v>50040</c:v>
                </c:pt>
                <c:pt idx="39">
                  <c:v>50221</c:v>
                </c:pt>
                <c:pt idx="40">
                  <c:v>50405</c:v>
                </c:pt>
                <c:pt idx="41">
                  <c:v>50586</c:v>
                </c:pt>
                <c:pt idx="42">
                  <c:v>50770</c:v>
                </c:pt>
                <c:pt idx="43">
                  <c:v>50951</c:v>
                </c:pt>
                <c:pt idx="44">
                  <c:v>51135</c:v>
                </c:pt>
                <c:pt idx="45">
                  <c:v>51317</c:v>
                </c:pt>
                <c:pt idx="46">
                  <c:v>51501</c:v>
                </c:pt>
                <c:pt idx="47">
                  <c:v>51682</c:v>
                </c:pt>
                <c:pt idx="48">
                  <c:v>51866</c:v>
                </c:pt>
                <c:pt idx="49">
                  <c:v>52047</c:v>
                </c:pt>
                <c:pt idx="50">
                  <c:v>52231</c:v>
                </c:pt>
                <c:pt idx="51">
                  <c:v>52412</c:v>
                </c:pt>
                <c:pt idx="52">
                  <c:v>52596</c:v>
                </c:pt>
                <c:pt idx="53">
                  <c:v>52778</c:v>
                </c:pt>
                <c:pt idx="54">
                  <c:v>52962</c:v>
                </c:pt>
                <c:pt idx="55">
                  <c:v>53143</c:v>
                </c:pt>
                <c:pt idx="56">
                  <c:v>53327</c:v>
                </c:pt>
                <c:pt idx="57">
                  <c:v>53508</c:v>
                </c:pt>
                <c:pt idx="58">
                  <c:v>53692</c:v>
                </c:pt>
              </c:numCache>
            </c:numRef>
          </c:cat>
          <c:val>
            <c:numRef>
              <c:f>'Bill Impact'!$K$140:$BQ$140</c:f>
              <c:numCache>
                <c:formatCode>#,##0_);\(#,##0\);"-  ";" "@</c:formatCode>
                <c:ptCount val="5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-414.42752337495875</c:v>
                </c:pt>
                <c:pt idx="21">
                  <c:v>-424.6484491487887</c:v>
                </c:pt>
                <c:pt idx="22">
                  <c:v>-435.12761877522126</c:v>
                </c:pt>
                <c:pt idx="23">
                  <c:v>-445.87171881973774</c:v>
                </c:pt>
                <c:pt idx="24">
                  <c:v>-456.88761318264761</c:v>
                </c:pt>
                <c:pt idx="25">
                  <c:v>-468.18234791067124</c:v>
                </c:pt>
                <c:pt idx="26">
                  <c:v>-479.76315614185899</c:v>
                </c:pt>
                <c:pt idx="27">
                  <c:v>-491.63746318761832</c:v>
                </c:pt>
                <c:pt idx="28">
                  <c:v>-503.81289175571726</c:v>
                </c:pt>
                <c:pt idx="29">
                  <c:v>-516.29726731825599</c:v>
                </c:pt>
                <c:pt idx="30">
                  <c:v>-529.09862362871024</c:v>
                </c:pt>
                <c:pt idx="31">
                  <c:v>-542.22520839225149</c:v>
                </c:pt>
                <c:pt idx="32">
                  <c:v>-555.68548909370168</c:v>
                </c:pt>
                <c:pt idx="33">
                  <c:v>-569.48815898757562</c:v>
                </c:pt>
                <c:pt idx="34">
                  <c:v>-583.64214325481134</c:v>
                </c:pt>
                <c:pt idx="35">
                  <c:v>-598.15660533091238</c:v>
                </c:pt>
                <c:pt idx="36">
                  <c:v>-613.04095341036339</c:v>
                </c:pt>
                <c:pt idx="37">
                  <c:v>-628.3048471323284</c:v>
                </c:pt>
                <c:pt idx="38">
                  <c:v>-643.95820445276399</c:v>
                </c:pt>
                <c:pt idx="39">
                  <c:v>-660.01120870827242</c:v>
                </c:pt>
                <c:pt idx="40">
                  <c:v>-676.47431587710275</c:v>
                </c:pt>
                <c:pt idx="41">
                  <c:v>-693.35826204293835</c:v>
                </c:pt>
                <c:pt idx="42">
                  <c:v>-710.67407106725364</c:v>
                </c:pt>
                <c:pt idx="43">
                  <c:v>-728.43306247608552</c:v>
                </c:pt>
                <c:pt idx="44">
                  <c:v>-746.64685956748053</c:v>
                </c:pt>
                <c:pt idx="45">
                  <c:v>-765.32739774573429</c:v>
                </c:pt>
                <c:pt idx="46">
                  <c:v>-784.48693308902011</c:v>
                </c:pt>
                <c:pt idx="47">
                  <c:v>-804.13805115697164</c:v>
                </c:pt>
                <c:pt idx="48">
                  <c:v>-824.29367604513163</c:v>
                </c:pt>
                <c:pt idx="49">
                  <c:v>-844.96707969325246</c:v>
                </c:pt>
                <c:pt idx="50">
                  <c:v>-866.17189145475459</c:v>
                </c:pt>
                <c:pt idx="51">
                  <c:v>-887.92210793473282</c:v>
                </c:pt>
                <c:pt idx="52">
                  <c:v>-910.23210310426975</c:v>
                </c:pt>
                <c:pt idx="53">
                  <c:v>-933.11663869886888</c:v>
                </c:pt>
                <c:pt idx="54">
                  <c:v>-956.59087490920126</c:v>
                </c:pt>
                <c:pt idx="55">
                  <c:v>-980.67038137249415</c:v>
                </c:pt>
                <c:pt idx="56">
                  <c:v>-1005.3711484731805</c:v>
                </c:pt>
                <c:pt idx="57">
                  <c:v>-1030.7095989616687</c:v>
                </c:pt>
                <c:pt idx="58">
                  <c:v>-1056.7025999003181</c:v>
                </c:pt>
              </c:numCache>
            </c:numRef>
          </c:val>
        </c:ser>
        <c:ser>
          <c:idx val="3"/>
          <c:order val="2"/>
          <c:tx>
            <c:strRef>
              <c:f>'Bill Impact'!$E$138</c:f>
              <c:strCache>
                <c:ptCount val="1"/>
                <c:pt idx="0">
                  <c:v>Borrowing for GA Reductions</c:v>
                </c:pt>
              </c:strCache>
            </c:strRef>
          </c:tx>
          <c:spPr>
            <a:solidFill>
              <a:schemeClr val="tx2">
                <a:lumMod val="40000"/>
                <a:lumOff val="60000"/>
              </a:schemeClr>
            </a:solidFill>
          </c:spPr>
          <c:cat>
            <c:numRef>
              <c:f>'Bill Impact'!$K$2:$BQ$2</c:f>
              <c:numCache>
                <c:formatCode>mmm\ yyyy_);\(###0\);"-  ";" "@" "</c:formatCode>
                <c:ptCount val="59"/>
                <c:pt idx="0">
                  <c:v>43100</c:v>
                </c:pt>
                <c:pt idx="1">
                  <c:v>43281</c:v>
                </c:pt>
                <c:pt idx="2">
                  <c:v>43465</c:v>
                </c:pt>
                <c:pt idx="3">
                  <c:v>43646</c:v>
                </c:pt>
                <c:pt idx="4">
                  <c:v>43830</c:v>
                </c:pt>
                <c:pt idx="5">
                  <c:v>44012</c:v>
                </c:pt>
                <c:pt idx="6">
                  <c:v>44196</c:v>
                </c:pt>
                <c:pt idx="7">
                  <c:v>44377</c:v>
                </c:pt>
                <c:pt idx="8">
                  <c:v>44561</c:v>
                </c:pt>
                <c:pt idx="9">
                  <c:v>44742</c:v>
                </c:pt>
                <c:pt idx="10">
                  <c:v>44926</c:v>
                </c:pt>
                <c:pt idx="11">
                  <c:v>45107</c:v>
                </c:pt>
                <c:pt idx="12">
                  <c:v>45291</c:v>
                </c:pt>
                <c:pt idx="13">
                  <c:v>45473</c:v>
                </c:pt>
                <c:pt idx="14">
                  <c:v>45657</c:v>
                </c:pt>
                <c:pt idx="15">
                  <c:v>45838</c:v>
                </c:pt>
                <c:pt idx="16">
                  <c:v>46022</c:v>
                </c:pt>
                <c:pt idx="17">
                  <c:v>46203</c:v>
                </c:pt>
                <c:pt idx="18">
                  <c:v>46387</c:v>
                </c:pt>
                <c:pt idx="19">
                  <c:v>46568</c:v>
                </c:pt>
                <c:pt idx="20">
                  <c:v>46752</c:v>
                </c:pt>
                <c:pt idx="21">
                  <c:v>46934</c:v>
                </c:pt>
                <c:pt idx="22">
                  <c:v>47118</c:v>
                </c:pt>
                <c:pt idx="23">
                  <c:v>47299</c:v>
                </c:pt>
                <c:pt idx="24">
                  <c:v>47483</c:v>
                </c:pt>
                <c:pt idx="25">
                  <c:v>47664</c:v>
                </c:pt>
                <c:pt idx="26">
                  <c:v>47848</c:v>
                </c:pt>
                <c:pt idx="27">
                  <c:v>48029</c:v>
                </c:pt>
                <c:pt idx="28">
                  <c:v>48213</c:v>
                </c:pt>
                <c:pt idx="29">
                  <c:v>48395</c:v>
                </c:pt>
                <c:pt idx="30">
                  <c:v>48579</c:v>
                </c:pt>
                <c:pt idx="31">
                  <c:v>48760</c:v>
                </c:pt>
                <c:pt idx="32">
                  <c:v>48944</c:v>
                </c:pt>
                <c:pt idx="33">
                  <c:v>49125</c:v>
                </c:pt>
                <c:pt idx="34">
                  <c:v>49309</c:v>
                </c:pt>
                <c:pt idx="35">
                  <c:v>49490</c:v>
                </c:pt>
                <c:pt idx="36">
                  <c:v>49674</c:v>
                </c:pt>
                <c:pt idx="37">
                  <c:v>49856</c:v>
                </c:pt>
                <c:pt idx="38">
                  <c:v>50040</c:v>
                </c:pt>
                <c:pt idx="39">
                  <c:v>50221</c:v>
                </c:pt>
                <c:pt idx="40">
                  <c:v>50405</c:v>
                </c:pt>
                <c:pt idx="41">
                  <c:v>50586</c:v>
                </c:pt>
                <c:pt idx="42">
                  <c:v>50770</c:v>
                </c:pt>
                <c:pt idx="43">
                  <c:v>50951</c:v>
                </c:pt>
                <c:pt idx="44">
                  <c:v>51135</c:v>
                </c:pt>
                <c:pt idx="45">
                  <c:v>51317</c:v>
                </c:pt>
                <c:pt idx="46">
                  <c:v>51501</c:v>
                </c:pt>
                <c:pt idx="47">
                  <c:v>51682</c:v>
                </c:pt>
                <c:pt idx="48">
                  <c:v>51866</c:v>
                </c:pt>
                <c:pt idx="49">
                  <c:v>52047</c:v>
                </c:pt>
                <c:pt idx="50">
                  <c:v>52231</c:v>
                </c:pt>
                <c:pt idx="51">
                  <c:v>52412</c:v>
                </c:pt>
                <c:pt idx="52">
                  <c:v>52596</c:v>
                </c:pt>
                <c:pt idx="53">
                  <c:v>52778</c:v>
                </c:pt>
                <c:pt idx="54">
                  <c:v>52962</c:v>
                </c:pt>
                <c:pt idx="55">
                  <c:v>53143</c:v>
                </c:pt>
                <c:pt idx="56">
                  <c:v>53327</c:v>
                </c:pt>
                <c:pt idx="57">
                  <c:v>53508</c:v>
                </c:pt>
                <c:pt idx="58">
                  <c:v>53692</c:v>
                </c:pt>
              </c:numCache>
            </c:numRef>
          </c:cat>
          <c:val>
            <c:numRef>
              <c:f>'Bill Impact'!$K$138:$BQ$138</c:f>
              <c:numCache>
                <c:formatCode>#,##0_);\(#,##0\);"-  ";" "@</c:formatCode>
                <c:ptCount val="59"/>
                <c:pt idx="0">
                  <c:v>1233.3104650771659</c:v>
                </c:pt>
                <c:pt idx="1">
                  <c:v>1094.1700669153008</c:v>
                </c:pt>
                <c:pt idx="2">
                  <c:v>1286.4478269010981</c:v>
                </c:pt>
                <c:pt idx="3">
                  <c:v>1463.1576235268844</c:v>
                </c:pt>
                <c:pt idx="4">
                  <c:v>1550.5926804038404</c:v>
                </c:pt>
                <c:pt idx="5">
                  <c:v>1483.5110068487656</c:v>
                </c:pt>
                <c:pt idx="6">
                  <c:v>1607.0197526889253</c:v>
                </c:pt>
                <c:pt idx="7">
                  <c:v>1755.2501980308198</c:v>
                </c:pt>
                <c:pt idx="8">
                  <c:v>1573.2009839510533</c:v>
                </c:pt>
                <c:pt idx="9">
                  <c:v>1574.4759460295954</c:v>
                </c:pt>
                <c:pt idx="10">
                  <c:v>1557.8887132724194</c:v>
                </c:pt>
                <c:pt idx="11">
                  <c:v>1116.7743708664998</c:v>
                </c:pt>
                <c:pt idx="12">
                  <c:v>1016.4676645989881</c:v>
                </c:pt>
                <c:pt idx="13">
                  <c:v>834.94938992752952</c:v>
                </c:pt>
                <c:pt idx="14">
                  <c:v>1028.2467616557649</c:v>
                </c:pt>
                <c:pt idx="15">
                  <c:v>651.14336403905679</c:v>
                </c:pt>
                <c:pt idx="16">
                  <c:v>372.8805886090293</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numCache>
            </c:numRef>
          </c:val>
        </c:ser>
        <c:ser>
          <c:idx val="0"/>
          <c:order val="3"/>
          <c:tx>
            <c:strRef>
              <c:f>'Bill Impact'!$E$141</c:f>
              <c:strCache>
                <c:ptCount val="1"/>
                <c:pt idx="0">
                  <c:v>Borrowing for Interest</c:v>
                </c:pt>
              </c:strCache>
            </c:strRef>
          </c:tx>
          <c:cat>
            <c:numRef>
              <c:f>'Bill Impact'!$K$2:$BQ$2</c:f>
              <c:numCache>
                <c:formatCode>mmm\ yyyy_);\(###0\);"-  ";" "@" "</c:formatCode>
                <c:ptCount val="59"/>
                <c:pt idx="0">
                  <c:v>43100</c:v>
                </c:pt>
                <c:pt idx="1">
                  <c:v>43281</c:v>
                </c:pt>
                <c:pt idx="2">
                  <c:v>43465</c:v>
                </c:pt>
                <c:pt idx="3">
                  <c:v>43646</c:v>
                </c:pt>
                <c:pt idx="4">
                  <c:v>43830</c:v>
                </c:pt>
                <c:pt idx="5">
                  <c:v>44012</c:v>
                </c:pt>
                <c:pt idx="6">
                  <c:v>44196</c:v>
                </c:pt>
                <c:pt idx="7">
                  <c:v>44377</c:v>
                </c:pt>
                <c:pt idx="8">
                  <c:v>44561</c:v>
                </c:pt>
                <c:pt idx="9">
                  <c:v>44742</c:v>
                </c:pt>
                <c:pt idx="10">
                  <c:v>44926</c:v>
                </c:pt>
                <c:pt idx="11">
                  <c:v>45107</c:v>
                </c:pt>
                <c:pt idx="12">
                  <c:v>45291</c:v>
                </c:pt>
                <c:pt idx="13">
                  <c:v>45473</c:v>
                </c:pt>
                <c:pt idx="14">
                  <c:v>45657</c:v>
                </c:pt>
                <c:pt idx="15">
                  <c:v>45838</c:v>
                </c:pt>
                <c:pt idx="16">
                  <c:v>46022</c:v>
                </c:pt>
                <c:pt idx="17">
                  <c:v>46203</c:v>
                </c:pt>
                <c:pt idx="18">
                  <c:v>46387</c:v>
                </c:pt>
                <c:pt idx="19">
                  <c:v>46568</c:v>
                </c:pt>
                <c:pt idx="20">
                  <c:v>46752</c:v>
                </c:pt>
                <c:pt idx="21">
                  <c:v>46934</c:v>
                </c:pt>
                <c:pt idx="22">
                  <c:v>47118</c:v>
                </c:pt>
                <c:pt idx="23">
                  <c:v>47299</c:v>
                </c:pt>
                <c:pt idx="24">
                  <c:v>47483</c:v>
                </c:pt>
                <c:pt idx="25">
                  <c:v>47664</c:v>
                </c:pt>
                <c:pt idx="26">
                  <c:v>47848</c:v>
                </c:pt>
                <c:pt idx="27">
                  <c:v>48029</c:v>
                </c:pt>
                <c:pt idx="28">
                  <c:v>48213</c:v>
                </c:pt>
                <c:pt idx="29">
                  <c:v>48395</c:v>
                </c:pt>
                <c:pt idx="30">
                  <c:v>48579</c:v>
                </c:pt>
                <c:pt idx="31">
                  <c:v>48760</c:v>
                </c:pt>
                <c:pt idx="32">
                  <c:v>48944</c:v>
                </c:pt>
                <c:pt idx="33">
                  <c:v>49125</c:v>
                </c:pt>
                <c:pt idx="34">
                  <c:v>49309</c:v>
                </c:pt>
                <c:pt idx="35">
                  <c:v>49490</c:v>
                </c:pt>
                <c:pt idx="36">
                  <c:v>49674</c:v>
                </c:pt>
                <c:pt idx="37">
                  <c:v>49856</c:v>
                </c:pt>
                <c:pt idx="38">
                  <c:v>50040</c:v>
                </c:pt>
                <c:pt idx="39">
                  <c:v>50221</c:v>
                </c:pt>
                <c:pt idx="40">
                  <c:v>50405</c:v>
                </c:pt>
                <c:pt idx="41">
                  <c:v>50586</c:v>
                </c:pt>
                <c:pt idx="42">
                  <c:v>50770</c:v>
                </c:pt>
                <c:pt idx="43">
                  <c:v>50951</c:v>
                </c:pt>
                <c:pt idx="44">
                  <c:v>51135</c:v>
                </c:pt>
                <c:pt idx="45">
                  <c:v>51317</c:v>
                </c:pt>
                <c:pt idx="46">
                  <c:v>51501</c:v>
                </c:pt>
                <c:pt idx="47">
                  <c:v>51682</c:v>
                </c:pt>
                <c:pt idx="48">
                  <c:v>51866</c:v>
                </c:pt>
                <c:pt idx="49">
                  <c:v>52047</c:v>
                </c:pt>
                <c:pt idx="50">
                  <c:v>52231</c:v>
                </c:pt>
                <c:pt idx="51">
                  <c:v>52412</c:v>
                </c:pt>
                <c:pt idx="52">
                  <c:v>52596</c:v>
                </c:pt>
                <c:pt idx="53">
                  <c:v>52778</c:v>
                </c:pt>
                <c:pt idx="54">
                  <c:v>52962</c:v>
                </c:pt>
                <c:pt idx="55">
                  <c:v>53143</c:v>
                </c:pt>
                <c:pt idx="56">
                  <c:v>53327</c:v>
                </c:pt>
                <c:pt idx="57">
                  <c:v>53508</c:v>
                </c:pt>
                <c:pt idx="58">
                  <c:v>53692</c:v>
                </c:pt>
              </c:numCache>
            </c:numRef>
          </c:cat>
          <c:val>
            <c:numRef>
              <c:f>'Bill Impact'!$K$141:$BQ$141</c:f>
              <c:numCache>
                <c:formatCode>#,##0_);\(#,##0\);"-  ";" "@</c:formatCode>
                <c:ptCount val="59"/>
                <c:pt idx="0">
                  <c:v>0</c:v>
                </c:pt>
                <c:pt idx="1">
                  <c:v>30.60151591472718</c:v>
                </c:pt>
                <c:pt idx="2">
                  <c:v>58.528656169242595</c:v>
                </c:pt>
                <c:pt idx="3">
                  <c:v>91.937228208293035</c:v>
                </c:pt>
                <c:pt idx="4">
                  <c:v>130.58077841988941</c:v>
                </c:pt>
                <c:pt idx="5">
                  <c:v>172.37783782624123</c:v>
                </c:pt>
                <c:pt idx="6">
                  <c:v>213.57529791355842</c:v>
                </c:pt>
                <c:pt idx="7">
                  <c:v>258.88766640676187</c:v>
                </c:pt>
                <c:pt idx="8">
                  <c:v>309.03370983133743</c:v>
                </c:pt>
                <c:pt idx="9">
                  <c:v>355.94208378164871</c:v>
                </c:pt>
                <c:pt idx="10">
                  <c:v>404.08012399282399</c:v>
                </c:pt>
                <c:pt idx="11">
                  <c:v>453.03678433572475</c:v>
                </c:pt>
                <c:pt idx="12">
                  <c:v>492.30023818348531</c:v>
                </c:pt>
                <c:pt idx="13">
                  <c:v>530.08130159131679</c:v>
                </c:pt>
                <c:pt idx="14">
                  <c:v>564.32807028831951</c:v>
                </c:pt>
                <c:pt idx="15">
                  <c:v>604.2516443498215</c:v>
                </c:pt>
                <c:pt idx="16">
                  <c:v>635.84410029898299</c:v>
                </c:pt>
                <c:pt idx="17">
                  <c:v>580.24857195040772</c:v>
                </c:pt>
                <c:pt idx="18">
                  <c:v>574.39546637821581</c:v>
                </c:pt>
                <c:pt idx="19">
                  <c:v>190.40354134014953</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numCache>
            </c:numRef>
          </c:val>
        </c:ser>
        <c:gapWidth val="55"/>
        <c:overlap val="100"/>
        <c:axId val="65267584"/>
        <c:axId val="65269120"/>
      </c:barChart>
      <c:catAx>
        <c:axId val="65267584"/>
        <c:scaling>
          <c:orientation val="minMax"/>
        </c:scaling>
        <c:axPos val="b"/>
        <c:numFmt formatCode="mmm\ yyyy_);\(###0\);&quot;-  &quot;;&quot; &quot;@&quot; &quot;" sourceLinked="1"/>
        <c:majorTickMark val="none"/>
        <c:tickLblPos val="low"/>
        <c:crossAx val="65269120"/>
        <c:crosses val="autoZero"/>
        <c:lblAlgn val="ctr"/>
        <c:lblOffset val="100"/>
      </c:catAx>
      <c:valAx>
        <c:axId val="65269120"/>
        <c:scaling>
          <c:orientation val="minMax"/>
        </c:scaling>
        <c:axPos val="l"/>
        <c:majorGridlines/>
        <c:title>
          <c:tx>
            <c:rich>
              <a:bodyPr rot="-5400000" vert="horz"/>
              <a:lstStyle/>
              <a:p>
                <a:pPr>
                  <a:defRPr/>
                </a:pPr>
                <a:r>
                  <a:rPr lang="en-US"/>
                  <a:t> $ millions</a:t>
                </a:r>
              </a:p>
            </c:rich>
          </c:tx>
          <c:layout/>
        </c:title>
        <c:numFmt formatCode="#,##0_);\(#,##0\);&quot;-  &quot;;&quot; &quot;@" sourceLinked="1"/>
        <c:majorTickMark val="none"/>
        <c:tickLblPos val="nextTo"/>
        <c:crossAx val="65267584"/>
        <c:crosses val="autoZero"/>
        <c:crossBetween val="between"/>
      </c:valAx>
    </c:plotArea>
    <c:legend>
      <c:legendPos val="r"/>
      <c:layout>
        <c:manualLayout>
          <c:xMode val="edge"/>
          <c:yMode val="edge"/>
          <c:x val="0.7257235765883272"/>
          <c:y val="0.21040908974326164"/>
          <c:w val="0.23887819332317978"/>
          <c:h val="0.27071293612728381"/>
        </c:manualLayout>
      </c:layout>
      <c:spPr>
        <a:solidFill>
          <a:sysClr val="window" lastClr="FFFFFF"/>
        </a:solidFill>
        <a:ln>
          <a:solidFill>
            <a:schemeClr val="bg1">
              <a:lumMod val="75000"/>
            </a:schemeClr>
          </a:solidFill>
        </a:ln>
      </c:spPr>
    </c:legend>
    <c:plotVisOnly val="1"/>
    <c:dispBlanksAs val="gap"/>
  </c:chart>
  <c:spPr>
    <a:ln>
      <a:no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CA"/>
  <c:chart>
    <c:title>
      <c:tx>
        <c:rich>
          <a:bodyPr/>
          <a:lstStyle/>
          <a:p>
            <a:pPr>
              <a:defRPr/>
            </a:pPr>
            <a:r>
              <a:rPr lang="en-US" dirty="0"/>
              <a:t>Net Income -</a:t>
            </a:r>
            <a:r>
              <a:rPr lang="en-US" baseline="0" dirty="0"/>
              <a:t> </a:t>
            </a:r>
            <a:r>
              <a:rPr lang="en-US" baseline="0" dirty="0" smtClean="0"/>
              <a:t>OPG</a:t>
            </a:r>
            <a:endParaRPr lang="en-US" dirty="0"/>
          </a:p>
        </c:rich>
      </c:tx>
      <c:layout/>
    </c:title>
    <c:plotArea>
      <c:layout/>
      <c:lineChart>
        <c:grouping val="standard"/>
        <c:ser>
          <c:idx val="0"/>
          <c:order val="0"/>
          <c:tx>
            <c:strRef>
              <c:f>'cht data'!$B$5</c:f>
              <c:strCache>
                <c:ptCount val="1"/>
                <c:pt idx="0">
                  <c:v>OPG Base Case</c:v>
                </c:pt>
              </c:strCache>
            </c:strRef>
          </c:tx>
          <c:marker>
            <c:symbol val="none"/>
          </c:marker>
          <c:cat>
            <c:numRef>
              <c:f>'cht data'!$C$4:$V$4</c:f>
              <c:numCache>
                <c:formatCode>General</c:formatCode>
                <c:ptCount val="2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numCache>
            </c:numRef>
          </c:cat>
          <c:val>
            <c:numRef>
              <c:f>'cht data'!$C$5:$V$5</c:f>
              <c:numCache>
                <c:formatCode>#,##0</c:formatCode>
                <c:ptCount val="20"/>
                <c:pt idx="0">
                  <c:v>507.94509991256564</c:v>
                </c:pt>
                <c:pt idx="1">
                  <c:v>679.30221679312785</c:v>
                </c:pt>
                <c:pt idx="2">
                  <c:v>729.19552390461592</c:v>
                </c:pt>
                <c:pt idx="3">
                  <c:v>882.94447040709281</c:v>
                </c:pt>
                <c:pt idx="4">
                  <c:v>1003.9420435502625</c:v>
                </c:pt>
                <c:pt idx="5">
                  <c:v>1040.5055679052323</c:v>
                </c:pt>
                <c:pt idx="6">
                  <c:v>1173.8752927085168</c:v>
                </c:pt>
                <c:pt idx="7">
                  <c:v>1205.284571008847</c:v>
                </c:pt>
                <c:pt idx="8">
                  <c:v>1199.5324212570551</c:v>
                </c:pt>
                <c:pt idx="9">
                  <c:v>1385.2373950454135</c:v>
                </c:pt>
                <c:pt idx="10">
                  <c:v>1323.4735829506117</c:v>
                </c:pt>
                <c:pt idx="11">
                  <c:v>1344.8735835420862</c:v>
                </c:pt>
                <c:pt idx="12">
                  <c:v>1415.8054498485758</c:v>
                </c:pt>
                <c:pt idx="13">
                  <c:v>1444.8201147235122</c:v>
                </c:pt>
                <c:pt idx="14">
                  <c:v>1459.057142782809</c:v>
                </c:pt>
                <c:pt idx="15">
                  <c:v>1483.7466657528576</c:v>
                </c:pt>
                <c:pt idx="16">
                  <c:v>1487.2089541371081</c:v>
                </c:pt>
                <c:pt idx="17">
                  <c:v>1472.34857495183</c:v>
                </c:pt>
                <c:pt idx="18">
                  <c:v>1469.6251483349795</c:v>
                </c:pt>
                <c:pt idx="19">
                  <c:v>1476.3526925798935</c:v>
                </c:pt>
              </c:numCache>
            </c:numRef>
          </c:val>
        </c:ser>
        <c:ser>
          <c:idx val="2"/>
          <c:order val="1"/>
          <c:tx>
            <c:strRef>
              <c:f>'cht data'!$B$7</c:f>
              <c:strCache>
                <c:ptCount val="1"/>
                <c:pt idx="0">
                  <c:v>OPG OpCo</c:v>
                </c:pt>
              </c:strCache>
            </c:strRef>
          </c:tx>
          <c:marker>
            <c:symbol val="none"/>
          </c:marker>
          <c:cat>
            <c:numRef>
              <c:f>'cht data'!$C$4:$V$4</c:f>
              <c:numCache>
                <c:formatCode>General</c:formatCode>
                <c:ptCount val="2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numCache>
            </c:numRef>
          </c:cat>
          <c:val>
            <c:numRef>
              <c:f>'cht data'!$C$7:$V$7</c:f>
              <c:numCache>
                <c:formatCode>#,##0</c:formatCode>
                <c:ptCount val="20"/>
                <c:pt idx="0">
                  <c:v>507.94509991256564</c:v>
                </c:pt>
                <c:pt idx="1">
                  <c:v>708.71517358084054</c:v>
                </c:pt>
                <c:pt idx="2">
                  <c:v>802.62646609191449</c:v>
                </c:pt>
                <c:pt idx="3">
                  <c:v>1010.3090052012254</c:v>
                </c:pt>
                <c:pt idx="4">
                  <c:v>1191.356097708835</c:v>
                </c:pt>
                <c:pt idx="5">
                  <c:v>1291.3128964708028</c:v>
                </c:pt>
                <c:pt idx="6">
                  <c:v>1485.8365101398558</c:v>
                </c:pt>
                <c:pt idx="7">
                  <c:v>1566.4396637291311</c:v>
                </c:pt>
                <c:pt idx="8">
                  <c:v>1608.7640169911638</c:v>
                </c:pt>
                <c:pt idx="9">
                  <c:v>1824.6727835035429</c:v>
                </c:pt>
                <c:pt idx="10">
                  <c:v>1782.0522973900074</c:v>
                </c:pt>
                <c:pt idx="11">
                  <c:v>1794.2240123335055</c:v>
                </c:pt>
                <c:pt idx="12">
                  <c:v>1850.9714014941337</c:v>
                </c:pt>
                <c:pt idx="13">
                  <c:v>1865.0746295925208</c:v>
                </c:pt>
                <c:pt idx="14">
                  <c:v>1863.6350568578528</c:v>
                </c:pt>
                <c:pt idx="15">
                  <c:v>1871.8425529467013</c:v>
                </c:pt>
                <c:pt idx="16">
                  <c:v>1857.9749551730881</c:v>
                </c:pt>
                <c:pt idx="17">
                  <c:v>1824.8921064181848</c:v>
                </c:pt>
                <c:pt idx="18">
                  <c:v>1803.006485156706</c:v>
                </c:pt>
                <c:pt idx="19">
                  <c:v>1789.5824167631604</c:v>
                </c:pt>
              </c:numCache>
            </c:numRef>
          </c:val>
        </c:ser>
        <c:ser>
          <c:idx val="4"/>
          <c:order val="2"/>
          <c:tx>
            <c:strRef>
              <c:f>'cht data'!$B$9</c:f>
              <c:strCache>
                <c:ptCount val="1"/>
                <c:pt idx="0">
                  <c:v>Increase over plan</c:v>
                </c:pt>
              </c:strCache>
            </c:strRef>
          </c:tx>
          <c:spPr>
            <a:ln>
              <a:prstDash val="dash"/>
            </a:ln>
          </c:spPr>
          <c:marker>
            <c:symbol val="none"/>
          </c:marker>
          <c:cat>
            <c:numRef>
              <c:f>'cht data'!$C$4:$V$4</c:f>
              <c:numCache>
                <c:formatCode>General</c:formatCode>
                <c:ptCount val="2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numCache>
            </c:numRef>
          </c:cat>
          <c:val>
            <c:numRef>
              <c:f>'cht data'!$C$9:$V$9</c:f>
              <c:numCache>
                <c:formatCode>#,##0</c:formatCode>
                <c:ptCount val="20"/>
                <c:pt idx="0">
                  <c:v>0</c:v>
                </c:pt>
                <c:pt idx="1">
                  <c:v>29.41295678771009</c:v>
                </c:pt>
                <c:pt idx="2">
                  <c:v>73.430942187300161</c:v>
                </c:pt>
                <c:pt idx="3">
                  <c:v>127.36453479413387</c:v>
                </c:pt>
                <c:pt idx="4">
                  <c:v>187.41405415857213</c:v>
                </c:pt>
                <c:pt idx="5">
                  <c:v>250.80732856557626</c:v>
                </c:pt>
                <c:pt idx="6">
                  <c:v>311.9612174313387</c:v>
                </c:pt>
                <c:pt idx="7">
                  <c:v>361.15509272027953</c:v>
                </c:pt>
                <c:pt idx="8">
                  <c:v>409.23159573410504</c:v>
                </c:pt>
                <c:pt idx="9">
                  <c:v>439.43538845812861</c:v>
                </c:pt>
                <c:pt idx="10">
                  <c:v>458.57871443939564</c:v>
                </c:pt>
                <c:pt idx="11">
                  <c:v>449.35042879142202</c:v>
                </c:pt>
                <c:pt idx="12">
                  <c:v>435.1659516455577</c:v>
                </c:pt>
                <c:pt idx="13">
                  <c:v>420.25451486900965</c:v>
                </c:pt>
                <c:pt idx="14">
                  <c:v>404.57791407504419</c:v>
                </c:pt>
                <c:pt idx="15">
                  <c:v>388.09588719384726</c:v>
                </c:pt>
                <c:pt idx="16">
                  <c:v>370.76600103598025</c:v>
                </c:pt>
                <c:pt idx="17">
                  <c:v>352.54353146635697</c:v>
                </c:pt>
                <c:pt idx="18">
                  <c:v>333.38133682172361</c:v>
                </c:pt>
                <c:pt idx="19">
                  <c:v>313.22972418326401</c:v>
                </c:pt>
              </c:numCache>
            </c:numRef>
          </c:val>
        </c:ser>
        <c:marker val="1"/>
        <c:axId val="65111552"/>
        <c:axId val="65113088"/>
      </c:lineChart>
      <c:catAx>
        <c:axId val="65111552"/>
        <c:scaling>
          <c:orientation val="minMax"/>
        </c:scaling>
        <c:axPos val="b"/>
        <c:numFmt formatCode="General" sourceLinked="1"/>
        <c:tickLblPos val="nextTo"/>
        <c:crossAx val="65113088"/>
        <c:crosses val="autoZero"/>
        <c:auto val="1"/>
        <c:lblAlgn val="ctr"/>
        <c:lblOffset val="100"/>
      </c:catAx>
      <c:valAx>
        <c:axId val="65113088"/>
        <c:scaling>
          <c:orientation val="minMax"/>
        </c:scaling>
        <c:axPos val="l"/>
        <c:majorGridlines/>
        <c:title>
          <c:tx>
            <c:rich>
              <a:bodyPr rot="-5400000" vert="horz"/>
              <a:lstStyle/>
              <a:p>
                <a:pPr>
                  <a:defRPr/>
                </a:pPr>
                <a:r>
                  <a:rPr lang="en-US"/>
                  <a:t>$ Millions</a:t>
                </a:r>
              </a:p>
            </c:rich>
          </c:tx>
          <c:layout/>
        </c:title>
        <c:numFmt formatCode="#,##0" sourceLinked="1"/>
        <c:tickLblPos val="nextTo"/>
        <c:crossAx val="65111552"/>
        <c:crosses val="autoZero"/>
        <c:crossBetween val="between"/>
      </c:valAx>
    </c:plotArea>
    <c:legend>
      <c:legendPos val="b"/>
      <c:layout/>
    </c:legend>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CA"/>
  <c:chart>
    <c:title>
      <c:tx>
        <c:rich>
          <a:bodyPr/>
          <a:lstStyle/>
          <a:p>
            <a:pPr>
              <a:defRPr/>
            </a:pPr>
            <a:r>
              <a:rPr lang="en-US" dirty="0"/>
              <a:t>ROE - </a:t>
            </a:r>
            <a:r>
              <a:rPr lang="en-US" dirty="0" smtClean="0"/>
              <a:t>OPG</a:t>
            </a:r>
            <a:endParaRPr lang="en-US" dirty="0"/>
          </a:p>
        </c:rich>
      </c:tx>
      <c:layout/>
    </c:title>
    <c:plotArea>
      <c:layout/>
      <c:lineChart>
        <c:grouping val="standard"/>
        <c:ser>
          <c:idx val="0"/>
          <c:order val="0"/>
          <c:tx>
            <c:strRef>
              <c:f>'cht data'!$B$12</c:f>
              <c:strCache>
                <c:ptCount val="1"/>
                <c:pt idx="0">
                  <c:v>OPG Base Case</c:v>
                </c:pt>
              </c:strCache>
            </c:strRef>
          </c:tx>
          <c:marker>
            <c:symbol val="none"/>
          </c:marker>
          <c:cat>
            <c:numRef>
              <c:f>'cht data'!$C$11:$V$11</c:f>
              <c:numCache>
                <c:formatCode>General</c:formatCode>
                <c:ptCount val="2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numCache>
            </c:numRef>
          </c:cat>
          <c:val>
            <c:numRef>
              <c:f>'cht data'!$C$12:$V$12</c:f>
              <c:numCache>
                <c:formatCode>0.0%</c:formatCode>
                <c:ptCount val="20"/>
                <c:pt idx="0">
                  <c:v>4.7515968936364804E-2</c:v>
                </c:pt>
                <c:pt idx="1">
                  <c:v>6.0182718876506343E-2</c:v>
                </c:pt>
                <c:pt idx="2">
                  <c:v>6.0808966289006734E-2</c:v>
                </c:pt>
                <c:pt idx="3">
                  <c:v>6.8992708720316334E-2</c:v>
                </c:pt>
                <c:pt idx="4">
                  <c:v>7.3061298482811413E-2</c:v>
                </c:pt>
                <c:pt idx="5">
                  <c:v>7.047912290345805E-2</c:v>
                </c:pt>
                <c:pt idx="6">
                  <c:v>7.3965836725723891E-2</c:v>
                </c:pt>
                <c:pt idx="7">
                  <c:v>7.2782504837530335E-2</c:v>
                </c:pt>
                <c:pt idx="8">
                  <c:v>7.1560494200936645E-2</c:v>
                </c:pt>
                <c:pt idx="9">
                  <c:v>8.1222348568980723E-2</c:v>
                </c:pt>
                <c:pt idx="10">
                  <c:v>7.6460545940319327E-2</c:v>
                </c:pt>
                <c:pt idx="11">
                  <c:v>7.7543785680349572E-2</c:v>
                </c:pt>
                <c:pt idx="12">
                  <c:v>8.220077387987805E-2</c:v>
                </c:pt>
                <c:pt idx="13">
                  <c:v>8.4720002875258341E-2</c:v>
                </c:pt>
                <c:pt idx="14">
                  <c:v>8.6817633988156007E-2</c:v>
                </c:pt>
                <c:pt idx="15">
                  <c:v>9.0318696141897248E-2</c:v>
                </c:pt>
                <c:pt idx="16">
                  <c:v>9.2869997507027527E-2</c:v>
                </c:pt>
                <c:pt idx="17">
                  <c:v>9.4419702227513239E-2</c:v>
                </c:pt>
                <c:pt idx="18">
                  <c:v>9.6911278239530649E-2</c:v>
                </c:pt>
                <c:pt idx="19">
                  <c:v>0.10017569188024973</c:v>
                </c:pt>
              </c:numCache>
            </c:numRef>
          </c:val>
        </c:ser>
        <c:ser>
          <c:idx val="2"/>
          <c:order val="1"/>
          <c:tx>
            <c:strRef>
              <c:f>'cht data'!$B$14</c:f>
              <c:strCache>
                <c:ptCount val="1"/>
                <c:pt idx="0">
                  <c:v>OPG OpCo</c:v>
                </c:pt>
              </c:strCache>
            </c:strRef>
          </c:tx>
          <c:marker>
            <c:symbol val="none"/>
          </c:marker>
          <c:cat>
            <c:numRef>
              <c:f>'cht data'!$C$11:$V$11</c:f>
              <c:numCache>
                <c:formatCode>General</c:formatCode>
                <c:ptCount val="2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numCache>
            </c:numRef>
          </c:cat>
          <c:val>
            <c:numRef>
              <c:f>'cht data'!$C$14:$V$14</c:f>
              <c:numCache>
                <c:formatCode>0.0%</c:formatCode>
                <c:ptCount val="20"/>
                <c:pt idx="0">
                  <c:v>4.5220440402893677E-2</c:v>
                </c:pt>
                <c:pt idx="1">
                  <c:v>5.7209639255111418E-2</c:v>
                </c:pt>
                <c:pt idx="2">
                  <c:v>5.5741695255315533E-2</c:v>
                </c:pt>
                <c:pt idx="3">
                  <c:v>6.0200847174125785E-2</c:v>
                </c:pt>
                <c:pt idx="4">
                  <c:v>6.1079001963416694E-2</c:v>
                </c:pt>
                <c:pt idx="5">
                  <c:v>5.7493824021161329E-2</c:v>
                </c:pt>
                <c:pt idx="6">
                  <c:v>5.8538488422715723E-2</c:v>
                </c:pt>
                <c:pt idx="7">
                  <c:v>5.6476129818058926E-2</c:v>
                </c:pt>
                <c:pt idx="8">
                  <c:v>5.4584896357672594E-2</c:v>
                </c:pt>
                <c:pt idx="9">
                  <c:v>5.8971618199926183E-2</c:v>
                </c:pt>
                <c:pt idx="10">
                  <c:v>5.586558937756976E-2</c:v>
                </c:pt>
                <c:pt idx="11">
                  <c:v>5.5399402916899994E-2</c:v>
                </c:pt>
                <c:pt idx="12">
                  <c:v>5.6587910125167382E-2</c:v>
                </c:pt>
                <c:pt idx="13">
                  <c:v>5.6572811851862324E-2</c:v>
                </c:pt>
                <c:pt idx="14">
                  <c:v>5.6248727114797815E-2</c:v>
                </c:pt>
                <c:pt idx="15">
                  <c:v>5.6465364406078224E-2</c:v>
                </c:pt>
                <c:pt idx="16">
                  <c:v>5.6105583544752147E-2</c:v>
                </c:pt>
                <c:pt idx="17">
                  <c:v>5.5204206105943822E-2</c:v>
                </c:pt>
                <c:pt idx="18">
                  <c:v>5.4684500180910624E-2</c:v>
                </c:pt>
                <c:pt idx="19">
                  <c:v>5.4448613233473594E-2</c:v>
                </c:pt>
              </c:numCache>
            </c:numRef>
          </c:val>
        </c:ser>
        <c:ser>
          <c:idx val="4"/>
          <c:order val="2"/>
          <c:tx>
            <c:strRef>
              <c:f>'cht data'!$B$16</c:f>
              <c:strCache>
                <c:ptCount val="1"/>
                <c:pt idx="0">
                  <c:v>Decrease from plan</c:v>
                </c:pt>
              </c:strCache>
            </c:strRef>
          </c:tx>
          <c:spPr>
            <a:ln>
              <a:prstDash val="dash"/>
            </a:ln>
          </c:spPr>
          <c:marker>
            <c:symbol val="none"/>
          </c:marker>
          <c:cat>
            <c:numRef>
              <c:f>'cht data'!$C$11:$V$11</c:f>
              <c:numCache>
                <c:formatCode>General</c:formatCode>
                <c:ptCount val="2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numCache>
            </c:numRef>
          </c:cat>
          <c:val>
            <c:numRef>
              <c:f>'cht data'!$C$16:$V$16</c:f>
              <c:numCache>
                <c:formatCode>0.0%</c:formatCode>
                <c:ptCount val="20"/>
                <c:pt idx="0">
                  <c:v>-2.2955285334711282E-3</c:v>
                </c:pt>
                <c:pt idx="1">
                  <c:v>-2.9730796213949806E-3</c:v>
                </c:pt>
                <c:pt idx="2">
                  <c:v>-5.0672710336911687E-3</c:v>
                </c:pt>
                <c:pt idx="3">
                  <c:v>-8.7918615461905197E-3</c:v>
                </c:pt>
                <c:pt idx="4">
                  <c:v>-1.1982296519394699E-2</c:v>
                </c:pt>
                <c:pt idx="5">
                  <c:v>-1.2985298882296914E-2</c:v>
                </c:pt>
                <c:pt idx="6">
                  <c:v>-1.5427348303008221E-2</c:v>
                </c:pt>
                <c:pt idx="7">
                  <c:v>-1.6306375019471107E-2</c:v>
                </c:pt>
                <c:pt idx="8">
                  <c:v>-1.6975597843263877E-2</c:v>
                </c:pt>
                <c:pt idx="9">
                  <c:v>-2.2250730369054204E-2</c:v>
                </c:pt>
                <c:pt idx="10">
                  <c:v>-2.0594956562749581E-2</c:v>
                </c:pt>
                <c:pt idx="11">
                  <c:v>-2.2144382763449651E-2</c:v>
                </c:pt>
                <c:pt idx="12">
                  <c:v>-2.5612863754710752E-2</c:v>
                </c:pt>
                <c:pt idx="13">
                  <c:v>-2.8147191023395756E-2</c:v>
                </c:pt>
                <c:pt idx="14">
                  <c:v>-3.056890687335817E-2</c:v>
                </c:pt>
                <c:pt idx="15">
                  <c:v>-3.3853331735819052E-2</c:v>
                </c:pt>
                <c:pt idx="16">
                  <c:v>-3.6764413962275186E-2</c:v>
                </c:pt>
                <c:pt idx="17">
                  <c:v>-3.9215496121569597E-2</c:v>
                </c:pt>
                <c:pt idx="18">
                  <c:v>-4.2226778058620094E-2</c:v>
                </c:pt>
                <c:pt idx="19">
                  <c:v>-4.572707864677588E-2</c:v>
                </c:pt>
              </c:numCache>
            </c:numRef>
          </c:val>
        </c:ser>
        <c:marker val="1"/>
        <c:axId val="65352448"/>
        <c:axId val="65353984"/>
      </c:lineChart>
      <c:catAx>
        <c:axId val="65352448"/>
        <c:scaling>
          <c:orientation val="minMax"/>
        </c:scaling>
        <c:axPos val="b"/>
        <c:numFmt formatCode="General" sourceLinked="1"/>
        <c:tickLblPos val="low"/>
        <c:crossAx val="65353984"/>
        <c:crosses val="autoZero"/>
        <c:auto val="1"/>
        <c:lblAlgn val="ctr"/>
        <c:lblOffset val="100"/>
      </c:catAx>
      <c:valAx>
        <c:axId val="65353984"/>
        <c:scaling>
          <c:orientation val="minMax"/>
        </c:scaling>
        <c:axPos val="l"/>
        <c:majorGridlines/>
        <c:numFmt formatCode="0.0%" sourceLinked="1"/>
        <c:tickLblPos val="nextTo"/>
        <c:crossAx val="65352448"/>
        <c:crosses val="autoZero"/>
        <c:crossBetween val="between"/>
      </c:valAx>
    </c:plotArea>
    <c:legend>
      <c:legendPos val="b"/>
      <c:layout/>
    </c:legend>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CA"/>
  <c:chart>
    <c:title>
      <c:tx>
        <c:rich>
          <a:bodyPr/>
          <a:lstStyle/>
          <a:p>
            <a:pPr>
              <a:defRPr/>
            </a:pPr>
            <a:r>
              <a:rPr lang="en-US"/>
              <a:t> OPG Trust Operations Fee Income</a:t>
            </a:r>
          </a:p>
        </c:rich>
      </c:tx>
      <c:layout/>
    </c:title>
    <c:plotArea>
      <c:layout/>
      <c:areaChart>
        <c:grouping val="stacked"/>
        <c:ser>
          <c:idx val="2"/>
          <c:order val="2"/>
          <c:tx>
            <c:strRef>
              <c:f>'Fee Income'!$I$5</c:f>
              <c:strCache>
                <c:ptCount val="1"/>
              </c:strCache>
            </c:strRef>
          </c:tx>
          <c:spPr>
            <a:noFill/>
            <a:ln>
              <a:noFill/>
            </a:ln>
          </c:spPr>
          <c:cat>
            <c:numRef>
              <c:f>'Fee Income'!$J$2:$AM$2</c:f>
              <c:numCache>
                <c:formatCode>General</c:formatCode>
                <c:ptCount val="3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numCache>
            </c:numRef>
          </c:cat>
          <c:val>
            <c:numRef>
              <c:f>'Fee Income'!$J$5:$AM$5</c:f>
              <c:numCache>
                <c:formatCode>#,##0_);\(#,##0\);"-  ";" "@" "</c:formatCode>
                <c:ptCount val="30"/>
                <c:pt idx="0">
                  <c:v>0.3083276162692925</c:v>
                </c:pt>
                <c:pt idx="1">
                  <c:v>1.5152851447211841</c:v>
                </c:pt>
                <c:pt idx="2">
                  <c:v>3.0493700560622892</c:v>
                </c:pt>
                <c:pt idx="3">
                  <c:v>4.7527566057563462</c:v>
                </c:pt>
                <c:pt idx="4">
                  <c:v>6.6855329740713545</c:v>
                </c:pt>
                <c:pt idx="5">
                  <c:v>8.611792871738885</c:v>
                </c:pt>
                <c:pt idx="6">
                  <c:v>10.264382634351929</c:v>
                </c:pt>
                <c:pt idx="7">
                  <c:v>11.722233663792991</c:v>
                </c:pt>
                <c:pt idx="8">
                  <c:v>13.000256048200452</c:v>
                </c:pt>
                <c:pt idx="9">
                  <c:v>13.686160372997216</c:v>
                </c:pt>
                <c:pt idx="10">
                  <c:v>13.821354129418101</c:v>
                </c:pt>
                <c:pt idx="11">
                  <c:v>13.396641119306176</c:v>
                </c:pt>
                <c:pt idx="12">
                  <c:v>12.950701451906827</c:v>
                </c:pt>
                <c:pt idx="13">
                  <c:v>12.482447585620388</c:v>
                </c:pt>
                <c:pt idx="14">
                  <c:v>11.990734842052159</c:v>
                </c:pt>
                <c:pt idx="15">
                  <c:v>11.474358329546924</c:v>
                </c:pt>
                <c:pt idx="16">
                  <c:v>10.932049697170196</c:v>
                </c:pt>
                <c:pt idx="17">
                  <c:v>10.362473709589306</c:v>
                </c:pt>
                <c:pt idx="18">
                  <c:v>9.764224632757518</c:v>
                </c:pt>
                <c:pt idx="19">
                  <c:v>9.1358224197255815</c:v>
                </c:pt>
                <c:pt idx="20">
                  <c:v>8.4757086852889962</c:v>
                </c:pt>
                <c:pt idx="21">
                  <c:v>7.782242457531428</c:v>
                </c:pt>
                <c:pt idx="22">
                  <c:v>7.0536956936347046</c:v>
                </c:pt>
                <c:pt idx="23">
                  <c:v>6.2882485465977016</c:v>
                </c:pt>
                <c:pt idx="24">
                  <c:v>5.48398436873567</c:v>
                </c:pt>
                <c:pt idx="25">
                  <c:v>4.6388844370140765</c:v>
                </c:pt>
                <c:pt idx="26">
                  <c:v>3.7508223844069581</c:v>
                </c:pt>
                <c:pt idx="27">
                  <c:v>2.8175583205541503</c:v>
                </c:pt>
                <c:pt idx="28">
                  <c:v>1.8367326240223141</c:v>
                </c:pt>
                <c:pt idx="29">
                  <c:v>0.80585938744810626</c:v>
                </c:pt>
              </c:numCache>
            </c:numRef>
          </c:val>
        </c:ser>
        <c:ser>
          <c:idx val="3"/>
          <c:order val="3"/>
          <c:tx>
            <c:strRef>
              <c:f>'Fee Income'!$I$6</c:f>
              <c:strCache>
                <c:ptCount val="1"/>
              </c:strCache>
            </c:strRef>
          </c:tx>
          <c:spPr>
            <a:solidFill>
              <a:schemeClr val="bg1">
                <a:lumMod val="75000"/>
                <a:alpha val="51000"/>
              </a:schemeClr>
            </a:solidFill>
          </c:spPr>
          <c:cat>
            <c:numRef>
              <c:f>'Fee Income'!$J$2:$AM$2</c:f>
              <c:numCache>
                <c:formatCode>General</c:formatCode>
                <c:ptCount val="3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numCache>
            </c:numRef>
          </c:cat>
          <c:val>
            <c:numRef>
              <c:f>'Fee Income'!$J$6:$AM$6</c:f>
              <c:numCache>
                <c:formatCode>#,##0_);\(#,##0\);"-  ";" "@" "</c:formatCode>
                <c:ptCount val="30"/>
                <c:pt idx="0">
                  <c:v>0.3083276162692925</c:v>
                </c:pt>
                <c:pt idx="1">
                  <c:v>1.5152851447211841</c:v>
                </c:pt>
                <c:pt idx="2">
                  <c:v>3.0493700560622892</c:v>
                </c:pt>
                <c:pt idx="3">
                  <c:v>4.7527566057563462</c:v>
                </c:pt>
                <c:pt idx="4">
                  <c:v>6.6855329740713545</c:v>
                </c:pt>
                <c:pt idx="5">
                  <c:v>8.611792871738885</c:v>
                </c:pt>
                <c:pt idx="6">
                  <c:v>10.264382634351929</c:v>
                </c:pt>
                <c:pt idx="7">
                  <c:v>11.722233663792991</c:v>
                </c:pt>
                <c:pt idx="8">
                  <c:v>13.000256048200452</c:v>
                </c:pt>
                <c:pt idx="9">
                  <c:v>13.686160372997216</c:v>
                </c:pt>
                <c:pt idx="10">
                  <c:v>13.821354129418101</c:v>
                </c:pt>
                <c:pt idx="11">
                  <c:v>13.396641119306176</c:v>
                </c:pt>
                <c:pt idx="12">
                  <c:v>12.950701451906827</c:v>
                </c:pt>
                <c:pt idx="13">
                  <c:v>12.482447585620388</c:v>
                </c:pt>
                <c:pt idx="14">
                  <c:v>11.990734842052159</c:v>
                </c:pt>
                <c:pt idx="15">
                  <c:v>11.474358329546924</c:v>
                </c:pt>
                <c:pt idx="16">
                  <c:v>10.932049697170196</c:v>
                </c:pt>
                <c:pt idx="17">
                  <c:v>10.362473709589306</c:v>
                </c:pt>
                <c:pt idx="18">
                  <c:v>9.764224632757518</c:v>
                </c:pt>
                <c:pt idx="19">
                  <c:v>9.1358224197255815</c:v>
                </c:pt>
                <c:pt idx="20">
                  <c:v>8.4757086852889962</c:v>
                </c:pt>
                <c:pt idx="21">
                  <c:v>7.782242457531428</c:v>
                </c:pt>
                <c:pt idx="22">
                  <c:v>7.0536956936347046</c:v>
                </c:pt>
                <c:pt idx="23">
                  <c:v>6.2882485465977016</c:v>
                </c:pt>
                <c:pt idx="24">
                  <c:v>5.48398436873567</c:v>
                </c:pt>
                <c:pt idx="25">
                  <c:v>4.6388844370140765</c:v>
                </c:pt>
                <c:pt idx="26">
                  <c:v>3.7508223844069581</c:v>
                </c:pt>
                <c:pt idx="27">
                  <c:v>2.8175583205541503</c:v>
                </c:pt>
                <c:pt idx="28">
                  <c:v>1.8367326240223141</c:v>
                </c:pt>
                <c:pt idx="29">
                  <c:v>0.80585938744810626</c:v>
                </c:pt>
              </c:numCache>
            </c:numRef>
          </c:val>
        </c:ser>
        <c:axId val="65401600"/>
        <c:axId val="65403136"/>
      </c:areaChart>
      <c:lineChart>
        <c:grouping val="standard"/>
        <c:ser>
          <c:idx val="0"/>
          <c:order val="0"/>
          <c:tx>
            <c:strRef>
              <c:f>'Fee Income'!$I$3</c:f>
              <c:strCache>
                <c:ptCount val="1"/>
                <c:pt idx="0">
                  <c:v>10 bps</c:v>
                </c:pt>
              </c:strCache>
            </c:strRef>
          </c:tx>
          <c:marker>
            <c:symbol val="none"/>
          </c:marker>
          <c:cat>
            <c:numRef>
              <c:f>'Fee Income'!$J$2:$AM$2</c:f>
              <c:numCache>
                <c:formatCode>General</c:formatCode>
                <c:ptCount val="3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numCache>
            </c:numRef>
          </c:cat>
          <c:val>
            <c:numRef>
              <c:f>'Fee Income'!$J$3:$AM$3</c:f>
              <c:numCache>
                <c:formatCode>#,##0_);\(#,##0\);"-  ";" "@" "</c:formatCode>
                <c:ptCount val="30"/>
                <c:pt idx="0">
                  <c:v>0.61665523253858712</c:v>
                </c:pt>
                <c:pt idx="1">
                  <c:v>3.0305702894423692</c:v>
                </c:pt>
                <c:pt idx="2">
                  <c:v>6.0987401121245872</c:v>
                </c:pt>
                <c:pt idx="3">
                  <c:v>9.5055132115127048</c:v>
                </c:pt>
                <c:pt idx="4">
                  <c:v>13.371065948142714</c:v>
                </c:pt>
                <c:pt idx="5">
                  <c:v>17.223585743477773</c:v>
                </c:pt>
                <c:pt idx="6">
                  <c:v>20.528765268703829</c:v>
                </c:pt>
                <c:pt idx="7">
                  <c:v>23.444467327585983</c:v>
                </c:pt>
                <c:pt idx="8">
                  <c:v>26.000512096400886</c:v>
                </c:pt>
                <c:pt idx="9">
                  <c:v>27.372320745994433</c:v>
                </c:pt>
                <c:pt idx="10">
                  <c:v>27.642708258836187</c:v>
                </c:pt>
                <c:pt idx="11">
                  <c:v>26.793282238612289</c:v>
                </c:pt>
                <c:pt idx="12">
                  <c:v>25.901402903813629</c:v>
                </c:pt>
                <c:pt idx="13">
                  <c:v>24.96489517124073</c:v>
                </c:pt>
                <c:pt idx="14">
                  <c:v>23.981469684104272</c:v>
                </c:pt>
                <c:pt idx="15">
                  <c:v>22.948716659093794</c:v>
                </c:pt>
                <c:pt idx="16">
                  <c:v>21.864099394340389</c:v>
                </c:pt>
                <c:pt idx="17">
                  <c:v>20.724947419178555</c:v>
                </c:pt>
                <c:pt idx="18">
                  <c:v>19.52844926551499</c:v>
                </c:pt>
                <c:pt idx="19">
                  <c:v>18.27164483945112</c:v>
                </c:pt>
                <c:pt idx="20">
                  <c:v>16.951417370577897</c:v>
                </c:pt>
                <c:pt idx="21">
                  <c:v>15.564484915062868</c:v>
                </c:pt>
                <c:pt idx="22">
                  <c:v>14.107391387269388</c:v>
                </c:pt>
                <c:pt idx="23">
                  <c:v>12.576497093195419</c:v>
                </c:pt>
                <c:pt idx="24">
                  <c:v>10.967968737471351</c:v>
                </c:pt>
                <c:pt idx="25">
                  <c:v>9.2777688740281636</c:v>
                </c:pt>
                <c:pt idx="26">
                  <c:v>7.5016447688139127</c:v>
                </c:pt>
                <c:pt idx="27">
                  <c:v>5.6351166411083007</c:v>
                </c:pt>
                <c:pt idx="28">
                  <c:v>3.6734652480446259</c:v>
                </c:pt>
                <c:pt idx="29">
                  <c:v>1.6117187748962127</c:v>
                </c:pt>
              </c:numCache>
            </c:numRef>
          </c:val>
        </c:ser>
        <c:ser>
          <c:idx val="1"/>
          <c:order val="1"/>
          <c:tx>
            <c:strRef>
              <c:f>'Fee Income'!$I$4</c:f>
              <c:strCache>
                <c:ptCount val="1"/>
                <c:pt idx="0">
                  <c:v>5 bps</c:v>
                </c:pt>
              </c:strCache>
            </c:strRef>
          </c:tx>
          <c:marker>
            <c:symbol val="none"/>
          </c:marker>
          <c:cat>
            <c:numRef>
              <c:f>'Fee Income'!$J$2:$AM$2</c:f>
              <c:numCache>
                <c:formatCode>General</c:formatCode>
                <c:ptCount val="30"/>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numCache>
            </c:numRef>
          </c:cat>
          <c:val>
            <c:numRef>
              <c:f>'Fee Income'!$J$4:$AM$4</c:f>
              <c:numCache>
                <c:formatCode>#,##0_);\(#,##0\);"-  ";" "@" "</c:formatCode>
                <c:ptCount val="30"/>
                <c:pt idx="0">
                  <c:v>0.3083276162692925</c:v>
                </c:pt>
                <c:pt idx="1">
                  <c:v>1.5152851447211841</c:v>
                </c:pt>
                <c:pt idx="2">
                  <c:v>3.0493700560622892</c:v>
                </c:pt>
                <c:pt idx="3">
                  <c:v>4.7527566057563462</c:v>
                </c:pt>
                <c:pt idx="4">
                  <c:v>6.6855329740713545</c:v>
                </c:pt>
                <c:pt idx="5">
                  <c:v>8.611792871738885</c:v>
                </c:pt>
                <c:pt idx="6">
                  <c:v>10.264382634351929</c:v>
                </c:pt>
                <c:pt idx="7">
                  <c:v>11.722233663792991</c:v>
                </c:pt>
                <c:pt idx="8">
                  <c:v>13.000256048200452</c:v>
                </c:pt>
                <c:pt idx="9">
                  <c:v>13.686160372997216</c:v>
                </c:pt>
                <c:pt idx="10">
                  <c:v>13.821354129418101</c:v>
                </c:pt>
                <c:pt idx="11">
                  <c:v>13.396641119306176</c:v>
                </c:pt>
                <c:pt idx="12">
                  <c:v>12.950701451906827</c:v>
                </c:pt>
                <c:pt idx="13">
                  <c:v>12.482447585620388</c:v>
                </c:pt>
                <c:pt idx="14">
                  <c:v>11.990734842052159</c:v>
                </c:pt>
                <c:pt idx="15">
                  <c:v>11.474358329546924</c:v>
                </c:pt>
                <c:pt idx="16">
                  <c:v>10.932049697170196</c:v>
                </c:pt>
                <c:pt idx="17">
                  <c:v>10.362473709589306</c:v>
                </c:pt>
                <c:pt idx="18">
                  <c:v>9.764224632757518</c:v>
                </c:pt>
                <c:pt idx="19">
                  <c:v>9.1358224197255815</c:v>
                </c:pt>
                <c:pt idx="20">
                  <c:v>8.4757086852889962</c:v>
                </c:pt>
                <c:pt idx="21">
                  <c:v>7.782242457531428</c:v>
                </c:pt>
                <c:pt idx="22">
                  <c:v>7.0536956936347046</c:v>
                </c:pt>
                <c:pt idx="23">
                  <c:v>6.2882485465977016</c:v>
                </c:pt>
                <c:pt idx="24">
                  <c:v>5.48398436873567</c:v>
                </c:pt>
                <c:pt idx="25">
                  <c:v>4.6388844370140765</c:v>
                </c:pt>
                <c:pt idx="26">
                  <c:v>3.7508223844069581</c:v>
                </c:pt>
                <c:pt idx="27">
                  <c:v>2.8175583205541503</c:v>
                </c:pt>
                <c:pt idx="28">
                  <c:v>1.8367326240223141</c:v>
                </c:pt>
                <c:pt idx="29">
                  <c:v>0.80585938744810626</c:v>
                </c:pt>
              </c:numCache>
            </c:numRef>
          </c:val>
        </c:ser>
        <c:marker val="1"/>
        <c:axId val="65401600"/>
        <c:axId val="65403136"/>
      </c:lineChart>
      <c:catAx>
        <c:axId val="65401600"/>
        <c:scaling>
          <c:orientation val="minMax"/>
        </c:scaling>
        <c:axPos val="b"/>
        <c:numFmt formatCode="General" sourceLinked="1"/>
        <c:tickLblPos val="nextTo"/>
        <c:crossAx val="65403136"/>
        <c:crosses val="autoZero"/>
        <c:auto val="1"/>
        <c:lblAlgn val="ctr"/>
        <c:lblOffset val="100"/>
      </c:catAx>
      <c:valAx>
        <c:axId val="65403136"/>
        <c:scaling>
          <c:orientation val="minMax"/>
        </c:scaling>
        <c:axPos val="l"/>
        <c:majorGridlines/>
        <c:title>
          <c:tx>
            <c:rich>
              <a:bodyPr rot="-5400000" vert="horz"/>
              <a:lstStyle/>
              <a:p>
                <a:pPr>
                  <a:defRPr/>
                </a:pPr>
                <a:r>
                  <a:rPr lang="en-CA"/>
                  <a:t>$ millions</a:t>
                </a:r>
              </a:p>
            </c:rich>
          </c:tx>
          <c:layout/>
        </c:title>
        <c:numFmt formatCode="#,##0_);\(#,##0\);&quot;-  &quot;;&quot; &quot;@&quot; &quot;" sourceLinked="1"/>
        <c:tickLblPos val="nextTo"/>
        <c:crossAx val="65401600"/>
        <c:crosses val="autoZero"/>
        <c:crossBetween val="between"/>
      </c:valAx>
    </c:plotArea>
    <c:legend>
      <c:legendPos val="b"/>
      <c:legendEntry>
        <c:idx val="1"/>
        <c:delete val="1"/>
      </c:legendEntry>
      <c:layout/>
    </c:legend>
    <c:plotVisOnly val="1"/>
    <c:dispBlanksAs val="zero"/>
  </c:chart>
  <c:spPr>
    <a:ln>
      <a:noFill/>
    </a:ln>
  </c:spPr>
  <c:externalData r:id="rId1"/>
</c:chartSpace>
</file>

<file path=ppt/drawings/drawing1.xml><?xml version="1.0" encoding="utf-8"?>
<c:userShapes xmlns:c="http://schemas.openxmlformats.org/drawingml/2006/chart">
  <cdr:relSizeAnchor xmlns:cdr="http://schemas.openxmlformats.org/drawingml/2006/chartDrawing">
    <cdr:from>
      <cdr:x>0.61621</cdr:x>
      <cdr:y>0.26428</cdr:y>
    </cdr:from>
    <cdr:to>
      <cdr:x>0.63978</cdr:x>
      <cdr:y>0.37827</cdr:y>
    </cdr:to>
    <cdr:cxnSp macro="">
      <cdr:nvCxnSpPr>
        <cdr:cNvPr id="2" name="Straight Arrow Connector 1"/>
        <cdr:cNvCxnSpPr/>
      </cdr:nvCxnSpPr>
      <cdr:spPr>
        <a:xfrm xmlns:a="http://schemas.openxmlformats.org/drawingml/2006/main" flipH="1" flipV="1">
          <a:off x="5206180" y="1150373"/>
          <a:ext cx="199104" cy="496224"/>
        </a:xfrm>
        <a:prstGeom xmlns:a="http://schemas.openxmlformats.org/drawingml/2006/main" prst="straightConnector1">
          <a:avLst/>
        </a:prstGeom>
        <a:noFill xmlns:a="http://schemas.openxmlformats.org/drawingml/2006/main"/>
        <a:ln xmlns:a="http://schemas.openxmlformats.org/drawingml/2006/main" w="9525" cap="flat" cmpd="sng" algn="ctr">
          <a:solidFill>
            <a:sysClr val="windowText" lastClr="000000"/>
          </a:solidFill>
          <a:prstDash val="solid"/>
          <a:tailEnd type="triangle"/>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0.23043</cdr:x>
      <cdr:y>0.40488</cdr:y>
    </cdr:from>
    <cdr:to>
      <cdr:x>0.25486</cdr:x>
      <cdr:y>0.43707</cdr:y>
    </cdr:to>
    <cdr:cxnSp macro="">
      <cdr:nvCxnSpPr>
        <cdr:cNvPr id="7" name="Straight Arrow Connector 6"/>
        <cdr:cNvCxnSpPr/>
      </cdr:nvCxnSpPr>
      <cdr:spPr>
        <a:xfrm xmlns:a="http://schemas.openxmlformats.org/drawingml/2006/main" flipH="1" flipV="1">
          <a:off x="1946788" y="1762432"/>
          <a:ext cx="206477" cy="140111"/>
        </a:xfrm>
        <a:prstGeom xmlns:a="http://schemas.openxmlformats.org/drawingml/2006/main" prst="straightConnector1">
          <a:avLst/>
        </a:prstGeom>
        <a:noFill xmlns:a="http://schemas.openxmlformats.org/drawingml/2006/main"/>
        <a:ln xmlns:a="http://schemas.openxmlformats.org/drawingml/2006/main" w="9525" cap="flat" cmpd="sng" algn="ctr">
          <a:solidFill>
            <a:sysClr val="windowText" lastClr="000000"/>
          </a:solidFill>
          <a:prstDash val="solid"/>
          <a:tailEnd type="triangle"/>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0.55861</cdr:x>
      <cdr:y>0.36084</cdr:y>
    </cdr:from>
    <cdr:to>
      <cdr:x>0.71908</cdr:x>
      <cdr:y>0.42094</cdr:y>
    </cdr:to>
    <cdr:sp macro="" textlink="">
      <cdr:nvSpPr>
        <cdr:cNvPr id="12" name="TextBox 23"/>
        <cdr:cNvSpPr txBox="1"/>
      </cdr:nvSpPr>
      <cdr:spPr>
        <a:xfrm xmlns:a="http://schemas.openxmlformats.org/drawingml/2006/main">
          <a:off x="4719483" y="1570702"/>
          <a:ext cx="1355778" cy="2616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xmlns:a="http://schemas.openxmlformats.org/drawingml/2006/main">
          <a:pPr algn="ctr"/>
          <a:r>
            <a:rPr lang="en-US" sz="1100" dirty="0" smtClean="0"/>
            <a:t>Principal Repayment</a:t>
          </a:r>
          <a:endParaRPr lang="en-CA" sz="1100" dirty="0"/>
        </a:p>
      </cdr:txBody>
    </cdr:sp>
  </cdr:relSizeAnchor>
  <cdr:relSizeAnchor xmlns:cdr="http://schemas.openxmlformats.org/drawingml/2006/chartDrawing">
    <cdr:from>
      <cdr:x>0.24514</cdr:x>
      <cdr:y>0.40997</cdr:y>
    </cdr:from>
    <cdr:to>
      <cdr:x>0.38566</cdr:x>
      <cdr:y>0.47007</cdr:y>
    </cdr:to>
    <cdr:sp macro="" textlink="">
      <cdr:nvSpPr>
        <cdr:cNvPr id="13" name="TextBox 23"/>
        <cdr:cNvSpPr txBox="1"/>
      </cdr:nvSpPr>
      <cdr:spPr>
        <a:xfrm xmlns:a="http://schemas.openxmlformats.org/drawingml/2006/main">
          <a:off x="2071074" y="1784554"/>
          <a:ext cx="1187246" cy="2616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100" dirty="0" smtClean="0"/>
            <a:t>Financed Portion</a:t>
          </a:r>
          <a:endParaRPr lang="en-CA"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372" cy="464184"/>
          </a:xfrm>
          <a:prstGeom prst="rect">
            <a:avLst/>
          </a:prstGeom>
        </p:spPr>
        <p:txBody>
          <a:bodyPr vert="horz" lIns="91650" tIns="45825" rIns="91650" bIns="45825" rtlCol="0"/>
          <a:lstStyle>
            <a:lvl1pPr algn="l">
              <a:defRPr sz="1200"/>
            </a:lvl1pPr>
          </a:lstStyle>
          <a:p>
            <a:endParaRPr lang="en-CA" dirty="0"/>
          </a:p>
        </p:txBody>
      </p:sp>
      <p:sp>
        <p:nvSpPr>
          <p:cNvPr id="3" name="Date Placeholder 2"/>
          <p:cNvSpPr>
            <a:spLocks noGrp="1"/>
          </p:cNvSpPr>
          <p:nvPr>
            <p:ph type="dt" sz="quarter" idx="1"/>
          </p:nvPr>
        </p:nvSpPr>
        <p:spPr>
          <a:xfrm>
            <a:off x="3970436" y="0"/>
            <a:ext cx="3038372" cy="464184"/>
          </a:xfrm>
          <a:prstGeom prst="rect">
            <a:avLst/>
          </a:prstGeom>
        </p:spPr>
        <p:txBody>
          <a:bodyPr vert="horz" lIns="91650" tIns="45825" rIns="91650" bIns="45825" rtlCol="0"/>
          <a:lstStyle>
            <a:lvl1pPr algn="r">
              <a:defRPr sz="1200"/>
            </a:lvl1pPr>
          </a:lstStyle>
          <a:p>
            <a:fld id="{4A7D6F46-3824-40CB-A1F7-57A5DA0D54EF}" type="datetimeFigureOut">
              <a:rPr lang="en-CA" smtClean="0"/>
              <a:pPr/>
              <a:t>19/04/2017</a:t>
            </a:fld>
            <a:endParaRPr lang="en-CA" dirty="0"/>
          </a:p>
        </p:txBody>
      </p:sp>
      <p:sp>
        <p:nvSpPr>
          <p:cNvPr id="4" name="Footer Placeholder 3"/>
          <p:cNvSpPr>
            <a:spLocks noGrp="1"/>
          </p:cNvSpPr>
          <p:nvPr>
            <p:ph type="ftr" sz="quarter" idx="2"/>
          </p:nvPr>
        </p:nvSpPr>
        <p:spPr>
          <a:xfrm>
            <a:off x="0" y="8830627"/>
            <a:ext cx="3038372" cy="464184"/>
          </a:xfrm>
          <a:prstGeom prst="rect">
            <a:avLst/>
          </a:prstGeom>
        </p:spPr>
        <p:txBody>
          <a:bodyPr vert="horz" lIns="91650" tIns="45825" rIns="91650" bIns="45825" rtlCol="0" anchor="b"/>
          <a:lstStyle>
            <a:lvl1pPr algn="l">
              <a:defRPr sz="1200"/>
            </a:lvl1pPr>
          </a:lstStyle>
          <a:p>
            <a:endParaRPr lang="en-CA" dirty="0"/>
          </a:p>
        </p:txBody>
      </p:sp>
      <p:sp>
        <p:nvSpPr>
          <p:cNvPr id="5" name="Slide Number Placeholder 4"/>
          <p:cNvSpPr>
            <a:spLocks noGrp="1"/>
          </p:cNvSpPr>
          <p:nvPr>
            <p:ph type="sldNum" sz="quarter" idx="3"/>
          </p:nvPr>
        </p:nvSpPr>
        <p:spPr>
          <a:xfrm>
            <a:off x="3970436" y="8830627"/>
            <a:ext cx="3038372" cy="464184"/>
          </a:xfrm>
          <a:prstGeom prst="rect">
            <a:avLst/>
          </a:prstGeom>
        </p:spPr>
        <p:txBody>
          <a:bodyPr vert="horz" lIns="91650" tIns="45825" rIns="91650" bIns="45825" rtlCol="0" anchor="b"/>
          <a:lstStyle>
            <a:lvl1pPr algn="r">
              <a:defRPr sz="1200"/>
            </a:lvl1pPr>
          </a:lstStyle>
          <a:p>
            <a:fld id="{6C542538-5CAB-4A79-8EAB-6E625855DBB1}" type="slidenum">
              <a:rPr lang="en-CA" smtClean="0"/>
              <a:pPr/>
              <a:t>‹#›</a:t>
            </a:fld>
            <a:endParaRPr lang="en-CA" dirty="0"/>
          </a:p>
        </p:txBody>
      </p:sp>
    </p:spTree>
    <p:extLst>
      <p:ext uri="{BB962C8B-B14F-4D97-AF65-F5344CB8AC3E}">
        <p14:creationId xmlns:p14="http://schemas.microsoft.com/office/powerpoint/2010/main" xmlns="" val="3895555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4820"/>
          </a:xfrm>
          <a:prstGeom prst="rect">
            <a:avLst/>
          </a:prstGeom>
        </p:spPr>
        <p:txBody>
          <a:bodyPr vert="horz" lIns="92659" tIns="46329" rIns="92659" bIns="46329" rtlCol="0"/>
          <a:lstStyle>
            <a:lvl1pPr algn="l">
              <a:defRPr sz="1200"/>
            </a:lvl1pPr>
          </a:lstStyle>
          <a:p>
            <a:endParaRPr lang="en-CA" dirty="0"/>
          </a:p>
        </p:txBody>
      </p:sp>
      <p:sp>
        <p:nvSpPr>
          <p:cNvPr id="3" name="Date Placeholder 2"/>
          <p:cNvSpPr>
            <a:spLocks noGrp="1"/>
          </p:cNvSpPr>
          <p:nvPr>
            <p:ph type="dt" idx="1"/>
          </p:nvPr>
        </p:nvSpPr>
        <p:spPr>
          <a:xfrm>
            <a:off x="3970939" y="1"/>
            <a:ext cx="3037840" cy="464820"/>
          </a:xfrm>
          <a:prstGeom prst="rect">
            <a:avLst/>
          </a:prstGeom>
        </p:spPr>
        <p:txBody>
          <a:bodyPr vert="horz" lIns="92659" tIns="46329" rIns="92659" bIns="46329" rtlCol="0"/>
          <a:lstStyle>
            <a:lvl1pPr algn="r">
              <a:defRPr sz="1200"/>
            </a:lvl1pPr>
          </a:lstStyle>
          <a:p>
            <a:fld id="{F6F50F45-4431-4467-894C-A928096CA5FB}" type="datetimeFigureOut">
              <a:rPr lang="en-CA" smtClean="0"/>
              <a:pPr/>
              <a:t>19/04/2017</a:t>
            </a:fld>
            <a:endParaRPr lang="en-CA" dirty="0"/>
          </a:p>
        </p:txBody>
      </p:sp>
      <p:sp>
        <p:nvSpPr>
          <p:cNvPr id="4" name="Slide Image Placeholder 3"/>
          <p:cNvSpPr>
            <a:spLocks noGrp="1" noRot="1" noChangeAspect="1"/>
          </p:cNvSpPr>
          <p:nvPr>
            <p:ph type="sldImg" idx="2"/>
          </p:nvPr>
        </p:nvSpPr>
        <p:spPr>
          <a:xfrm>
            <a:off x="1181100" y="696913"/>
            <a:ext cx="4649788" cy="3486150"/>
          </a:xfrm>
          <a:prstGeom prst="rect">
            <a:avLst/>
          </a:prstGeom>
          <a:noFill/>
          <a:ln w="12700">
            <a:solidFill>
              <a:prstClr val="black"/>
            </a:solidFill>
          </a:ln>
        </p:spPr>
        <p:txBody>
          <a:bodyPr vert="horz" lIns="92659" tIns="46329" rIns="92659" bIns="46329" rtlCol="0" anchor="ctr"/>
          <a:lstStyle/>
          <a:p>
            <a:endParaRPr lang="en-CA" dirty="0"/>
          </a:p>
        </p:txBody>
      </p:sp>
      <p:sp>
        <p:nvSpPr>
          <p:cNvPr id="5" name="Notes Placeholder 4"/>
          <p:cNvSpPr>
            <a:spLocks noGrp="1"/>
          </p:cNvSpPr>
          <p:nvPr>
            <p:ph type="body" sz="quarter" idx="3"/>
          </p:nvPr>
        </p:nvSpPr>
        <p:spPr>
          <a:xfrm>
            <a:off x="701041" y="4415791"/>
            <a:ext cx="5608320" cy="4183380"/>
          </a:xfrm>
          <a:prstGeom prst="rect">
            <a:avLst/>
          </a:prstGeom>
        </p:spPr>
        <p:txBody>
          <a:bodyPr vert="horz" lIns="92659" tIns="46329" rIns="92659" bIns="463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1" y="8829967"/>
            <a:ext cx="3037840" cy="464820"/>
          </a:xfrm>
          <a:prstGeom prst="rect">
            <a:avLst/>
          </a:prstGeom>
        </p:spPr>
        <p:txBody>
          <a:bodyPr vert="horz" lIns="92659" tIns="46329" rIns="92659" bIns="46329"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2659" tIns="46329" rIns="92659" bIns="46329" rtlCol="0" anchor="b"/>
          <a:lstStyle>
            <a:lvl1pPr algn="r">
              <a:defRPr sz="1200"/>
            </a:lvl1pPr>
          </a:lstStyle>
          <a:p>
            <a:fld id="{DE1EA8A0-D905-4BC9-9130-9EC562686B1B}" type="slidenum">
              <a:rPr lang="en-CA" smtClean="0"/>
              <a:pPr/>
              <a:t>‹#›</a:t>
            </a:fld>
            <a:endParaRPr lang="en-CA" dirty="0"/>
          </a:p>
        </p:txBody>
      </p:sp>
    </p:spTree>
    <p:extLst>
      <p:ext uri="{BB962C8B-B14F-4D97-AF65-F5344CB8AC3E}">
        <p14:creationId xmlns:p14="http://schemas.microsoft.com/office/powerpoint/2010/main" xmlns="" val="86672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E1EA8A0-D905-4BC9-9130-9EC562686B1B}" type="slidenum">
              <a:rPr lang="en-CA" smtClean="0"/>
              <a:pPr/>
              <a:t>1</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FC9EFC-7269-45C9-83C7-A2143549E24D}" type="slidenum">
              <a:rPr lang="en-US" smtClean="0">
                <a:solidFill>
                  <a:prstClr val="black"/>
                </a:solidFill>
              </a:rPr>
              <a:pPr/>
              <a:t>9</a:t>
            </a:fld>
            <a:endParaRPr lang="en-US" dirty="0">
              <a:solidFill>
                <a:prstClr val="black"/>
              </a:solidFill>
            </a:endParaRPr>
          </a:p>
        </p:txBody>
      </p:sp>
    </p:spTree>
    <p:extLst>
      <p:ext uri="{BB962C8B-B14F-4D97-AF65-F5344CB8AC3E}">
        <p14:creationId xmlns="" xmlns:p14="http://schemas.microsoft.com/office/powerpoint/2010/main" val="3215282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DE1EA8A0-D905-4BC9-9130-9EC562686B1B}" type="slidenum">
              <a:rPr lang="en-CA" smtClean="0"/>
              <a:pPr/>
              <a:t>13</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3733800"/>
            <a:ext cx="5943600" cy="914399"/>
          </a:xfrm>
        </p:spPr>
        <p:txBody>
          <a:bodyPr>
            <a:normAutofit/>
          </a:bodyPr>
          <a:lstStyle>
            <a:lvl1pPr algn="l">
              <a:defRPr sz="3200">
                <a:solidFill>
                  <a:srgbClr val="E20000"/>
                </a:solidFill>
                <a:effectLst/>
                <a:latin typeface="Franklin Gothic Book" pitchFamily="34" charset="0"/>
              </a:defRPr>
            </a:lvl1pPr>
          </a:lstStyle>
          <a:p>
            <a:r>
              <a:rPr lang="en-US"/>
              <a:t>Click to edit Master title style</a:t>
            </a:r>
            <a:endParaRPr lang="en-CA" dirty="0"/>
          </a:p>
        </p:txBody>
      </p:sp>
      <p:sp>
        <p:nvSpPr>
          <p:cNvPr id="3" name="Subtitle 2"/>
          <p:cNvSpPr>
            <a:spLocks noGrp="1"/>
          </p:cNvSpPr>
          <p:nvPr>
            <p:ph type="subTitle" idx="1"/>
          </p:nvPr>
        </p:nvSpPr>
        <p:spPr>
          <a:xfrm>
            <a:off x="2438400" y="4724400"/>
            <a:ext cx="4495800" cy="762000"/>
          </a:xfrm>
        </p:spPr>
        <p:txBody>
          <a:bodyPr>
            <a:normAutofit/>
          </a:bodyPr>
          <a:lstStyle>
            <a:lvl1pPr marL="0" indent="0" algn="l">
              <a:buNone/>
              <a:defRPr sz="2000">
                <a:solidFill>
                  <a:schemeClr val="tx1"/>
                </a:solidFill>
                <a:latin typeface="Franklin Gothic Book"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dirty="0"/>
          </a:p>
        </p:txBody>
      </p:sp>
      <p:pic>
        <p:nvPicPr>
          <p:cNvPr id="8" name="Picture 7" descr="opglogo 485 small.jpg"/>
          <p:cNvPicPr>
            <a:picLocks noChangeAspect="1"/>
          </p:cNvPicPr>
          <p:nvPr userDrawn="1"/>
        </p:nvPicPr>
        <p:blipFill>
          <a:blip r:embed="rId2" cstate="email"/>
          <a:stretch>
            <a:fillRect/>
          </a:stretch>
        </p:blipFill>
        <p:spPr>
          <a:xfrm>
            <a:off x="6629400" y="5791200"/>
            <a:ext cx="1974112" cy="565912"/>
          </a:xfrm>
          <a:prstGeom prst="rect">
            <a:avLst/>
          </a:prstGeom>
        </p:spPr>
      </p:pic>
      <p:pic>
        <p:nvPicPr>
          <p:cNvPr id="6" name="Picture 5" descr="Cover image.jpg"/>
          <p:cNvPicPr>
            <a:picLocks noChangeAspect="1"/>
          </p:cNvPicPr>
          <p:nvPr userDrawn="1"/>
        </p:nvPicPr>
        <p:blipFill>
          <a:blip r:embed="rId3" cstate="email"/>
          <a:stretch>
            <a:fillRect/>
          </a:stretch>
        </p:blipFill>
        <p:spPr>
          <a:xfrm>
            <a:off x="0" y="914400"/>
            <a:ext cx="9144000" cy="267614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BF6347F3-1673-42EE-AF99-32BC6D245E6E}" type="slidenum">
              <a:rPr lang="en-CA" smtClean="0"/>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BF6347F3-1673-42EE-AF99-32BC6D245E6E}" type="slidenum">
              <a:rPr lang="en-CA" smtClean="0"/>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7955280" cy="594360"/>
          </a:xfrm>
          <a:prstGeom prst="rect">
            <a:avLst/>
          </a:prstGeom>
        </p:spPr>
        <p:txBody>
          <a:bodyPr/>
          <a:lstStyle>
            <a:lvl1pPr>
              <a:defRPr b="1"/>
            </a:lvl1pPr>
          </a:lstStyle>
          <a:p>
            <a:r>
              <a:rPr lang="en-US" smtClean="0"/>
              <a:t>Click to edit Master title style</a:t>
            </a:r>
            <a:endParaRPr lang="en-CA"/>
          </a:p>
        </p:txBody>
      </p:sp>
      <p:sp>
        <p:nvSpPr>
          <p:cNvPr id="3" name="Content Placeholder 2"/>
          <p:cNvSpPr>
            <a:spLocks noGrp="1"/>
          </p:cNvSpPr>
          <p:nvPr>
            <p:ph idx="1"/>
          </p:nvPr>
        </p:nvSpPr>
        <p:spPr>
          <a:xfrm>
            <a:off x="228600" y="960120"/>
            <a:ext cx="8686800" cy="1223412"/>
          </a:xfrm>
          <a:prstGeom prst="rect">
            <a:avLst/>
          </a:prstGeom>
        </p:spPr>
        <p:txBody>
          <a:bodyPr/>
          <a:lstStyle>
            <a:lvl1pPr>
              <a:spcBef>
                <a:spcPts val="600"/>
              </a:spcBef>
              <a:spcAft>
                <a:spcPts val="600"/>
              </a:spcAft>
              <a:defRPr>
                <a:solidFill>
                  <a:schemeClr val="accent1"/>
                </a:solidFill>
              </a:defRPr>
            </a:lvl1pPr>
            <a:lvl2pPr>
              <a:spcBef>
                <a:spcPts val="300"/>
              </a:spcBef>
              <a:spcAft>
                <a:spcPts val="300"/>
              </a:spcAft>
              <a:buClr>
                <a:schemeClr val="accent1"/>
              </a:buClr>
              <a:defRPr/>
            </a:lvl2pPr>
            <a:lvl3pPr>
              <a:spcBef>
                <a:spcPts val="300"/>
              </a:spcBef>
              <a:spcAft>
                <a:spcPts val="300"/>
              </a:spcAft>
              <a:buClr>
                <a:schemeClr val="accent1"/>
              </a:buClr>
              <a:defRPr/>
            </a:lvl3pPr>
            <a:lvl4pPr>
              <a:spcBef>
                <a:spcPts val="300"/>
              </a:spcBef>
              <a:spcAft>
                <a:spcPts val="300"/>
              </a:spcAft>
              <a:buClr>
                <a:schemeClr val="accent1"/>
              </a:buClr>
              <a:defRPr/>
            </a:lvl4pPr>
            <a:lvl5pPr>
              <a:spcBef>
                <a:spcPts val="300"/>
              </a:spcBef>
              <a:spcAft>
                <a:spcPts val="300"/>
              </a:spcAft>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6" name="Slide Number Placeholder 5"/>
          <p:cNvSpPr>
            <a:spLocks noGrp="1"/>
          </p:cNvSpPr>
          <p:nvPr>
            <p:ph type="sldNum" sz="quarter" idx="12"/>
          </p:nvPr>
        </p:nvSpPr>
        <p:spPr>
          <a:xfrm>
            <a:off x="8229600" y="228600"/>
            <a:ext cx="685800" cy="594360"/>
          </a:xfrm>
          <a:prstGeom prst="rect">
            <a:avLst/>
          </a:prstGeom>
        </p:spPr>
        <p:txBody>
          <a:bodyPr vert="horz" lIns="45720" tIns="45720" rIns="91440" bIns="45720" rtlCol="0" anchor="ctr"/>
          <a:lstStyle>
            <a:lvl1pPr>
              <a:defRPr lang="en-CA" smtClean="0"/>
            </a:lvl1pPr>
          </a:lstStyle>
          <a:p>
            <a:pPr algn="r"/>
            <a:fld id="{E633FACB-E57B-4CDC-9F3B-D7F03E444374}" type="slidenum">
              <a:rPr lang="en-CA" smtClean="0"/>
              <a:pPr algn="r"/>
              <a:t>‹#›</a:t>
            </a:fld>
            <a:endParaRPr lang="en-CA" dirty="0"/>
          </a:p>
        </p:txBody>
      </p:sp>
      <p:sp>
        <p:nvSpPr>
          <p:cNvPr id="8" name="Text Placeholder 7"/>
          <p:cNvSpPr>
            <a:spLocks noGrp="1"/>
          </p:cNvSpPr>
          <p:nvPr>
            <p:ph type="body" sz="quarter" idx="13" hasCustomPrompt="1"/>
          </p:nvPr>
        </p:nvSpPr>
        <p:spPr>
          <a:xfrm>
            <a:off x="228600" y="6400800"/>
            <a:ext cx="7543800" cy="123111"/>
          </a:xfrm>
          <a:prstGeom prst="rect">
            <a:avLst/>
          </a:prstGeom>
        </p:spPr>
        <p:txBody>
          <a:bodyPr lIns="0" tIns="0" rIns="0" bIns="0" anchor="b" anchorCtr="0"/>
          <a:lstStyle>
            <a:lvl1pPr marL="111125" indent="-111125">
              <a:spcBef>
                <a:spcPts val="0"/>
              </a:spcBef>
              <a:spcAft>
                <a:spcPts val="0"/>
              </a:spcAft>
              <a:defRPr sz="800" b="0" baseline="0">
                <a:solidFill>
                  <a:schemeClr val="tx1"/>
                </a:solidFill>
              </a:defRPr>
            </a:lvl1pPr>
          </a:lstStyle>
          <a:p>
            <a:pPr lvl="0"/>
            <a:r>
              <a:rPr lang="en-US" dirty="0" smtClean="0"/>
              <a:t>Click to add footnote</a:t>
            </a:r>
            <a:endParaRPr lang="en-CA" dirty="0"/>
          </a:p>
        </p:txBody>
      </p:sp>
      <p:sp>
        <p:nvSpPr>
          <p:cNvPr id="9" name="Footer Placeholder 3"/>
          <p:cNvSpPr>
            <a:spLocks noGrp="1"/>
          </p:cNvSpPr>
          <p:nvPr>
            <p:ph type="ftr" sz="quarter" idx="3"/>
          </p:nvPr>
        </p:nvSpPr>
        <p:spPr>
          <a:xfrm>
            <a:off x="228600" y="6629400"/>
            <a:ext cx="7543800" cy="153888"/>
          </a:xfrm>
          <a:prstGeom prst="rect">
            <a:avLst/>
          </a:prstGeom>
          <a:noFill/>
        </p:spPr>
        <p:txBody>
          <a:bodyPr wrap="square" lIns="0" tIns="0" rIns="0" bIns="0" rtlCol="0" anchor="b" anchorCtr="0">
            <a:spAutoFit/>
          </a:bodyPr>
          <a:lstStyle>
            <a:lvl1pPr>
              <a:defRPr lang="en-US" sz="1000" b="1">
                <a:solidFill>
                  <a:schemeClr val="tx2"/>
                </a:solidFill>
              </a:defRPr>
            </a:lvl1pPr>
          </a:lstStyle>
          <a:p>
            <a:pPr>
              <a:spcBef>
                <a:spcPts val="600"/>
              </a:spcBef>
              <a:spcAft>
                <a:spcPts val="600"/>
              </a:spcAft>
              <a:buFont typeface="Arial" panose="020B0604020202020204" pitchFamily="34" charset="0"/>
              <a:buNone/>
            </a:pPr>
            <a:r>
              <a:rPr lang="en-US" smtClean="0"/>
              <a:t>CONFIDENTIAL</a:t>
            </a:r>
            <a:endParaRPr lang="en-US" dirty="0"/>
          </a:p>
        </p:txBody>
      </p:sp>
    </p:spTree>
    <p:extLst>
      <p:ext uri="{BB962C8B-B14F-4D97-AF65-F5344CB8AC3E}">
        <p14:creationId xmlns="" xmlns:p14="http://schemas.microsoft.com/office/powerpoint/2010/main" val="259472397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CA" dirty="0"/>
          </a:p>
        </p:txBody>
      </p:sp>
      <p:sp>
        <p:nvSpPr>
          <p:cNvPr id="3" name="Content Placeholder 2"/>
          <p:cNvSpPr>
            <a:spLocks noGrp="1"/>
          </p:cNvSpPr>
          <p:nvPr>
            <p:ph idx="1"/>
          </p:nvPr>
        </p:nvSpPr>
        <p:spPr>
          <a:xfrm>
            <a:off x="1143000" y="1752600"/>
            <a:ext cx="7543800" cy="3687763"/>
          </a:xfrm>
        </p:spPr>
        <p:txBody>
          <a:bodyPr/>
          <a:lstStyle>
            <a:lvl1pPr>
              <a:buClr>
                <a:srgbClr val="6E8190"/>
              </a:buClr>
              <a:buFont typeface="Wingdings" pitchFamily="2" charset="2"/>
              <a:buChar char="§"/>
              <a:defRPr sz="2400"/>
            </a:lvl1pPr>
            <a:lvl2pPr>
              <a:buClrTx/>
              <a:buSzPct val="100000"/>
              <a:buFont typeface="Arial" pitchFamily="34" charset="0"/>
              <a:buChar char="•"/>
              <a:defRPr sz="2000"/>
            </a:lvl2pPr>
            <a:lvl3pPr>
              <a:buSzPct val="85000"/>
              <a:buFont typeface="Webdings" pitchFamily="18" charset="2"/>
              <a:buChar char="4"/>
              <a:defRPr sz="1800"/>
            </a:lvl3pPr>
            <a:lvl4pPr>
              <a:defRPr sz="14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6" name="Slide Number Placeholder 5"/>
          <p:cNvSpPr>
            <a:spLocks noGrp="1"/>
          </p:cNvSpPr>
          <p:nvPr>
            <p:ph type="sldNum" sz="quarter" idx="12"/>
          </p:nvPr>
        </p:nvSpPr>
        <p:spPr>
          <a:xfrm>
            <a:off x="152400" y="6477000"/>
            <a:ext cx="381000" cy="304800"/>
          </a:xfrm>
        </p:spPr>
        <p:txBody>
          <a:bodyPr/>
          <a:lstStyle>
            <a:lvl1pPr>
              <a:defRPr sz="800"/>
            </a:lvl1pPr>
          </a:lstStyle>
          <a:p>
            <a:fld id="{BF6347F3-1673-42EE-AF99-32BC6D245E6E}" type="slidenum">
              <a:rPr lang="en-CA" smtClean="0"/>
              <a:pPr/>
              <a:t>‹#›</a:t>
            </a:fld>
            <a:endParaRPr lang="en-CA" dirty="0"/>
          </a:p>
        </p:txBody>
      </p:sp>
      <p:sp>
        <p:nvSpPr>
          <p:cNvPr id="5" name="Footer Placeholder 4"/>
          <p:cNvSpPr>
            <a:spLocks noGrp="1"/>
          </p:cNvSpPr>
          <p:nvPr>
            <p:ph type="ftr" sz="quarter" idx="13"/>
          </p:nvPr>
        </p:nvSpPr>
        <p:spPr/>
        <p:txBody>
          <a:bodyPr/>
          <a:lstStyle/>
          <a:p>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0600" y="43434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90600" y="28432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BF6347F3-1673-42EE-AF99-32BC6D245E6E}" type="slidenum">
              <a:rPr lang="en-CA" smtClean="0"/>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BF6347F3-1673-42EE-AF99-32BC6D245E6E}" type="slidenum">
              <a:rPr lang="en-CA" smtClean="0"/>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BF6347F3-1673-42EE-AF99-32BC6D245E6E}" type="slidenum">
              <a:rPr lang="en-CA" smtClean="0"/>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a:xfrm>
            <a:off x="457200" y="6356350"/>
            <a:ext cx="2133600" cy="365125"/>
          </a:xfrm>
          <a:prstGeom prst="rect">
            <a:avLst/>
          </a:prstGeom>
        </p:spPr>
        <p:txBody>
          <a:bodyPr/>
          <a:lstStyle/>
          <a:p>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BF6347F3-1673-42EE-AF99-32BC6D245E6E}" type="slidenum">
              <a:rPr lang="en-CA" smtClean="0"/>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BF6347F3-1673-42EE-AF99-32BC6D245E6E}" type="slidenum">
              <a:rPr lang="en-CA" smtClean="0"/>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BF6347F3-1673-42EE-AF99-32BC6D245E6E}" type="slidenum">
              <a:rPr lang="en-CA" smtClean="0"/>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BF6347F3-1673-42EE-AF99-32BC6D245E6E}" type="slidenum">
              <a:rPr lang="en-CA" smtClean="0"/>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Slide image.jpg"/>
          <p:cNvPicPr>
            <a:picLocks noChangeAspect="1"/>
          </p:cNvPicPr>
          <p:nvPr/>
        </p:nvPicPr>
        <p:blipFill>
          <a:blip r:embed="rId14" cstate="email"/>
          <a:stretch>
            <a:fillRect/>
          </a:stretch>
        </p:blipFill>
        <p:spPr>
          <a:xfrm>
            <a:off x="0" y="0"/>
            <a:ext cx="2737104" cy="1005840"/>
          </a:xfrm>
          <a:prstGeom prst="rect">
            <a:avLst/>
          </a:prstGeom>
        </p:spPr>
      </p:pic>
      <p:sp>
        <p:nvSpPr>
          <p:cNvPr id="2" name="Title Placeholder 1"/>
          <p:cNvSpPr>
            <a:spLocks noGrp="1"/>
          </p:cNvSpPr>
          <p:nvPr>
            <p:ph type="title"/>
          </p:nvPr>
        </p:nvSpPr>
        <p:spPr>
          <a:xfrm>
            <a:off x="2819400" y="457200"/>
            <a:ext cx="5486400" cy="685800"/>
          </a:xfrm>
          <a:prstGeom prst="rect">
            <a:avLst/>
          </a:prstGeom>
        </p:spPr>
        <p:txBody>
          <a:bodyPr vert="horz" lIns="91440" tIns="45720" rIns="91440" bIns="45720" rtlCol="0" anchor="ctr">
            <a:normAutofit/>
          </a:bodyPr>
          <a:lstStyle/>
          <a:p>
            <a:r>
              <a:rPr lang="en-US"/>
              <a:t>Click to edit Master title style</a:t>
            </a:r>
            <a:endParaRPr lang="en-CA" dirty="0"/>
          </a:p>
        </p:txBody>
      </p:sp>
      <p:sp>
        <p:nvSpPr>
          <p:cNvPr id="3" name="Text Placeholder 2"/>
          <p:cNvSpPr>
            <a:spLocks noGrp="1"/>
          </p:cNvSpPr>
          <p:nvPr>
            <p:ph type="body" idx="1"/>
          </p:nvPr>
        </p:nvSpPr>
        <p:spPr>
          <a:xfrm>
            <a:off x="1143000" y="2133600"/>
            <a:ext cx="7543800" cy="368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pic>
        <p:nvPicPr>
          <p:cNvPr id="8" name="Picture 7" descr="opglogo 485 small.jpg"/>
          <p:cNvPicPr>
            <a:picLocks noChangeAspect="1"/>
          </p:cNvPicPr>
          <p:nvPr/>
        </p:nvPicPr>
        <p:blipFill>
          <a:blip r:embed="rId15" cstate="email"/>
          <a:stretch>
            <a:fillRect/>
          </a:stretch>
        </p:blipFill>
        <p:spPr>
          <a:xfrm>
            <a:off x="7772400" y="6377940"/>
            <a:ext cx="1143000" cy="327660"/>
          </a:xfrm>
          <a:prstGeom prst="rect">
            <a:avLst/>
          </a:prstGeom>
        </p:spPr>
      </p:pic>
      <p:sp>
        <p:nvSpPr>
          <p:cNvPr id="13" name="Oval 12"/>
          <p:cNvSpPr>
            <a:spLocks noChangeAspect="1"/>
          </p:cNvSpPr>
          <p:nvPr/>
        </p:nvSpPr>
        <p:spPr>
          <a:xfrm>
            <a:off x="193019" y="6482037"/>
            <a:ext cx="299763" cy="299763"/>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Slide Number Placeholder 5"/>
          <p:cNvSpPr>
            <a:spLocks noGrp="1"/>
          </p:cNvSpPr>
          <p:nvPr>
            <p:ph type="sldNum" sz="quarter" idx="4"/>
          </p:nvPr>
        </p:nvSpPr>
        <p:spPr>
          <a:xfrm>
            <a:off x="152400" y="6469683"/>
            <a:ext cx="381000" cy="304800"/>
          </a:xfrm>
          <a:prstGeom prst="rect">
            <a:avLst/>
          </a:prstGeom>
        </p:spPr>
        <p:txBody>
          <a:bodyPr vert="horz" lIns="91440" tIns="45720" rIns="91440" bIns="45720" rtlCol="0" anchor="ctr"/>
          <a:lstStyle>
            <a:lvl1pPr algn="ctr">
              <a:defRPr sz="900">
                <a:solidFill>
                  <a:schemeClr val="tx1">
                    <a:tint val="75000"/>
                  </a:schemeClr>
                </a:solidFill>
                <a:latin typeface="Franklin Gothic Book" pitchFamily="34" charset="0"/>
              </a:defRPr>
            </a:lvl1pPr>
          </a:lstStyle>
          <a:p>
            <a:fld id="{BF6347F3-1673-42EE-AF99-32BC6D245E6E}" type="slidenum">
              <a:rPr lang="en-CA" smtClean="0"/>
              <a:pPr/>
              <a:t>‹#›</a:t>
            </a:fld>
            <a:endParaRPr lang="en-CA" dirty="0"/>
          </a:p>
        </p:txBody>
      </p:sp>
      <p:sp>
        <p:nvSpPr>
          <p:cNvPr id="5" name="Footer Placeholder 4"/>
          <p:cNvSpPr>
            <a:spLocks noGrp="1"/>
          </p:cNvSpPr>
          <p:nvPr>
            <p:ph type="ftr" sz="quarter" idx="3"/>
          </p:nvPr>
        </p:nvSpPr>
        <p:spPr>
          <a:xfrm>
            <a:off x="838200" y="6492875"/>
            <a:ext cx="3810000" cy="365125"/>
          </a:xfrm>
          <a:prstGeom prst="rect">
            <a:avLst/>
          </a:prstGeom>
        </p:spPr>
        <p:txBody>
          <a:bodyPr vert="horz" lIns="91440" tIns="45720" rIns="91440" bIns="45720" rtlCol="0" anchor="ctr"/>
          <a:lstStyle>
            <a:lvl1pPr algn="l">
              <a:defRPr sz="800" spc="600">
                <a:solidFill>
                  <a:srgbClr val="6E8190"/>
                </a:solidFill>
              </a:defRPr>
            </a:lvl1pPr>
          </a:lstStyle>
          <a:p>
            <a:endParaRPr lang="en-CA" dirty="0"/>
          </a:p>
        </p:txBody>
      </p:sp>
      <p:sp>
        <p:nvSpPr>
          <p:cNvPr id="10" name="Text Box 24"/>
          <p:cNvSpPr txBox="1">
            <a:spLocks noChangeArrowheads="1"/>
          </p:cNvSpPr>
          <p:nvPr userDrawn="1"/>
        </p:nvSpPr>
        <p:spPr bwMode="auto">
          <a:xfrm>
            <a:off x="5363065" y="6581001"/>
            <a:ext cx="3003131" cy="276999"/>
          </a:xfrm>
          <a:prstGeom prst="rect">
            <a:avLst/>
          </a:prstGeom>
          <a:noFill/>
          <a:ln w="9525" algn="ctr">
            <a:noFill/>
            <a:miter lim="800000"/>
            <a:headEnd/>
            <a:tailEnd/>
          </a:ln>
          <a:effectLst/>
        </p:spPr>
        <p:txBody>
          <a:bodyPr wrap="none">
            <a:spAutoFit/>
          </a:bodyPr>
          <a:lstStyle/>
          <a:p>
            <a:pPr algn="ctr" eaLnBrk="0" hangingPunct="0">
              <a:defRPr/>
            </a:pPr>
            <a:r>
              <a:rPr lang="en-CA" sz="1200" b="0" i="0" dirty="0" smtClean="0">
                <a:cs typeface="+mn-cs"/>
              </a:rPr>
              <a:t>OPG Confidential </a:t>
            </a:r>
            <a:r>
              <a:rPr lang="en-CA" sz="1200" b="0" i="0" dirty="0">
                <a:cs typeface="+mn-cs"/>
              </a:rPr>
              <a:t>and Commercially Sensitive</a:t>
            </a:r>
            <a:endParaRPr lang="en-US" sz="1200" b="0" i="0" dirty="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spcBef>
          <a:spcPct val="0"/>
        </a:spcBef>
        <a:buNone/>
        <a:defRPr sz="3200" kern="1200">
          <a:solidFill>
            <a:srgbClr val="E20000"/>
          </a:solidFill>
          <a:latin typeface="Franklin Gothic Book" pitchFamily="34" charset="0"/>
          <a:ea typeface="+mj-ea"/>
          <a:cs typeface="+mj-cs"/>
        </a:defRPr>
      </a:lvl1pPr>
    </p:titleStyle>
    <p:bodyStyle>
      <a:lvl1pPr marL="231775" indent="-231775" algn="l" defTabSz="914400" rtl="0" eaLnBrk="1" latinLnBrk="0" hangingPunct="1">
        <a:spcBef>
          <a:spcPct val="20000"/>
        </a:spcBef>
        <a:buClr>
          <a:srgbClr val="6E8190"/>
        </a:buClr>
        <a:buSzPct val="90000"/>
        <a:buFont typeface="Wingdings" pitchFamily="2" charset="2"/>
        <a:buChar char="§"/>
        <a:defRPr sz="2600" kern="1200">
          <a:solidFill>
            <a:schemeClr val="tx1"/>
          </a:solidFill>
          <a:latin typeface="Franklin Gothic Book" pitchFamily="34" charset="0"/>
          <a:ea typeface="+mn-ea"/>
          <a:cs typeface="+mn-cs"/>
        </a:defRPr>
      </a:lvl1pPr>
      <a:lvl2pPr marL="742950" indent="-285750" algn="l" defTabSz="914400" rtl="0" eaLnBrk="1" latinLnBrk="0" hangingPunct="1">
        <a:spcBef>
          <a:spcPct val="20000"/>
        </a:spcBef>
        <a:buClr>
          <a:schemeClr val="tx1"/>
        </a:buClr>
        <a:buSzPct val="100000"/>
        <a:buFont typeface="Arial" pitchFamily="34" charset="0"/>
        <a:buChar char="•"/>
        <a:defRPr sz="2400" kern="1200">
          <a:solidFill>
            <a:schemeClr val="tx1"/>
          </a:solidFill>
          <a:latin typeface="Franklin Gothic Book" pitchFamily="34" charset="0"/>
          <a:ea typeface="+mn-ea"/>
          <a:cs typeface="+mn-cs"/>
        </a:defRPr>
      </a:lvl2pPr>
      <a:lvl3pPr marL="1143000" indent="-228600" algn="l" defTabSz="914400" rtl="0" eaLnBrk="1" latinLnBrk="0" hangingPunct="1">
        <a:spcBef>
          <a:spcPct val="20000"/>
        </a:spcBef>
        <a:buSzPct val="90000"/>
        <a:buFont typeface="Webdings" pitchFamily="18" charset="2"/>
        <a:buChar char="4"/>
        <a:defRPr sz="2000" kern="1200">
          <a:solidFill>
            <a:schemeClr val="tx1"/>
          </a:solidFill>
          <a:latin typeface="Franklin Gothic Book"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Franklin Gothic Book" pitchFamily="34" charset="0"/>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733800"/>
            <a:ext cx="7467600" cy="914399"/>
          </a:xfrm>
        </p:spPr>
        <p:txBody>
          <a:bodyPr>
            <a:noAutofit/>
          </a:bodyPr>
          <a:lstStyle/>
          <a:p>
            <a:r>
              <a:rPr lang="en-US" sz="2900" dirty="0" smtClean="0"/>
              <a:t>OPG Participation in </a:t>
            </a:r>
            <a:br>
              <a:rPr lang="en-US" sz="2900" dirty="0" smtClean="0"/>
            </a:br>
            <a:r>
              <a:rPr lang="en-US" sz="2900" dirty="0" smtClean="0"/>
              <a:t>Ontario’s Fair Hydro </a:t>
            </a:r>
            <a:r>
              <a:rPr lang="en-US" sz="2900" dirty="0" smtClean="0"/>
              <a:t>Plan</a:t>
            </a:r>
            <a:endParaRPr lang="en-CA" sz="2900" b="1" dirty="0"/>
          </a:p>
        </p:txBody>
      </p:sp>
      <p:sp>
        <p:nvSpPr>
          <p:cNvPr id="3" name="Subtitle 2"/>
          <p:cNvSpPr>
            <a:spLocks noGrp="1"/>
          </p:cNvSpPr>
          <p:nvPr>
            <p:ph type="subTitle" idx="1"/>
          </p:nvPr>
        </p:nvSpPr>
        <p:spPr>
          <a:xfrm>
            <a:off x="1905000" y="4800600"/>
            <a:ext cx="4572000" cy="762000"/>
          </a:xfrm>
        </p:spPr>
        <p:txBody>
          <a:bodyPr>
            <a:normAutofit/>
          </a:bodyPr>
          <a:lstStyle/>
          <a:p>
            <a:r>
              <a:rPr lang="en-US" dirty="0" smtClean="0"/>
              <a:t>Presentation to Senior Leadership Team</a:t>
            </a:r>
          </a:p>
          <a:p>
            <a:r>
              <a:rPr lang="en-US" dirty="0" smtClean="0"/>
              <a:t>April 24/25, 2017</a:t>
            </a:r>
            <a:endParaRPr lang="en-C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Debt &amp; Cash Flows</a:t>
            </a:r>
            <a:endParaRPr lang="en-CA" dirty="0"/>
          </a:p>
        </p:txBody>
      </p:sp>
      <p:sp>
        <p:nvSpPr>
          <p:cNvPr id="4" name="Slide Number Placeholder 3"/>
          <p:cNvSpPr>
            <a:spLocks noGrp="1"/>
          </p:cNvSpPr>
          <p:nvPr>
            <p:ph type="sldNum" sz="quarter" idx="12"/>
          </p:nvPr>
        </p:nvSpPr>
        <p:spPr/>
        <p:txBody>
          <a:bodyPr/>
          <a:lstStyle/>
          <a:p>
            <a:fld id="{5EE18699-1AA4-407E-A3B8-BF1309848222}" type="slidenum">
              <a:rPr lang="en-CA" smtClean="0"/>
              <a:pPr/>
              <a:t>10</a:t>
            </a:fld>
            <a:endParaRPr lang="en-CA" dirty="0"/>
          </a:p>
        </p:txBody>
      </p:sp>
      <p:graphicFrame>
        <p:nvGraphicFramePr>
          <p:cNvPr id="8" name="Chart 7"/>
          <p:cNvGraphicFramePr/>
          <p:nvPr/>
        </p:nvGraphicFramePr>
        <p:xfrm>
          <a:off x="228600" y="1143000"/>
          <a:ext cx="6934200" cy="2667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p:nvPr/>
        </p:nvGraphicFramePr>
        <p:xfrm>
          <a:off x="287595" y="3810000"/>
          <a:ext cx="6799005" cy="271078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6934200" y="1295400"/>
            <a:ext cx="1981200" cy="2031325"/>
          </a:xfrm>
          <a:prstGeom prst="rect">
            <a:avLst/>
          </a:prstGeom>
          <a:ln>
            <a:solidFill>
              <a:schemeClr val="tx1"/>
            </a:solidFill>
          </a:ln>
        </p:spPr>
        <p:txBody>
          <a:bodyPr wrap="square">
            <a:spAutoFit/>
          </a:bodyPr>
          <a:lstStyle/>
          <a:p>
            <a:pPr>
              <a:buSzPts val="1700"/>
            </a:pPr>
            <a:r>
              <a:rPr lang="en-US" sz="1400" dirty="0" smtClean="0">
                <a:solidFill>
                  <a:srgbClr val="000000"/>
                </a:solidFill>
              </a:rPr>
              <a:t>Senior debt Tranche A: External markets</a:t>
            </a:r>
          </a:p>
          <a:p>
            <a:pPr>
              <a:buSzPts val="1700"/>
            </a:pPr>
            <a:endParaRPr lang="en-US" sz="1400" dirty="0" smtClean="0">
              <a:solidFill>
                <a:srgbClr val="000000"/>
              </a:solidFill>
            </a:endParaRPr>
          </a:p>
          <a:p>
            <a:pPr>
              <a:buSzPts val="1700"/>
            </a:pPr>
            <a:r>
              <a:rPr lang="en-US" sz="1400" dirty="0" smtClean="0">
                <a:solidFill>
                  <a:srgbClr val="000000"/>
                </a:solidFill>
              </a:rPr>
              <a:t>Subordinated Tranche B: OPG funded by equity</a:t>
            </a:r>
          </a:p>
          <a:p>
            <a:pPr>
              <a:buSzPts val="1700"/>
            </a:pPr>
            <a:endParaRPr lang="en-US" sz="1400" dirty="0" smtClean="0">
              <a:solidFill>
                <a:srgbClr val="000000"/>
              </a:solidFill>
            </a:endParaRPr>
          </a:p>
          <a:p>
            <a:pPr>
              <a:buSzPts val="1700"/>
            </a:pPr>
            <a:r>
              <a:rPr lang="en-US" sz="1400" dirty="0" smtClean="0">
                <a:solidFill>
                  <a:srgbClr val="000000"/>
                </a:solidFill>
              </a:rPr>
              <a:t>Subordinated Tranche C: OPG funded by 50/50 debt and equity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on OPG</a:t>
            </a:r>
            <a:endParaRPr lang="en-CA" dirty="0"/>
          </a:p>
        </p:txBody>
      </p:sp>
      <p:sp>
        <p:nvSpPr>
          <p:cNvPr id="4" name="Slide Number Placeholder 3"/>
          <p:cNvSpPr>
            <a:spLocks noGrp="1"/>
          </p:cNvSpPr>
          <p:nvPr>
            <p:ph type="sldNum" sz="quarter" idx="12"/>
          </p:nvPr>
        </p:nvSpPr>
        <p:spPr/>
        <p:txBody>
          <a:bodyPr/>
          <a:lstStyle/>
          <a:p>
            <a:fld id="{5EE18699-1AA4-407E-A3B8-BF1309848222}" type="slidenum">
              <a:rPr lang="en-CA" smtClean="0"/>
              <a:pPr/>
              <a:t>11</a:t>
            </a:fld>
            <a:endParaRPr lang="en-CA" dirty="0"/>
          </a:p>
        </p:txBody>
      </p:sp>
      <p:sp>
        <p:nvSpPr>
          <p:cNvPr id="10" name="TextBox 9"/>
          <p:cNvSpPr txBox="1"/>
          <p:nvPr/>
        </p:nvSpPr>
        <p:spPr>
          <a:xfrm>
            <a:off x="273515" y="994528"/>
            <a:ext cx="8288977" cy="400110"/>
          </a:xfrm>
          <a:prstGeom prst="rect">
            <a:avLst/>
          </a:prstGeom>
          <a:noFill/>
        </p:spPr>
        <p:txBody>
          <a:bodyPr wrap="square" rtlCol="0">
            <a:spAutoFit/>
          </a:bodyPr>
          <a:lstStyle/>
          <a:p>
            <a:r>
              <a:rPr lang="en-US" sz="2000" b="1" dirty="0" smtClean="0"/>
              <a:t>Illustrative Impact on OPG’s Base Case</a:t>
            </a:r>
            <a:endParaRPr lang="en-CA" sz="2000" b="1" strike="sngStrike" dirty="0">
              <a:solidFill>
                <a:srgbClr val="FF0000"/>
              </a:solidFill>
            </a:endParaRPr>
          </a:p>
        </p:txBody>
      </p:sp>
      <p:sp>
        <p:nvSpPr>
          <p:cNvPr id="8" name="TextBox 7"/>
          <p:cNvSpPr txBox="1"/>
          <p:nvPr/>
        </p:nvSpPr>
        <p:spPr>
          <a:xfrm>
            <a:off x="4734231" y="4131763"/>
            <a:ext cx="4222855" cy="2308324"/>
          </a:xfrm>
          <a:prstGeom prst="rect">
            <a:avLst/>
          </a:prstGeom>
          <a:noFill/>
          <a:ln>
            <a:solidFill>
              <a:schemeClr val="tx1"/>
            </a:solidFill>
          </a:ln>
        </p:spPr>
        <p:txBody>
          <a:bodyPr wrap="square" rtlCol="0">
            <a:spAutoFit/>
          </a:bodyPr>
          <a:lstStyle/>
          <a:p>
            <a:pPr marL="233363" indent="-233363">
              <a:buFont typeface="Wingdings" pitchFamily="2" charset="2"/>
              <a:buChar char="Ø"/>
            </a:pPr>
            <a:r>
              <a:rPr lang="en-US" sz="1600" dirty="0" smtClean="0"/>
              <a:t>OPG Net Income would increase due to incremental interest income while Return on Equity would reduce due to shareholder equity infusions</a:t>
            </a:r>
          </a:p>
          <a:p>
            <a:pPr marL="233363" indent="-233363">
              <a:buFont typeface="Wingdings" pitchFamily="2" charset="2"/>
              <a:buChar char="Ø"/>
            </a:pPr>
            <a:r>
              <a:rPr lang="en-US" sz="1600" dirty="0" smtClean="0"/>
              <a:t>Magnitude of impacts dependant on legislative structure and future rate decisions </a:t>
            </a:r>
          </a:p>
          <a:p>
            <a:pPr marL="233363" indent="-233363">
              <a:buFont typeface="Wingdings" pitchFamily="2" charset="2"/>
              <a:buChar char="Ø"/>
            </a:pPr>
            <a:r>
              <a:rPr lang="en-US" sz="1600" dirty="0" smtClean="0"/>
              <a:t>OPG may achieve additional qualitative benefits in parallel with the implementation of the trust</a:t>
            </a:r>
          </a:p>
        </p:txBody>
      </p:sp>
      <p:graphicFrame>
        <p:nvGraphicFramePr>
          <p:cNvPr id="13" name="Chart 12"/>
          <p:cNvGraphicFramePr>
            <a:graphicFrameLocks/>
          </p:cNvGraphicFramePr>
          <p:nvPr/>
        </p:nvGraphicFramePr>
        <p:xfrm>
          <a:off x="0" y="1279249"/>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nvGraphicFramePr>
        <p:xfrm>
          <a:off x="4572000" y="1279249"/>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117987" y="3930445"/>
          <a:ext cx="4468761" cy="2743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Status and Next Steps</a:t>
            </a:r>
            <a:endParaRPr lang="en-CA" dirty="0"/>
          </a:p>
        </p:txBody>
      </p:sp>
      <p:sp>
        <p:nvSpPr>
          <p:cNvPr id="3" name="Content Placeholder 2"/>
          <p:cNvSpPr>
            <a:spLocks noGrp="1"/>
          </p:cNvSpPr>
          <p:nvPr>
            <p:ph idx="1"/>
          </p:nvPr>
        </p:nvSpPr>
        <p:spPr>
          <a:xfrm>
            <a:off x="457200" y="2895600"/>
            <a:ext cx="8229600" cy="3505200"/>
          </a:xfrm>
        </p:spPr>
        <p:txBody>
          <a:bodyPr>
            <a:normAutofit fontScale="70000" lnSpcReduction="20000"/>
          </a:bodyPr>
          <a:lstStyle/>
          <a:p>
            <a:pPr marL="457200" indent="-457200">
              <a:buFont typeface="+mj-lt"/>
              <a:buAutoNum type="arabicPeriod"/>
            </a:pPr>
            <a:r>
              <a:rPr lang="en-US" dirty="0" smtClean="0"/>
              <a:t>Legislative Changes – Ministry of Energy (MOE)</a:t>
            </a:r>
          </a:p>
          <a:p>
            <a:pPr marL="457200" indent="-457200">
              <a:buFont typeface="+mj-lt"/>
              <a:buAutoNum type="arabicPeriod"/>
            </a:pPr>
            <a:r>
              <a:rPr lang="en-US" dirty="0" smtClean="0"/>
              <a:t>Financing Process – OPG, IESO</a:t>
            </a:r>
          </a:p>
          <a:p>
            <a:pPr marL="457200" indent="-457200">
              <a:buFont typeface="+mj-lt"/>
              <a:buAutoNum type="arabicPeriod"/>
            </a:pPr>
            <a:r>
              <a:rPr lang="en-US" dirty="0" smtClean="0"/>
              <a:t>Equity Injection Process – OPG, MOE, Ministry of Finance (MOF)</a:t>
            </a:r>
          </a:p>
          <a:p>
            <a:pPr marL="457200" indent="-457200">
              <a:buFont typeface="+mj-lt"/>
              <a:buAutoNum type="arabicPeriod"/>
            </a:pPr>
            <a:r>
              <a:rPr lang="en-US" dirty="0" smtClean="0"/>
              <a:t>IESO and Trust Operational Process – OPG, IESO</a:t>
            </a:r>
          </a:p>
          <a:p>
            <a:pPr marL="457200" indent="-457200">
              <a:buFont typeface="+mj-lt"/>
              <a:buAutoNum type="arabicPeriod"/>
            </a:pPr>
            <a:r>
              <a:rPr lang="en-US" dirty="0" smtClean="0"/>
              <a:t>Debt Issuance (General Planning) – OPG, MOF</a:t>
            </a:r>
          </a:p>
          <a:p>
            <a:pPr marL="457200" indent="-457200">
              <a:buFont typeface="+mj-lt"/>
              <a:buAutoNum type="arabicPeriod"/>
            </a:pPr>
            <a:r>
              <a:rPr lang="en-US" dirty="0" smtClean="0"/>
              <a:t>Debt Issuance (Subordinated) – OPG</a:t>
            </a:r>
          </a:p>
          <a:p>
            <a:pPr marL="457200" indent="-457200">
              <a:buFont typeface="+mj-lt"/>
              <a:buAutoNum type="arabicPeriod"/>
            </a:pPr>
            <a:r>
              <a:rPr lang="en-US" dirty="0" smtClean="0"/>
              <a:t>Debt Issuance (Short Term) – OPG</a:t>
            </a:r>
          </a:p>
          <a:p>
            <a:pPr marL="457200" indent="-457200">
              <a:buFont typeface="+mj-lt"/>
              <a:buAutoNum type="arabicPeriod"/>
            </a:pPr>
            <a:r>
              <a:rPr lang="en-US" dirty="0" smtClean="0"/>
              <a:t>Debt Issuance (Long Term)– OPG</a:t>
            </a:r>
          </a:p>
          <a:p>
            <a:pPr marL="457200" indent="-457200">
              <a:buFont typeface="+mj-lt"/>
              <a:buAutoNum type="arabicPeriod"/>
            </a:pPr>
            <a:r>
              <a:rPr lang="en-US" dirty="0" smtClean="0"/>
              <a:t>Recovering Interest, Administration and Other Financing Costs from IESO – OPG, IESO</a:t>
            </a:r>
          </a:p>
          <a:p>
            <a:pPr marL="457200" indent="-457200">
              <a:buFont typeface="+mj-lt"/>
              <a:buAutoNum type="arabicPeriod"/>
            </a:pPr>
            <a:r>
              <a:rPr lang="en-US" dirty="0" smtClean="0"/>
              <a:t>Paying Interest, Administration and Other Financing Costs to Providers – OPG, IESO</a:t>
            </a:r>
          </a:p>
          <a:p>
            <a:pPr marL="457200" indent="-457200">
              <a:buFont typeface="+mj-lt"/>
              <a:buAutoNum type="arabicPeriod"/>
            </a:pPr>
            <a:r>
              <a:rPr lang="en-US" dirty="0" smtClean="0"/>
              <a:t>Recovering Principal from IESO – OPG, IESO</a:t>
            </a:r>
          </a:p>
          <a:p>
            <a:pPr marL="457200" indent="-457200">
              <a:buFont typeface="+mj-lt"/>
              <a:buAutoNum type="arabicPeriod"/>
            </a:pPr>
            <a:r>
              <a:rPr lang="en-US" dirty="0" smtClean="0"/>
              <a:t>Accounting Requirements and Process – OPG</a:t>
            </a:r>
          </a:p>
          <a:p>
            <a:endParaRPr lang="en-CA" dirty="0"/>
          </a:p>
        </p:txBody>
      </p:sp>
      <p:sp>
        <p:nvSpPr>
          <p:cNvPr id="47" name="Slide Number Placeholder 62"/>
          <p:cNvSpPr>
            <a:spLocks noGrp="1"/>
          </p:cNvSpPr>
          <p:nvPr>
            <p:ph type="sldNum" sz="quarter" idx="12"/>
          </p:nvPr>
        </p:nvSpPr>
        <p:spPr>
          <a:xfrm>
            <a:off x="152400" y="6469683"/>
            <a:ext cx="381000" cy="304800"/>
          </a:xfrm>
        </p:spPr>
        <p:txBody>
          <a:bodyPr/>
          <a:lstStyle/>
          <a:p>
            <a:pPr>
              <a:defRPr/>
            </a:pPr>
            <a:fld id="{D4EAC6E7-7D2D-4E03-8D73-94E49FBC2909}" type="slidenum">
              <a:rPr lang="en-CA" smtClean="0"/>
              <a:pPr>
                <a:defRPr/>
              </a:pPr>
              <a:t>12</a:t>
            </a:fld>
            <a:endParaRPr lang="en-CA"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a:p>
        </p:txBody>
      </p:sp>
      <p:pic>
        <p:nvPicPr>
          <p:cNvPr id="4" name="Picture 2"/>
          <p:cNvPicPr>
            <a:picLocks noChangeAspect="1" noChangeArrowheads="1"/>
          </p:cNvPicPr>
          <p:nvPr/>
        </p:nvPicPr>
        <p:blipFill>
          <a:blip r:embed="rId2" cstate="print"/>
          <a:srcRect/>
          <a:stretch>
            <a:fillRect/>
          </a:stretch>
        </p:blipFill>
        <p:spPr bwMode="auto">
          <a:xfrm>
            <a:off x="0" y="1295400"/>
            <a:ext cx="9121775" cy="1575618"/>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819400"/>
            <a:ext cx="5486400" cy="685800"/>
          </a:xfrm>
        </p:spPr>
        <p:txBody>
          <a:bodyPr>
            <a:normAutofit/>
          </a:bodyPr>
          <a:lstStyle/>
          <a:p>
            <a:pPr algn="ctr"/>
            <a:r>
              <a:rPr lang="en-US" sz="3600" b="1" dirty="0" smtClean="0"/>
              <a:t>APPENDIX</a:t>
            </a:r>
            <a:endParaRPr lang="en-CA" sz="3600" b="1" dirty="0"/>
          </a:p>
        </p:txBody>
      </p:sp>
      <p:sp>
        <p:nvSpPr>
          <p:cNvPr id="4" name="Slide Number Placeholder 3"/>
          <p:cNvSpPr>
            <a:spLocks noGrp="1"/>
          </p:cNvSpPr>
          <p:nvPr>
            <p:ph type="sldNum" sz="quarter" idx="12"/>
          </p:nvPr>
        </p:nvSpPr>
        <p:spPr/>
        <p:txBody>
          <a:bodyPr/>
          <a:lstStyle/>
          <a:p>
            <a:fld id="{BF6347F3-1673-42EE-AF99-32BC6D245E6E}" type="slidenum">
              <a:rPr lang="en-CA" smtClean="0"/>
              <a:pPr/>
              <a:t>13</a:t>
            </a:fld>
            <a:endParaRPr lang="en-C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FHP Details</a:t>
            </a:r>
            <a:endParaRPr lang="en-CA" dirty="0"/>
          </a:p>
        </p:txBody>
      </p:sp>
      <p:sp>
        <p:nvSpPr>
          <p:cNvPr id="7" name="Content Placeholder 6"/>
          <p:cNvSpPr>
            <a:spLocks noGrp="1"/>
          </p:cNvSpPr>
          <p:nvPr>
            <p:ph idx="1"/>
          </p:nvPr>
        </p:nvSpPr>
        <p:spPr>
          <a:xfrm>
            <a:off x="762000" y="1295400"/>
            <a:ext cx="7924800" cy="5181600"/>
          </a:xfrm>
        </p:spPr>
        <p:txBody>
          <a:bodyPr>
            <a:normAutofit fontScale="62500" lnSpcReduction="20000"/>
          </a:bodyPr>
          <a:lstStyle/>
          <a:p>
            <a:r>
              <a:rPr lang="en-US" dirty="0" smtClean="0"/>
              <a:t>Rural or Remote Rate Protection (RRRP) to be expanded to provide distribution charge relief to ~800,000 customers up from the current ~350,000;</a:t>
            </a:r>
          </a:p>
          <a:p>
            <a:r>
              <a:rPr lang="en-US" dirty="0" smtClean="0"/>
              <a:t>The Ontario Electricity Support Program to be expanded to provide an additional $180 -$276 per year for eligible households;</a:t>
            </a:r>
          </a:p>
          <a:p>
            <a:r>
              <a:rPr lang="en-US" dirty="0" smtClean="0"/>
              <a:t>An Affordability Fund to be created for customers who do not qualify for low-income conservation programs and who are unable to undertake energy efficiency improvements without financial assistance; and,</a:t>
            </a:r>
          </a:p>
          <a:p>
            <a:r>
              <a:rPr lang="en-US" dirty="0" smtClean="0"/>
              <a:t>On-reserve First Nations customers to receive a 100% credit of the delivery line on their monthly electricity bills.</a:t>
            </a:r>
          </a:p>
          <a:p>
            <a:r>
              <a:rPr lang="en-US" dirty="0" smtClean="0"/>
              <a:t>For industrial customers, the Industrial Conservation Initiative program is to be expanded by reducing the eligibility threshold to 500 kW.</a:t>
            </a:r>
          </a:p>
          <a:p>
            <a:r>
              <a:rPr lang="en-US" dirty="0" smtClean="0"/>
              <a:t>The plan contemplates legislation to enable the IESO and OPG to work together to refinance the Global Adjustment over a longer period of time.  The legislation would also outline the role for the OEB, as it relates to the financing proposal. </a:t>
            </a:r>
          </a:p>
          <a:p>
            <a:r>
              <a:rPr lang="en-US" dirty="0" smtClean="0"/>
              <a:t>The plan indicates that the next LTEP will require future procurements to be focused on outcomes, rather than contracting with specific technologies in order to foster innovation, create competition and lower the cost of electricity supply. </a:t>
            </a:r>
          </a:p>
          <a:p>
            <a:r>
              <a:rPr lang="en-US" dirty="0" smtClean="0"/>
              <a:t>The plan expects the OEB to identify opportunities for cost efficiencies by encouraging shared partnerships on services between utilities, review its regulatory requirements to reduce red tape and eliminate costs, and look at opportunities to further drive transmission and distribution efficiencies and productivity improvements, including the use of innovative technologies and business processes. </a:t>
            </a:r>
          </a:p>
        </p:txBody>
      </p:sp>
      <p:sp>
        <p:nvSpPr>
          <p:cNvPr id="4" name="Slide Number Placeholder 3"/>
          <p:cNvSpPr>
            <a:spLocks noGrp="1"/>
          </p:cNvSpPr>
          <p:nvPr>
            <p:ph type="sldNum" sz="quarter" idx="12"/>
          </p:nvPr>
        </p:nvSpPr>
        <p:spPr/>
        <p:txBody>
          <a:bodyPr/>
          <a:lstStyle/>
          <a:p>
            <a:fld id="{5EE18699-1AA4-407E-A3B8-BF1309848222}" type="slidenum">
              <a:rPr lang="en-CA" smtClean="0"/>
              <a:pPr/>
              <a:t>14</a:t>
            </a:fld>
            <a:endParaRPr lang="en-C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7"/>
          <p:cNvPicPr>
            <a:picLocks noChangeAspect="1" noChangeArrowheads="1"/>
          </p:cNvPicPr>
          <p:nvPr/>
        </p:nvPicPr>
        <p:blipFill>
          <a:blip r:embed="rId2" cstate="print"/>
          <a:srcRect/>
          <a:stretch>
            <a:fillRect/>
          </a:stretch>
        </p:blipFill>
        <p:spPr bwMode="auto">
          <a:xfrm>
            <a:off x="4267200" y="1752600"/>
            <a:ext cx="4649334" cy="3200400"/>
          </a:xfrm>
          <a:prstGeom prst="rect">
            <a:avLst/>
          </a:prstGeom>
          <a:noFill/>
          <a:ln w="9525">
            <a:noFill/>
            <a:miter lim="800000"/>
            <a:headEnd/>
            <a:tailEnd/>
          </a:ln>
        </p:spPr>
      </p:pic>
      <p:graphicFrame>
        <p:nvGraphicFramePr>
          <p:cNvPr id="5" name="Content Placeholder 4"/>
          <p:cNvGraphicFramePr>
            <a:graphicFrameLocks noGrp="1"/>
          </p:cNvGraphicFramePr>
          <p:nvPr>
            <p:ph idx="1"/>
          </p:nvPr>
        </p:nvGraphicFramePr>
        <p:xfrm>
          <a:off x="457201" y="1295401"/>
          <a:ext cx="3733799" cy="4648202"/>
        </p:xfrm>
        <a:graphic>
          <a:graphicData uri="http://schemas.openxmlformats.org/drawingml/2006/table">
            <a:tbl>
              <a:tblPr/>
              <a:tblGrid>
                <a:gridCol w="2285999"/>
                <a:gridCol w="777166"/>
                <a:gridCol w="670634"/>
              </a:tblGrid>
              <a:tr h="199080">
                <a:tc>
                  <a:txBody>
                    <a:bodyPr/>
                    <a:lstStyle/>
                    <a:p>
                      <a:pPr marL="0" marR="0">
                        <a:spcBef>
                          <a:spcPts val="0"/>
                        </a:spcBef>
                        <a:spcAft>
                          <a:spcPts val="0"/>
                        </a:spcAft>
                      </a:pPr>
                      <a:r>
                        <a:rPr lang="en-CA" sz="1000" b="1" dirty="0">
                          <a:latin typeface="Arial"/>
                          <a:ea typeface="Times New Roman"/>
                          <a:cs typeface="Times New Roman"/>
                        </a:rPr>
                        <a:t>2016 GA Components</a:t>
                      </a:r>
                      <a:endParaRPr lang="en-CA" sz="11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CA" sz="1000" b="1">
                          <a:latin typeface="Arial"/>
                          <a:ea typeface="Times New Roman"/>
                          <a:cs typeface="Times New Roman"/>
                        </a:rPr>
                        <a:t>2016 $M</a:t>
                      </a:r>
                      <a:endParaRPr lang="en-CA" sz="110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CA" sz="1000" b="1">
                          <a:latin typeface="Arial"/>
                          <a:ea typeface="Times New Roman"/>
                          <a:cs typeface="Times New Roman"/>
                        </a:rPr>
                        <a:t>%</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4739">
                <a:tc>
                  <a:txBody>
                    <a:bodyPr/>
                    <a:lstStyle/>
                    <a:p>
                      <a:pPr marL="0" marR="0">
                        <a:spcBef>
                          <a:spcPts val="0"/>
                        </a:spcBef>
                        <a:spcAft>
                          <a:spcPts val="0"/>
                        </a:spcAft>
                      </a:pPr>
                      <a:r>
                        <a:rPr lang="en-CA" sz="1000">
                          <a:latin typeface="Arial"/>
                          <a:ea typeface="Times New Roman"/>
                          <a:cs typeface="Times New Roman"/>
                        </a:rPr>
                        <a:t>Conservation</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467 </a:t>
                      </a:r>
                      <a:endParaRPr lang="en-CA" sz="1100" dirty="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CA" sz="1000">
                          <a:latin typeface="Arial"/>
                          <a:ea typeface="Times New Roman"/>
                          <a:cs typeface="Times New Roman"/>
                        </a:rPr>
                        <a:t>4%</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4739">
                <a:tc>
                  <a:txBody>
                    <a:bodyPr/>
                    <a:lstStyle/>
                    <a:p>
                      <a:pPr marL="0" marR="0">
                        <a:spcBef>
                          <a:spcPts val="0"/>
                        </a:spcBef>
                        <a:spcAft>
                          <a:spcPts val="0"/>
                        </a:spcAft>
                      </a:pPr>
                      <a:r>
                        <a:rPr lang="en-CA" sz="1000">
                          <a:latin typeface="Arial"/>
                          <a:ea typeface="Times New Roman"/>
                          <a:cs typeface="Times New Roman"/>
                        </a:rPr>
                        <a:t>Hydro</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623</a:t>
                      </a:r>
                      <a:endParaRPr lang="en-CA" sz="1100" dirty="0">
                        <a:latin typeface="Calibri"/>
                        <a:ea typeface="Times New Roman"/>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CA" sz="1000">
                          <a:latin typeface="Arial"/>
                          <a:ea typeface="Times New Roman"/>
                          <a:cs typeface="Times New Roman"/>
                        </a:rPr>
                        <a:t>5%</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r>
              <a:tr h="374739">
                <a:tc>
                  <a:txBody>
                    <a:bodyPr/>
                    <a:lstStyle/>
                    <a:p>
                      <a:pPr marL="0" marR="0">
                        <a:spcBef>
                          <a:spcPts val="0"/>
                        </a:spcBef>
                        <a:spcAft>
                          <a:spcPts val="0"/>
                        </a:spcAft>
                      </a:pPr>
                      <a:r>
                        <a:rPr lang="en-CA" sz="1000" dirty="0">
                          <a:latin typeface="Arial"/>
                          <a:ea typeface="Times New Roman"/>
                          <a:cs typeface="Times New Roman"/>
                        </a:rPr>
                        <a:t>Nuclear (non-OPG) and Natural Gas</a:t>
                      </a:r>
                      <a:endParaRPr lang="en-CA" sz="11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3,371 </a:t>
                      </a:r>
                      <a:endParaRPr lang="en-CA" sz="1100" dirty="0">
                        <a:latin typeface="Calibri"/>
                        <a:ea typeface="Times New Roman"/>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CA" sz="1000">
                          <a:latin typeface="Arial"/>
                          <a:ea typeface="Times New Roman"/>
                          <a:cs typeface="Times New Roman"/>
                        </a:rPr>
                        <a:t>27%</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r>
              <a:tr h="336904">
                <a:tc>
                  <a:txBody>
                    <a:bodyPr/>
                    <a:lstStyle/>
                    <a:p>
                      <a:pPr marL="0" marR="0">
                        <a:spcBef>
                          <a:spcPts val="0"/>
                        </a:spcBef>
                        <a:spcAft>
                          <a:spcPts val="0"/>
                        </a:spcAft>
                      </a:pPr>
                      <a:r>
                        <a:rPr lang="en-CA" sz="1000">
                          <a:latin typeface="Arial"/>
                          <a:ea typeface="Times New Roman"/>
                          <a:cs typeface="Times New Roman"/>
                        </a:rPr>
                        <a:t>Industrial Electricity Incentive Program</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60</a:t>
                      </a:r>
                      <a:endParaRPr lang="en-CA" sz="1100" dirty="0">
                        <a:latin typeface="Calibri"/>
                        <a:ea typeface="Times New Roman"/>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CA" sz="1000">
                          <a:latin typeface="Arial"/>
                          <a:ea typeface="Times New Roman"/>
                          <a:cs typeface="Times New Roman"/>
                        </a:rPr>
                        <a:t>0%</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r>
              <a:tr h="374739">
                <a:tc>
                  <a:txBody>
                    <a:bodyPr/>
                    <a:lstStyle/>
                    <a:p>
                      <a:pPr marL="0" marR="0">
                        <a:spcBef>
                          <a:spcPts val="0"/>
                        </a:spcBef>
                        <a:spcAft>
                          <a:spcPts val="0"/>
                        </a:spcAft>
                      </a:pPr>
                      <a:r>
                        <a:rPr lang="en-CA" sz="1000">
                          <a:latin typeface="Arial"/>
                          <a:ea typeface="Times New Roman"/>
                          <a:cs typeface="Times New Roman"/>
                        </a:rPr>
                        <a:t>Financing Charges and Funds</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6)</a:t>
                      </a:r>
                      <a:endParaRPr lang="en-CA" sz="1100" dirty="0">
                        <a:latin typeface="Calibri"/>
                        <a:ea typeface="Times New Roman"/>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CA" sz="1000">
                          <a:latin typeface="Arial"/>
                          <a:ea typeface="Times New Roman"/>
                          <a:cs typeface="Times New Roman"/>
                        </a:rPr>
                        <a:t>0%</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r>
              <a:tr h="374739">
                <a:tc>
                  <a:txBody>
                    <a:bodyPr/>
                    <a:lstStyle/>
                    <a:p>
                      <a:pPr marL="0" marR="0">
                        <a:spcBef>
                          <a:spcPts val="0"/>
                        </a:spcBef>
                        <a:spcAft>
                          <a:spcPts val="0"/>
                        </a:spcAft>
                      </a:pPr>
                      <a:r>
                        <a:rPr lang="en-CA" sz="1000">
                          <a:latin typeface="Arial"/>
                          <a:ea typeface="Times New Roman"/>
                          <a:cs typeface="Times New Roman"/>
                        </a:rPr>
                        <a:t>Wind</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1,552</a:t>
                      </a:r>
                      <a:endParaRPr lang="en-CA" sz="1100" dirty="0">
                        <a:latin typeface="Calibri"/>
                        <a:ea typeface="Times New Roman"/>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CA" sz="1000">
                          <a:latin typeface="Arial"/>
                          <a:ea typeface="Times New Roman"/>
                          <a:cs typeface="Times New Roman"/>
                        </a:rPr>
                        <a:t>13%</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r>
              <a:tr h="374739">
                <a:tc>
                  <a:txBody>
                    <a:bodyPr/>
                    <a:lstStyle/>
                    <a:p>
                      <a:pPr marL="0" marR="0">
                        <a:spcBef>
                          <a:spcPts val="0"/>
                        </a:spcBef>
                        <a:spcAft>
                          <a:spcPts val="0"/>
                        </a:spcAft>
                      </a:pPr>
                      <a:r>
                        <a:rPr lang="en-CA" sz="1000">
                          <a:latin typeface="Arial"/>
                          <a:ea typeface="Times New Roman"/>
                          <a:cs typeface="Times New Roman"/>
                        </a:rPr>
                        <a:t>Solar</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1,630</a:t>
                      </a:r>
                      <a:endParaRPr lang="en-CA" sz="1100" dirty="0">
                        <a:latin typeface="Calibri"/>
                        <a:ea typeface="Times New Roman"/>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CA" sz="1000">
                          <a:latin typeface="Arial"/>
                          <a:ea typeface="Times New Roman"/>
                          <a:cs typeface="Times New Roman"/>
                        </a:rPr>
                        <a:t>13%</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r>
              <a:tr h="374739">
                <a:tc>
                  <a:txBody>
                    <a:bodyPr/>
                    <a:lstStyle/>
                    <a:p>
                      <a:pPr marL="0" marR="0">
                        <a:spcBef>
                          <a:spcPts val="0"/>
                        </a:spcBef>
                        <a:spcAft>
                          <a:spcPts val="0"/>
                        </a:spcAft>
                      </a:pPr>
                      <a:r>
                        <a:rPr lang="en-CA" sz="1000">
                          <a:latin typeface="Arial"/>
                          <a:ea typeface="Times New Roman"/>
                          <a:cs typeface="Times New Roman"/>
                        </a:rPr>
                        <a:t>Biomass, Landfill and Byproduct</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278 </a:t>
                      </a:r>
                      <a:endParaRPr lang="en-CA" sz="1100" dirty="0">
                        <a:latin typeface="Calibri"/>
                        <a:ea typeface="Times New Roman"/>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CA" sz="1000">
                          <a:latin typeface="Arial"/>
                          <a:ea typeface="Times New Roman"/>
                          <a:cs typeface="Times New Roman"/>
                        </a:rPr>
                        <a:t>2%</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r>
              <a:tr h="374739">
                <a:tc>
                  <a:txBody>
                    <a:bodyPr/>
                    <a:lstStyle/>
                    <a:p>
                      <a:pPr marL="0" marR="0">
                        <a:spcBef>
                          <a:spcPts val="0"/>
                        </a:spcBef>
                        <a:spcAft>
                          <a:spcPts val="0"/>
                        </a:spcAft>
                      </a:pPr>
                      <a:r>
                        <a:rPr lang="en-CA" sz="1000">
                          <a:latin typeface="Arial"/>
                          <a:ea typeface="Times New Roman"/>
                          <a:cs typeface="Times New Roman"/>
                        </a:rPr>
                        <a:t>Ontario Electricity Finance Corporation - Non-Utility Generation</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842</a:t>
                      </a:r>
                      <a:endParaRPr lang="en-CA" sz="1100" dirty="0">
                        <a:latin typeface="Calibri"/>
                        <a:ea typeface="Times New Roman"/>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CA" sz="1000">
                          <a:latin typeface="Arial"/>
                          <a:ea typeface="Times New Roman"/>
                          <a:cs typeface="Times New Roman"/>
                        </a:rPr>
                        <a:t>7%</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r>
              <a:tr h="374739">
                <a:tc>
                  <a:txBody>
                    <a:bodyPr/>
                    <a:lstStyle/>
                    <a:p>
                      <a:pPr marL="0" marR="0">
                        <a:spcBef>
                          <a:spcPts val="0"/>
                        </a:spcBef>
                        <a:spcAft>
                          <a:spcPts val="0"/>
                        </a:spcAft>
                      </a:pPr>
                      <a:r>
                        <a:rPr lang="en-CA" sz="1000">
                          <a:latin typeface="Arial"/>
                          <a:ea typeface="Times New Roman"/>
                          <a:cs typeface="Times New Roman"/>
                        </a:rPr>
                        <a:t>Ontario Power Generation - Regulated Nuclear and Hydro</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3,516</a:t>
                      </a:r>
                      <a:endParaRPr lang="en-CA" sz="1100" dirty="0">
                        <a:latin typeface="Calibri"/>
                        <a:ea typeface="Times New Roman"/>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CA" sz="1000">
                          <a:latin typeface="Arial"/>
                          <a:ea typeface="Times New Roman"/>
                          <a:cs typeface="Times New Roman"/>
                        </a:rPr>
                        <a:t>29%</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r>
              <a:tr h="234211">
                <a:tc>
                  <a:txBody>
                    <a:bodyPr/>
                    <a:lstStyle/>
                    <a:p>
                      <a:pPr marL="0" marR="0">
                        <a:spcBef>
                          <a:spcPts val="0"/>
                        </a:spcBef>
                        <a:spcAft>
                          <a:spcPts val="0"/>
                        </a:spcAft>
                      </a:pPr>
                      <a:r>
                        <a:rPr lang="en-CA" sz="1000">
                          <a:latin typeface="Arial"/>
                          <a:ea typeface="Times New Roman"/>
                          <a:cs typeface="Times New Roman"/>
                        </a:rPr>
                        <a:t> </a:t>
                      </a:r>
                      <a:endParaRPr lang="en-CA" sz="110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endParaRPr lang="en-CA" sz="1000" dirty="0">
                        <a:latin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CA" sz="1000">
                          <a:latin typeface="Arial"/>
                          <a:ea typeface="Times New Roman"/>
                          <a:cs typeface="Times New Roman"/>
                        </a:rPr>
                        <a:t> </a:t>
                      </a:r>
                      <a:endParaRPr lang="en-CA" sz="11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505356">
                <a:tc>
                  <a:txBody>
                    <a:bodyPr/>
                    <a:lstStyle/>
                    <a:p>
                      <a:pPr marL="0" marR="0">
                        <a:spcBef>
                          <a:spcPts val="0"/>
                        </a:spcBef>
                        <a:spcAft>
                          <a:spcPts val="0"/>
                        </a:spcAft>
                      </a:pPr>
                      <a:r>
                        <a:rPr lang="en-CA" sz="1000" b="1" dirty="0">
                          <a:latin typeface="Arial"/>
                          <a:ea typeface="Times New Roman"/>
                          <a:cs typeface="Times New Roman"/>
                        </a:rPr>
                        <a:t>GA Total by Components</a:t>
                      </a:r>
                      <a:endParaRPr lang="en-CA" sz="11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CA" sz="1000" dirty="0">
                          <a:latin typeface="Arial"/>
                          <a:ea typeface="Times New Roman"/>
                          <a:cs typeface="Times New Roman"/>
                        </a:rPr>
                        <a:t>          </a:t>
                      </a:r>
                      <a:r>
                        <a:rPr lang="en-CA" sz="1000" dirty="0" smtClean="0">
                          <a:latin typeface="Arial"/>
                          <a:ea typeface="Times New Roman"/>
                          <a:cs typeface="Times New Roman"/>
                        </a:rPr>
                        <a:t>12,333</a:t>
                      </a:r>
                      <a:endParaRPr lang="en-CA" sz="1100" dirty="0">
                        <a:latin typeface="Calibri"/>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CA" sz="1000" dirty="0">
                          <a:latin typeface="Arial"/>
                          <a:ea typeface="Times New Roman"/>
                          <a:cs typeface="Times New Roman"/>
                        </a:rPr>
                        <a:t>100%</a:t>
                      </a:r>
                      <a:endParaRPr lang="en-CA" sz="1100" dirty="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Slide Number Placeholder 3"/>
          <p:cNvSpPr>
            <a:spLocks noGrp="1"/>
          </p:cNvSpPr>
          <p:nvPr>
            <p:ph type="sldNum" sz="quarter" idx="12"/>
          </p:nvPr>
        </p:nvSpPr>
        <p:spPr>
          <a:xfrm>
            <a:off x="152400" y="6469683"/>
            <a:ext cx="381000" cy="304800"/>
          </a:xfrm>
        </p:spPr>
        <p:txBody>
          <a:bodyPr/>
          <a:lstStyle/>
          <a:p>
            <a:fld id="{5EE18699-1AA4-407E-A3B8-BF1309848222}" type="slidenum">
              <a:rPr lang="en-CA" smtClean="0"/>
              <a:pPr/>
              <a:t>15</a:t>
            </a:fld>
            <a:endParaRPr lang="en-CA" dirty="0"/>
          </a:p>
        </p:txBody>
      </p:sp>
      <p:sp>
        <p:nvSpPr>
          <p:cNvPr id="8" name="Title 1"/>
          <p:cNvSpPr>
            <a:spLocks noGrp="1"/>
          </p:cNvSpPr>
          <p:nvPr>
            <p:ph type="title"/>
          </p:nvPr>
        </p:nvSpPr>
        <p:spPr>
          <a:xfrm>
            <a:off x="2819400" y="457200"/>
            <a:ext cx="6172200" cy="685800"/>
          </a:xfrm>
        </p:spPr>
        <p:txBody>
          <a:bodyPr>
            <a:normAutofit/>
          </a:bodyPr>
          <a:lstStyle/>
          <a:p>
            <a:r>
              <a:rPr lang="en-US" dirty="0" smtClean="0"/>
              <a:t>Global Adjustment </a:t>
            </a:r>
            <a:r>
              <a:rPr lang="en-US" dirty="0" err="1" smtClean="0"/>
              <a:t>Actuals</a:t>
            </a:r>
            <a:r>
              <a:rPr lang="en-US" dirty="0" smtClean="0"/>
              <a:t> 2016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Ontario’s Fair Hydro Plan</a:t>
            </a:r>
            <a:endParaRPr lang="en-CA" dirty="0"/>
          </a:p>
        </p:txBody>
      </p:sp>
      <p:sp>
        <p:nvSpPr>
          <p:cNvPr id="7" name="Content Placeholder 6"/>
          <p:cNvSpPr>
            <a:spLocks noGrp="1"/>
          </p:cNvSpPr>
          <p:nvPr>
            <p:ph idx="1"/>
          </p:nvPr>
        </p:nvSpPr>
        <p:spPr>
          <a:xfrm>
            <a:off x="762000" y="1295400"/>
            <a:ext cx="7924800" cy="5181600"/>
          </a:xfrm>
        </p:spPr>
        <p:txBody>
          <a:bodyPr>
            <a:normAutofit/>
          </a:bodyPr>
          <a:lstStyle/>
          <a:p>
            <a:r>
              <a:rPr lang="en-US" sz="2000" dirty="0" smtClean="0"/>
              <a:t>Ontario's Fair Hydro Plan (FHP) was announced by the Province on March 3, 2017 to address concerns with rising electricity costs.</a:t>
            </a:r>
          </a:p>
          <a:p>
            <a:pPr lvl="1"/>
            <a:r>
              <a:rPr lang="en-US" sz="1800" dirty="0" smtClean="0"/>
              <a:t>Includes the elimination of the provincial portion of the HST implemented January 2017.</a:t>
            </a:r>
          </a:p>
          <a:p>
            <a:pPr lvl="1"/>
            <a:r>
              <a:rPr lang="en-US" sz="1800" dirty="0" smtClean="0"/>
              <a:t>Structured to lower electricity bills by additional ~18% for all residential customers.</a:t>
            </a:r>
          </a:p>
          <a:p>
            <a:pPr lvl="1"/>
            <a:r>
              <a:rPr lang="en-US" sz="1800" dirty="0" smtClean="0"/>
              <a:t>Rate increases over the next four years to be held to the rate of inflation.  </a:t>
            </a:r>
          </a:p>
          <a:p>
            <a:pPr lvl="1"/>
            <a:endParaRPr lang="en-US" sz="1800" dirty="0" smtClean="0"/>
          </a:p>
          <a:p>
            <a:r>
              <a:rPr lang="en-US" sz="2000" dirty="0" smtClean="0"/>
              <a:t>The FHP contemplates legislation to enable the IESO and OPG to work together to </a:t>
            </a:r>
            <a:r>
              <a:rPr lang="en-US" sz="2000" b="1" u="sng" dirty="0" smtClean="0"/>
              <a:t>refinance and smooth the Global Adjustment over a longer period of time</a:t>
            </a:r>
            <a:r>
              <a:rPr lang="en-US" sz="2000" dirty="0" smtClean="0"/>
              <a:t>.  The legislation would also outline the role for the OEB, as it relates to the financing proposal. </a:t>
            </a:r>
          </a:p>
        </p:txBody>
      </p:sp>
      <p:sp>
        <p:nvSpPr>
          <p:cNvPr id="4" name="Slide Number Placeholder 3"/>
          <p:cNvSpPr>
            <a:spLocks noGrp="1"/>
          </p:cNvSpPr>
          <p:nvPr>
            <p:ph type="sldNum" sz="quarter" idx="12"/>
          </p:nvPr>
        </p:nvSpPr>
        <p:spPr/>
        <p:txBody>
          <a:bodyPr/>
          <a:lstStyle/>
          <a:p>
            <a:fld id="{5EE18699-1AA4-407E-A3B8-BF1309848222}" type="slidenum">
              <a:rPr lang="en-CA" smtClean="0"/>
              <a:pPr/>
              <a:t>2</a:t>
            </a:fld>
            <a:endParaRPr lang="en-C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FHP Timeline</a:t>
            </a:r>
            <a:endParaRPr lang="en-CA" dirty="0"/>
          </a:p>
        </p:txBody>
      </p:sp>
      <p:sp>
        <p:nvSpPr>
          <p:cNvPr id="3" name="Content Placeholder 2"/>
          <p:cNvSpPr>
            <a:spLocks noGrp="1"/>
          </p:cNvSpPr>
          <p:nvPr>
            <p:ph idx="1"/>
          </p:nvPr>
        </p:nvSpPr>
        <p:spPr>
          <a:xfrm>
            <a:off x="457200" y="1027342"/>
            <a:ext cx="8229600" cy="5144858"/>
          </a:xfrm>
        </p:spPr>
        <p:txBody>
          <a:bodyPr>
            <a:noAutofit/>
          </a:bodyPr>
          <a:lstStyle/>
          <a:p>
            <a:pPr>
              <a:buNone/>
            </a:pPr>
            <a:r>
              <a:rPr lang="en-US" sz="2000" dirty="0" smtClean="0"/>
              <a:t>The FHP can be broken down into four time periods:</a:t>
            </a:r>
          </a:p>
          <a:p>
            <a:pPr marL="514350" indent="-457200">
              <a:buFont typeface="+mj-lt"/>
              <a:buAutoNum type="arabicPeriod"/>
            </a:pPr>
            <a:r>
              <a:rPr lang="en-US" sz="2000" dirty="0" smtClean="0"/>
              <a:t>25% Reduction Period (May 2017 – October 2017)</a:t>
            </a:r>
          </a:p>
          <a:p>
            <a:pPr lvl="1"/>
            <a:r>
              <a:rPr lang="en-US" sz="1800" dirty="0" smtClean="0"/>
              <a:t>Bills reduced 25% from the status quo, based on a notional Toronto Hydro customer who consumes 750 kWh per month</a:t>
            </a:r>
          </a:p>
          <a:p>
            <a:pPr lvl="1"/>
            <a:r>
              <a:rPr lang="en-US" sz="1800" dirty="0" smtClean="0"/>
              <a:t>25% bill reduction is made up of 3 components</a:t>
            </a:r>
          </a:p>
          <a:p>
            <a:pPr marL="1314450" lvl="2" indent="-457200">
              <a:buFont typeface="+mj-lt"/>
              <a:buAutoNum type="arabicPeriod"/>
            </a:pPr>
            <a:r>
              <a:rPr lang="en-US" sz="1600" dirty="0" smtClean="0"/>
              <a:t>Moving social programs from electricity </a:t>
            </a:r>
            <a:r>
              <a:rPr lang="en-US" sz="1600" dirty="0" err="1" smtClean="0"/>
              <a:t>ratebase</a:t>
            </a:r>
            <a:r>
              <a:rPr lang="en-US" sz="1600" dirty="0" smtClean="0"/>
              <a:t> to tax base (~1.5% reduction)</a:t>
            </a:r>
          </a:p>
          <a:p>
            <a:pPr marL="1314450" lvl="2" indent="-457200">
              <a:buFont typeface="+mj-lt"/>
              <a:buAutoNum type="arabicPeriod"/>
            </a:pPr>
            <a:r>
              <a:rPr lang="en-US" sz="1600" dirty="0" smtClean="0"/>
              <a:t>8% rebate on bills (provincial portion of HST) (~7% reduction)</a:t>
            </a:r>
          </a:p>
          <a:p>
            <a:pPr marL="1314450" lvl="2" indent="-457200">
              <a:buFont typeface="+mj-lt"/>
              <a:buAutoNum type="arabicPeriod"/>
            </a:pPr>
            <a:r>
              <a:rPr lang="en-US" sz="1600" b="1" dirty="0" smtClean="0"/>
              <a:t>Global Adjustment smoothing </a:t>
            </a:r>
            <a:r>
              <a:rPr lang="en-US" sz="1600" dirty="0" smtClean="0"/>
              <a:t>(~16.5% reduction)</a:t>
            </a:r>
          </a:p>
          <a:p>
            <a:pPr marL="514350" indent="-457200">
              <a:buFont typeface="+mj-lt"/>
              <a:buAutoNum type="arabicPeriod"/>
            </a:pPr>
            <a:r>
              <a:rPr lang="en-US" sz="2000" dirty="0" smtClean="0"/>
              <a:t>Inflation Period (November 2017 – April 2022)</a:t>
            </a:r>
          </a:p>
          <a:p>
            <a:pPr lvl="1"/>
            <a:r>
              <a:rPr lang="en-US" sz="1800" dirty="0" smtClean="0"/>
              <a:t>Bill increases capped at inflation (assumed at 2% for modeling purposes)</a:t>
            </a:r>
          </a:p>
          <a:p>
            <a:pPr marL="514350" indent="-457200">
              <a:buFont typeface="+mj-lt"/>
              <a:buAutoNum type="arabicPeriod"/>
            </a:pPr>
            <a:r>
              <a:rPr lang="en-US" sz="2000" dirty="0" smtClean="0"/>
              <a:t>Straight-line Increase Period (May 2022 – April 2027)</a:t>
            </a:r>
          </a:p>
          <a:p>
            <a:pPr lvl="1"/>
            <a:r>
              <a:rPr lang="en-US" sz="1800" dirty="0" smtClean="0"/>
              <a:t>Bills increased at a straight-line rate (e.g., 8% per year) which is set so that borrowing will not exceed the Trust’s capacity. </a:t>
            </a:r>
          </a:p>
          <a:p>
            <a:pPr marL="514350" indent="-457200">
              <a:buFont typeface="+mj-lt"/>
              <a:buAutoNum type="arabicPeriod"/>
            </a:pPr>
            <a:r>
              <a:rPr lang="en-US" sz="2000" dirty="0" smtClean="0"/>
              <a:t>Amortization Period (May 2027 – April 2047)</a:t>
            </a:r>
          </a:p>
          <a:p>
            <a:pPr lvl="1"/>
            <a:r>
              <a:rPr lang="en-US" sz="1800" dirty="0" smtClean="0"/>
              <a:t>Debt built up over the previous periods is repaid by ratepayers.</a:t>
            </a:r>
          </a:p>
        </p:txBody>
      </p:sp>
      <p:sp>
        <p:nvSpPr>
          <p:cNvPr id="4" name="Slide Number Placeholder 3"/>
          <p:cNvSpPr>
            <a:spLocks noGrp="1"/>
          </p:cNvSpPr>
          <p:nvPr>
            <p:ph type="sldNum" sz="quarter" idx="12"/>
          </p:nvPr>
        </p:nvSpPr>
        <p:spPr/>
        <p:txBody>
          <a:bodyPr/>
          <a:lstStyle/>
          <a:p>
            <a:fld id="{5EE18699-1AA4-407E-A3B8-BF1309848222}" type="slidenum">
              <a:rPr lang="en-CA" smtClean="0"/>
              <a:pPr/>
              <a:t>3</a:t>
            </a:fld>
            <a:endParaRPr lang="en-C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Adjustment</a:t>
            </a:r>
            <a:endParaRPr lang="en-CA" dirty="0"/>
          </a:p>
        </p:txBody>
      </p:sp>
      <p:sp>
        <p:nvSpPr>
          <p:cNvPr id="3" name="Content Placeholder 2"/>
          <p:cNvSpPr>
            <a:spLocks noGrp="1"/>
          </p:cNvSpPr>
          <p:nvPr>
            <p:ph idx="1"/>
          </p:nvPr>
        </p:nvSpPr>
        <p:spPr>
          <a:xfrm>
            <a:off x="457200" y="1219200"/>
            <a:ext cx="8229600" cy="5105400"/>
          </a:xfrm>
        </p:spPr>
        <p:txBody>
          <a:bodyPr>
            <a:normAutofit/>
          </a:bodyPr>
          <a:lstStyle/>
          <a:p>
            <a:r>
              <a:rPr lang="en-US" sz="2000" dirty="0" smtClean="0"/>
              <a:t>Nearly all generation in Ontario is paid a fixed price for electricity:</a:t>
            </a:r>
          </a:p>
          <a:p>
            <a:pPr lvl="1"/>
            <a:r>
              <a:rPr lang="en-US" sz="1800" dirty="0" smtClean="0"/>
              <a:t>OPG’s regulated assets</a:t>
            </a:r>
          </a:p>
          <a:p>
            <a:pPr lvl="1"/>
            <a:r>
              <a:rPr lang="en-US" sz="1800" dirty="0" smtClean="0"/>
              <a:t>IESO contracted assets</a:t>
            </a:r>
          </a:p>
          <a:p>
            <a:pPr lvl="1"/>
            <a:r>
              <a:rPr lang="en-US" sz="1800" dirty="0" smtClean="0"/>
              <a:t>Non-Utility Generators contracted by the Ontario Electricity Financing Corporation</a:t>
            </a:r>
          </a:p>
          <a:p>
            <a:r>
              <a:rPr lang="en-US" sz="2000" dirty="0" smtClean="0"/>
              <a:t>Generators are paid the Hourly Ontario Energy Price (HOEP) through the IESO wholesale market. </a:t>
            </a:r>
          </a:p>
          <a:p>
            <a:r>
              <a:rPr lang="en-US" sz="2000" dirty="0" smtClean="0"/>
              <a:t>The Global Adjustment (GA) makes up the difference between the market electricity price (HOEP) and the fixed rates paid to contracted/regulated generators. The cost of conservation programs is also recovered via the GA. </a:t>
            </a:r>
          </a:p>
          <a:p>
            <a:r>
              <a:rPr lang="en-US" sz="2000" dirty="0" smtClean="0"/>
              <a:t>The total commodity cost paid by customers is equal to HOEP + GA.</a:t>
            </a:r>
          </a:p>
        </p:txBody>
      </p:sp>
      <p:sp>
        <p:nvSpPr>
          <p:cNvPr id="6" name="Slide Number Placeholder 3"/>
          <p:cNvSpPr>
            <a:spLocks noGrp="1"/>
          </p:cNvSpPr>
          <p:nvPr>
            <p:ph type="sldNum" sz="quarter" idx="12"/>
          </p:nvPr>
        </p:nvSpPr>
        <p:spPr>
          <a:xfrm>
            <a:off x="152400" y="6477000"/>
            <a:ext cx="381000" cy="304800"/>
          </a:xfrm>
        </p:spPr>
        <p:txBody>
          <a:bodyPr/>
          <a:lstStyle/>
          <a:p>
            <a:fld id="{5EE18699-1AA4-407E-A3B8-BF1309848222}" type="slidenum">
              <a:rPr lang="en-CA" smtClean="0"/>
              <a:pPr/>
              <a:t>4</a:t>
            </a:fld>
            <a:endParaRPr lang="en-C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Adjustment</a:t>
            </a:r>
            <a:endParaRPr lang="en-CA" dirty="0"/>
          </a:p>
        </p:txBody>
      </p:sp>
      <p:sp>
        <p:nvSpPr>
          <p:cNvPr id="3" name="Content Placeholder 2"/>
          <p:cNvSpPr>
            <a:spLocks noGrp="1"/>
          </p:cNvSpPr>
          <p:nvPr>
            <p:ph idx="1"/>
          </p:nvPr>
        </p:nvSpPr>
        <p:spPr>
          <a:xfrm>
            <a:off x="457200" y="1219200"/>
            <a:ext cx="8229600" cy="5105400"/>
          </a:xfrm>
        </p:spPr>
        <p:txBody>
          <a:bodyPr>
            <a:normAutofit/>
          </a:bodyPr>
          <a:lstStyle/>
          <a:p>
            <a:pPr fontAlgn="base">
              <a:spcAft>
                <a:spcPct val="0"/>
              </a:spcAft>
              <a:defRPr/>
            </a:pPr>
            <a:r>
              <a:rPr lang="en-US" sz="2000" dirty="0" smtClean="0"/>
              <a:t>The GA has grown significantly with depressed HOEP caused by:</a:t>
            </a:r>
          </a:p>
          <a:p>
            <a:pPr lvl="1" fontAlgn="base">
              <a:spcAft>
                <a:spcPct val="0"/>
              </a:spcAft>
              <a:defRPr/>
            </a:pPr>
            <a:r>
              <a:rPr lang="en-US" sz="1800" dirty="0" smtClean="0"/>
              <a:t>Lower natural gas prices </a:t>
            </a:r>
          </a:p>
          <a:p>
            <a:pPr lvl="1" fontAlgn="base">
              <a:spcAft>
                <a:spcPct val="0"/>
              </a:spcAft>
              <a:defRPr/>
            </a:pPr>
            <a:r>
              <a:rPr lang="en-US" sz="1800" dirty="0" smtClean="0"/>
              <a:t>More contracted generation added to the system</a:t>
            </a:r>
          </a:p>
          <a:p>
            <a:pPr lvl="1" fontAlgn="base">
              <a:spcAft>
                <a:spcPct val="0"/>
              </a:spcAft>
              <a:defRPr/>
            </a:pPr>
            <a:r>
              <a:rPr lang="en-US" sz="1800" dirty="0" smtClean="0"/>
              <a:t>Decreased electricity demand in Ontario </a:t>
            </a:r>
          </a:p>
        </p:txBody>
      </p:sp>
      <p:graphicFrame>
        <p:nvGraphicFramePr>
          <p:cNvPr id="8" name="Chart 7"/>
          <p:cNvGraphicFramePr/>
          <p:nvPr/>
        </p:nvGraphicFramePr>
        <p:xfrm>
          <a:off x="685800" y="3124200"/>
          <a:ext cx="7620000" cy="3200400"/>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3"/>
          <p:cNvSpPr>
            <a:spLocks noGrp="1"/>
          </p:cNvSpPr>
          <p:nvPr>
            <p:ph type="sldNum" sz="quarter" idx="12"/>
          </p:nvPr>
        </p:nvSpPr>
        <p:spPr>
          <a:xfrm>
            <a:off x="152400" y="6477000"/>
            <a:ext cx="381000" cy="304800"/>
          </a:xfrm>
        </p:spPr>
        <p:txBody>
          <a:bodyPr/>
          <a:lstStyle/>
          <a:p>
            <a:fld id="{5EE18699-1AA4-407E-A3B8-BF1309848222}" type="slidenum">
              <a:rPr lang="en-CA" smtClean="0"/>
              <a:pPr/>
              <a:t>5</a:t>
            </a:fld>
            <a:endParaRPr lang="en-C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Adjustment</a:t>
            </a:r>
            <a:endParaRPr lang="en-CA" dirty="0"/>
          </a:p>
        </p:txBody>
      </p:sp>
      <p:sp>
        <p:nvSpPr>
          <p:cNvPr id="3" name="Content Placeholder 2"/>
          <p:cNvSpPr>
            <a:spLocks noGrp="1"/>
          </p:cNvSpPr>
          <p:nvPr>
            <p:ph idx="1"/>
          </p:nvPr>
        </p:nvSpPr>
        <p:spPr>
          <a:xfrm>
            <a:off x="457200" y="1219200"/>
            <a:ext cx="8229600" cy="5105400"/>
          </a:xfrm>
        </p:spPr>
        <p:txBody>
          <a:bodyPr>
            <a:normAutofit/>
          </a:bodyPr>
          <a:lstStyle/>
          <a:p>
            <a:pPr fontAlgn="base">
              <a:spcAft>
                <a:spcPct val="0"/>
              </a:spcAft>
              <a:defRPr/>
            </a:pPr>
            <a:r>
              <a:rPr lang="en-US" sz="2000" dirty="0" smtClean="0"/>
              <a:t>In 2016, the GA totaled $12.3 </a:t>
            </a:r>
            <a:r>
              <a:rPr lang="en-US" sz="2000" dirty="0" smtClean="0"/>
              <a:t>B</a:t>
            </a:r>
          </a:p>
          <a:p>
            <a:pPr lvl="1" fontAlgn="base">
              <a:spcAft>
                <a:spcPct val="0"/>
              </a:spcAft>
              <a:defRPr/>
            </a:pPr>
            <a:r>
              <a:rPr lang="en-US" sz="1800" dirty="0" smtClean="0"/>
              <a:t>Nuclear represented 61% of TWh produced and 41% of GA, while wind/solar represented 7% of TWh produced but 26% of GA </a:t>
            </a:r>
            <a:endParaRPr lang="en-US" sz="1800" dirty="0" smtClean="0"/>
          </a:p>
        </p:txBody>
      </p:sp>
      <p:sp>
        <p:nvSpPr>
          <p:cNvPr id="6" name="Slide Number Placeholder 3"/>
          <p:cNvSpPr>
            <a:spLocks noGrp="1"/>
          </p:cNvSpPr>
          <p:nvPr>
            <p:ph type="sldNum" sz="quarter" idx="12"/>
          </p:nvPr>
        </p:nvSpPr>
        <p:spPr>
          <a:xfrm>
            <a:off x="152400" y="6477000"/>
            <a:ext cx="381000" cy="304800"/>
          </a:xfrm>
        </p:spPr>
        <p:txBody>
          <a:bodyPr/>
          <a:lstStyle/>
          <a:p>
            <a:fld id="{5EE18699-1AA4-407E-A3B8-BF1309848222}" type="slidenum">
              <a:rPr lang="en-CA" smtClean="0"/>
              <a:pPr/>
              <a:t>6</a:t>
            </a:fld>
            <a:endParaRPr lang="en-CA" dirty="0"/>
          </a:p>
        </p:txBody>
      </p:sp>
      <p:pic>
        <p:nvPicPr>
          <p:cNvPr id="7" name="Picture 17"/>
          <p:cNvPicPr>
            <a:picLocks noChangeAspect="1" noChangeArrowheads="1"/>
          </p:cNvPicPr>
          <p:nvPr/>
        </p:nvPicPr>
        <p:blipFill>
          <a:blip r:embed="rId2" cstate="print"/>
          <a:srcRect/>
          <a:stretch>
            <a:fillRect/>
          </a:stretch>
        </p:blipFill>
        <p:spPr bwMode="auto">
          <a:xfrm>
            <a:off x="457200" y="2286000"/>
            <a:ext cx="8077200" cy="403573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p:nvPr/>
        </p:nvGraphicFramePr>
        <p:xfrm>
          <a:off x="304800" y="3048000"/>
          <a:ext cx="8448675" cy="297779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Overview of FHP</a:t>
            </a:r>
            <a:endParaRPr lang="en-CA" dirty="0"/>
          </a:p>
        </p:txBody>
      </p:sp>
      <p:cxnSp>
        <p:nvCxnSpPr>
          <p:cNvPr id="9" name="Straight Arrow Connector 8"/>
          <p:cNvCxnSpPr/>
          <p:nvPr/>
        </p:nvCxnSpPr>
        <p:spPr>
          <a:xfrm>
            <a:off x="1747643" y="3049957"/>
            <a:ext cx="0" cy="13628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896984" y="3048001"/>
            <a:ext cx="0" cy="10637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068184" y="3048001"/>
            <a:ext cx="0" cy="10860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069218" y="4224276"/>
            <a:ext cx="0" cy="262320"/>
          </a:xfrm>
          <a:prstGeom prst="straightConnector1">
            <a:avLst/>
          </a:prstGeom>
          <a:ln>
            <a:solidFill>
              <a:schemeClr val="tx1"/>
            </a:solidFill>
            <a:headEnd type="diamond"/>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6021184" y="3124201"/>
            <a:ext cx="0" cy="5608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10984" y="2514601"/>
            <a:ext cx="1016950" cy="523220"/>
          </a:xfrm>
          <a:prstGeom prst="rect">
            <a:avLst/>
          </a:prstGeom>
          <a:noFill/>
        </p:spPr>
        <p:txBody>
          <a:bodyPr wrap="square" rtlCol="0">
            <a:spAutoFit/>
          </a:bodyPr>
          <a:lstStyle/>
          <a:p>
            <a:pPr algn="ctr"/>
            <a:r>
              <a:rPr lang="en-US" sz="1400" dirty="0" smtClean="0"/>
              <a:t>25% Decrease</a:t>
            </a:r>
            <a:endParaRPr lang="en-CA" sz="1400" dirty="0"/>
          </a:p>
        </p:txBody>
      </p:sp>
      <p:sp>
        <p:nvSpPr>
          <p:cNvPr id="22" name="TextBox 21"/>
          <p:cNvSpPr txBox="1"/>
          <p:nvPr/>
        </p:nvSpPr>
        <p:spPr>
          <a:xfrm>
            <a:off x="1353044" y="2513176"/>
            <a:ext cx="1016950" cy="523220"/>
          </a:xfrm>
          <a:prstGeom prst="rect">
            <a:avLst/>
          </a:prstGeom>
          <a:noFill/>
        </p:spPr>
        <p:txBody>
          <a:bodyPr wrap="square" rtlCol="0">
            <a:spAutoFit/>
          </a:bodyPr>
          <a:lstStyle/>
          <a:p>
            <a:pPr algn="ctr"/>
            <a:r>
              <a:rPr lang="en-US" sz="1400" dirty="0" smtClean="0"/>
              <a:t>Increase at Inflation</a:t>
            </a:r>
            <a:endParaRPr lang="en-CA" sz="1400" dirty="0"/>
          </a:p>
        </p:txBody>
      </p:sp>
      <p:sp>
        <p:nvSpPr>
          <p:cNvPr id="23" name="TextBox 22"/>
          <p:cNvSpPr txBox="1"/>
          <p:nvPr/>
        </p:nvSpPr>
        <p:spPr>
          <a:xfrm>
            <a:off x="2499603" y="2520299"/>
            <a:ext cx="1085316" cy="523220"/>
          </a:xfrm>
          <a:prstGeom prst="rect">
            <a:avLst/>
          </a:prstGeom>
          <a:noFill/>
        </p:spPr>
        <p:txBody>
          <a:bodyPr wrap="square" rtlCol="0">
            <a:spAutoFit/>
          </a:bodyPr>
          <a:lstStyle/>
          <a:p>
            <a:pPr algn="ctr"/>
            <a:r>
              <a:rPr lang="en-US" sz="1400" dirty="0" smtClean="0"/>
              <a:t>Straight-line Increase</a:t>
            </a:r>
            <a:endParaRPr lang="en-CA" sz="1400" dirty="0"/>
          </a:p>
        </p:txBody>
      </p:sp>
      <p:sp>
        <p:nvSpPr>
          <p:cNvPr id="24" name="TextBox 23"/>
          <p:cNvSpPr txBox="1"/>
          <p:nvPr/>
        </p:nvSpPr>
        <p:spPr>
          <a:xfrm>
            <a:off x="5484038" y="2729977"/>
            <a:ext cx="1160804" cy="523220"/>
          </a:xfrm>
          <a:prstGeom prst="rect">
            <a:avLst/>
          </a:prstGeom>
          <a:noFill/>
        </p:spPr>
        <p:txBody>
          <a:bodyPr wrap="square" rtlCol="0">
            <a:spAutoFit/>
          </a:bodyPr>
          <a:lstStyle/>
          <a:p>
            <a:pPr algn="ctr"/>
            <a:r>
              <a:rPr lang="en-US" sz="1400" dirty="0" smtClean="0"/>
              <a:t>Amortization Period</a:t>
            </a:r>
            <a:endParaRPr lang="en-CA" sz="1400" dirty="0"/>
          </a:p>
        </p:txBody>
      </p:sp>
      <p:sp>
        <p:nvSpPr>
          <p:cNvPr id="17" name="Slide Number Placeholder 3"/>
          <p:cNvSpPr>
            <a:spLocks noGrp="1"/>
          </p:cNvSpPr>
          <p:nvPr>
            <p:ph type="sldNum" sz="quarter" idx="12"/>
          </p:nvPr>
        </p:nvSpPr>
        <p:spPr>
          <a:xfrm>
            <a:off x="152400" y="6477000"/>
            <a:ext cx="381000" cy="304800"/>
          </a:xfrm>
        </p:spPr>
        <p:txBody>
          <a:bodyPr/>
          <a:lstStyle/>
          <a:p>
            <a:fld id="{5EE18699-1AA4-407E-A3B8-BF1309848222}" type="slidenum">
              <a:rPr lang="en-CA" smtClean="0"/>
              <a:pPr/>
              <a:t>7</a:t>
            </a:fld>
            <a:endParaRPr lang="en-CA" dirty="0"/>
          </a:p>
        </p:txBody>
      </p:sp>
      <p:sp>
        <p:nvSpPr>
          <p:cNvPr id="29" name="Content Placeholder 2"/>
          <p:cNvSpPr>
            <a:spLocks noGrp="1"/>
          </p:cNvSpPr>
          <p:nvPr>
            <p:ph idx="1"/>
          </p:nvPr>
        </p:nvSpPr>
        <p:spPr>
          <a:xfrm>
            <a:off x="152400" y="1219200"/>
            <a:ext cx="8610600" cy="2514600"/>
          </a:xfrm>
        </p:spPr>
        <p:txBody>
          <a:bodyPr>
            <a:noAutofit/>
          </a:bodyPr>
          <a:lstStyle/>
          <a:p>
            <a:r>
              <a:rPr lang="en-US" sz="2000" dirty="0" smtClean="0"/>
              <a:t>As contemplated, the FHP is premised on generation contracted for 20 years actually lasting for 30 years, allowing the recovery of the investment to occur over a longer period, thus “smoothing” the GA and customer bills.</a:t>
            </a:r>
          </a:p>
        </p:txBody>
      </p:sp>
      <p:sp>
        <p:nvSpPr>
          <p:cNvPr id="18" name="Rectangle 17"/>
          <p:cNvSpPr/>
          <p:nvPr/>
        </p:nvSpPr>
        <p:spPr>
          <a:xfrm>
            <a:off x="685800" y="5638800"/>
            <a:ext cx="81534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Financing Structure</a:t>
            </a:r>
            <a:endParaRPr lang="en-CA" dirty="0"/>
          </a:p>
        </p:txBody>
      </p:sp>
      <p:sp>
        <p:nvSpPr>
          <p:cNvPr id="3" name="Content Placeholder 2"/>
          <p:cNvSpPr>
            <a:spLocks noGrp="1"/>
          </p:cNvSpPr>
          <p:nvPr>
            <p:ph idx="1"/>
          </p:nvPr>
        </p:nvSpPr>
        <p:spPr>
          <a:xfrm>
            <a:off x="457200" y="1066800"/>
            <a:ext cx="8229600" cy="1600200"/>
          </a:xfrm>
        </p:spPr>
        <p:txBody>
          <a:bodyPr>
            <a:normAutofit fontScale="85000" lnSpcReduction="20000"/>
          </a:bodyPr>
          <a:lstStyle/>
          <a:p>
            <a:r>
              <a:rPr lang="en-US" dirty="0" smtClean="0"/>
              <a:t>To implement contemplated GA smoothing, a trust would be established by OPG. </a:t>
            </a:r>
          </a:p>
          <a:p>
            <a:pPr lvl="1"/>
            <a:r>
              <a:rPr lang="en-US" dirty="0" smtClean="0"/>
              <a:t>The Trust would purchase a regulatory asset from the IESO and the IESO would use the proceeds to reduce the GA. </a:t>
            </a:r>
          </a:p>
          <a:p>
            <a:pPr lvl="1"/>
            <a:r>
              <a:rPr lang="en-US" dirty="0" smtClean="0"/>
              <a:t>The Trust would finance the purchase of the regulatory asset and receive a right to collect funds from ratepayers over the long-term to repay the financing.</a:t>
            </a:r>
          </a:p>
          <a:p>
            <a:pPr lvl="1"/>
            <a:endParaRPr lang="en-US" dirty="0" smtClean="0"/>
          </a:p>
          <a:p>
            <a:endParaRPr lang="en-CA" dirty="0"/>
          </a:p>
        </p:txBody>
      </p:sp>
      <p:grpSp>
        <p:nvGrpSpPr>
          <p:cNvPr id="4" name="Group 4"/>
          <p:cNvGrpSpPr/>
          <p:nvPr/>
        </p:nvGrpSpPr>
        <p:grpSpPr>
          <a:xfrm>
            <a:off x="381000" y="2727325"/>
            <a:ext cx="8534400" cy="3886200"/>
            <a:chOff x="304800" y="1752600"/>
            <a:chExt cx="8534400" cy="3886200"/>
          </a:xfrm>
        </p:grpSpPr>
        <p:grpSp>
          <p:nvGrpSpPr>
            <p:cNvPr id="5" name="Group 34"/>
            <p:cNvGrpSpPr>
              <a:grpSpLocks/>
            </p:cNvGrpSpPr>
            <p:nvPr/>
          </p:nvGrpSpPr>
          <p:grpSpPr bwMode="auto">
            <a:xfrm>
              <a:off x="304800" y="1752600"/>
              <a:ext cx="8534400" cy="3886200"/>
              <a:chOff x="304800" y="1066800"/>
              <a:chExt cx="8377806" cy="3657600"/>
            </a:xfrm>
          </p:grpSpPr>
          <p:sp>
            <p:nvSpPr>
              <p:cNvPr id="12" name="Rectangle 11"/>
              <p:cNvSpPr/>
              <p:nvPr/>
            </p:nvSpPr>
            <p:spPr bwMode="auto">
              <a:xfrm>
                <a:off x="4191379" y="1981200"/>
                <a:ext cx="1545905"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a:p>
                <a:pPr algn="ctr" fontAlgn="auto">
                  <a:spcBef>
                    <a:spcPts val="0"/>
                  </a:spcBef>
                  <a:spcAft>
                    <a:spcPts val="0"/>
                  </a:spcAft>
                  <a:defRPr/>
                </a:pPr>
                <a:r>
                  <a:rPr lang="en-US" sz="1300" b="1" dirty="0" smtClean="0">
                    <a:solidFill>
                      <a:schemeClr val="tx1"/>
                    </a:solidFill>
                  </a:rPr>
                  <a:t>Ratepayers via LDCs</a:t>
                </a:r>
                <a:endParaRPr lang="en-US" sz="1300" dirty="0">
                  <a:solidFill>
                    <a:schemeClr val="tx1"/>
                  </a:solidFill>
                </a:endParaRPr>
              </a:p>
              <a:p>
                <a:pPr algn="ctr" fontAlgn="auto">
                  <a:spcBef>
                    <a:spcPts val="0"/>
                  </a:spcBef>
                  <a:spcAft>
                    <a:spcPts val="0"/>
                  </a:spcAft>
                  <a:defRPr/>
                </a:pPr>
                <a:endParaRPr lang="en-CA" sz="1200" dirty="0">
                  <a:solidFill>
                    <a:schemeClr val="tx1"/>
                  </a:solidFill>
                </a:endParaRPr>
              </a:p>
            </p:txBody>
          </p:sp>
          <p:grpSp>
            <p:nvGrpSpPr>
              <p:cNvPr id="6" name="Group 33"/>
              <p:cNvGrpSpPr>
                <a:grpSpLocks/>
              </p:cNvGrpSpPr>
              <p:nvPr/>
            </p:nvGrpSpPr>
            <p:grpSpPr bwMode="auto">
              <a:xfrm>
                <a:off x="304800" y="1066800"/>
                <a:ext cx="8377806" cy="3657600"/>
                <a:chOff x="304800" y="1066800"/>
                <a:chExt cx="8377806" cy="3657600"/>
              </a:xfrm>
            </p:grpSpPr>
            <p:sp>
              <p:nvSpPr>
                <p:cNvPr id="14" name="TextBox 12"/>
                <p:cNvSpPr txBox="1">
                  <a:spLocks noChangeArrowheads="1"/>
                </p:cNvSpPr>
                <p:nvPr/>
              </p:nvSpPr>
              <p:spPr bwMode="auto">
                <a:xfrm>
                  <a:off x="4942514" y="2644588"/>
                  <a:ext cx="914765" cy="259976"/>
                </a:xfrm>
                <a:prstGeom prst="rect">
                  <a:avLst/>
                </a:prstGeom>
                <a:noFill/>
                <a:ln w="9525">
                  <a:noFill/>
                  <a:miter lim="800000"/>
                  <a:headEnd/>
                  <a:tailEnd/>
                </a:ln>
              </p:spPr>
              <p:txBody>
                <a:bodyPr>
                  <a:spAutoFit/>
                </a:bodyPr>
                <a:lstStyle/>
                <a:p>
                  <a:pPr>
                    <a:defRPr/>
                  </a:pPr>
                  <a:r>
                    <a:rPr lang="en-US" sz="1200" b="1" dirty="0" smtClean="0">
                      <a:latin typeface="+mn-lt"/>
                    </a:rPr>
                    <a:t>$9.6 B</a:t>
                  </a:r>
                  <a:endParaRPr lang="en-CA" sz="1200" b="1" dirty="0">
                    <a:latin typeface="+mn-lt"/>
                  </a:endParaRPr>
                </a:p>
              </p:txBody>
            </p:sp>
            <p:cxnSp>
              <p:nvCxnSpPr>
                <p:cNvPr id="15" name="Straight Arrow Connector 14"/>
                <p:cNvCxnSpPr>
                  <a:stCxn id="12" idx="2"/>
                  <a:endCxn id="32" idx="0"/>
                </p:cNvCxnSpPr>
                <p:nvPr/>
              </p:nvCxnSpPr>
              <p:spPr bwMode="auto">
                <a:xfrm>
                  <a:off x="4964331" y="2438400"/>
                  <a:ext cx="9350" cy="709706"/>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grpSp>
              <p:nvGrpSpPr>
                <p:cNvPr id="13" name="Group 55"/>
                <p:cNvGrpSpPr>
                  <a:grpSpLocks/>
                </p:cNvGrpSpPr>
                <p:nvPr/>
              </p:nvGrpSpPr>
              <p:grpSpPr bwMode="auto">
                <a:xfrm>
                  <a:off x="304800" y="1066800"/>
                  <a:ext cx="8377806" cy="3657600"/>
                  <a:chOff x="304800" y="1066800"/>
                  <a:chExt cx="8377806" cy="3657600"/>
                </a:xfrm>
              </p:grpSpPr>
              <p:cxnSp>
                <p:nvCxnSpPr>
                  <p:cNvPr id="17" name="Straight Arrow Connector 16"/>
                  <p:cNvCxnSpPr/>
                  <p:nvPr/>
                </p:nvCxnSpPr>
                <p:spPr bwMode="auto">
                  <a:xfrm>
                    <a:off x="2743652" y="1447800"/>
                    <a:ext cx="1558" cy="46018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 54"/>
                  <p:cNvGrpSpPr>
                    <a:grpSpLocks/>
                  </p:cNvGrpSpPr>
                  <p:nvPr/>
                </p:nvGrpSpPr>
                <p:grpSpPr bwMode="auto">
                  <a:xfrm>
                    <a:off x="304800" y="1066800"/>
                    <a:ext cx="8377806" cy="3657600"/>
                    <a:chOff x="304800" y="1066800"/>
                    <a:chExt cx="8377806" cy="3657600"/>
                  </a:xfrm>
                </p:grpSpPr>
                <p:grpSp>
                  <p:nvGrpSpPr>
                    <p:cNvPr id="18" name="Group 67"/>
                    <p:cNvGrpSpPr>
                      <a:grpSpLocks/>
                    </p:cNvGrpSpPr>
                    <p:nvPr/>
                  </p:nvGrpSpPr>
                  <p:grpSpPr bwMode="auto">
                    <a:xfrm>
                      <a:off x="304800" y="1066800"/>
                      <a:ext cx="8377806" cy="3657600"/>
                      <a:chOff x="-610105" y="1066800"/>
                      <a:chExt cx="9161298" cy="4419600"/>
                    </a:xfrm>
                  </p:grpSpPr>
                  <p:cxnSp>
                    <p:nvCxnSpPr>
                      <p:cNvPr id="22" name="Straight Arrow Connector 21"/>
                      <p:cNvCxnSpPr/>
                      <p:nvPr/>
                    </p:nvCxnSpPr>
                    <p:spPr>
                      <a:xfrm>
                        <a:off x="5257147" y="3886823"/>
                        <a:ext cx="1220143"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nvGrpSpPr>
                      <p:cNvPr id="19" name="Group 66"/>
                      <p:cNvGrpSpPr>
                        <a:grpSpLocks/>
                      </p:cNvGrpSpPr>
                      <p:nvPr/>
                    </p:nvGrpSpPr>
                    <p:grpSpPr bwMode="auto">
                      <a:xfrm>
                        <a:off x="-610105" y="1066800"/>
                        <a:ext cx="9161298" cy="4419600"/>
                        <a:chOff x="-610105" y="1066800"/>
                        <a:chExt cx="9161298" cy="4419600"/>
                      </a:xfrm>
                    </p:grpSpPr>
                    <p:sp>
                      <p:nvSpPr>
                        <p:cNvPr id="24" name="Rectangle 23"/>
                        <p:cNvSpPr/>
                        <p:nvPr/>
                      </p:nvSpPr>
                      <p:spPr bwMode="auto">
                        <a:xfrm>
                          <a:off x="533354" y="2079626"/>
                          <a:ext cx="1981880" cy="66799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a:solidFill>
                                <a:schemeClr val="tx1"/>
                              </a:solidFill>
                            </a:rPr>
                            <a:t>OPG </a:t>
                          </a:r>
                        </a:p>
                      </p:txBody>
                    </p:sp>
                    <p:sp>
                      <p:nvSpPr>
                        <p:cNvPr id="25" name="Oval 24"/>
                        <p:cNvSpPr/>
                        <p:nvPr/>
                      </p:nvSpPr>
                      <p:spPr bwMode="auto">
                        <a:xfrm>
                          <a:off x="223205" y="1066800"/>
                          <a:ext cx="1167315" cy="456765"/>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a:solidFill>
                                <a:schemeClr val="tx1"/>
                              </a:solidFill>
                            </a:rPr>
                            <a:t>OEFC</a:t>
                          </a:r>
                          <a:endParaRPr lang="en-CA" sz="1300" b="1" dirty="0">
                            <a:solidFill>
                              <a:schemeClr val="tx1"/>
                            </a:solidFill>
                          </a:endParaRPr>
                        </a:p>
                      </p:txBody>
                    </p:sp>
                    <p:cxnSp>
                      <p:nvCxnSpPr>
                        <p:cNvPr id="26" name="Straight Arrow Connector 25"/>
                        <p:cNvCxnSpPr/>
                        <p:nvPr/>
                      </p:nvCxnSpPr>
                      <p:spPr bwMode="auto">
                        <a:xfrm>
                          <a:off x="806011" y="1527176"/>
                          <a:ext cx="1704" cy="556061"/>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27" name="TextBox 12"/>
                        <p:cNvSpPr txBox="1">
                          <a:spLocks noChangeArrowheads="1"/>
                        </p:cNvSpPr>
                        <p:nvPr/>
                      </p:nvSpPr>
                      <p:spPr bwMode="auto">
                        <a:xfrm>
                          <a:off x="-610105" y="1527176"/>
                          <a:ext cx="1416116" cy="613833"/>
                        </a:xfrm>
                        <a:prstGeom prst="rect">
                          <a:avLst/>
                        </a:prstGeom>
                        <a:noFill/>
                        <a:ln w="9525">
                          <a:noFill/>
                          <a:miter lim="800000"/>
                          <a:headEnd/>
                          <a:tailEnd/>
                        </a:ln>
                      </p:spPr>
                      <p:txBody>
                        <a:bodyPr>
                          <a:spAutoFit/>
                        </a:bodyPr>
                        <a:lstStyle/>
                        <a:p>
                          <a:pPr algn="r">
                            <a:defRPr/>
                          </a:pPr>
                          <a:r>
                            <a:rPr lang="en-US" sz="900" dirty="0">
                              <a:latin typeface="+mn-lt"/>
                            </a:rPr>
                            <a:t>Equity </a:t>
                          </a:r>
                        </a:p>
                        <a:p>
                          <a:pPr algn="r">
                            <a:defRPr/>
                          </a:pPr>
                          <a:r>
                            <a:rPr lang="en-US" sz="900" dirty="0">
                              <a:latin typeface="+mn-lt"/>
                            </a:rPr>
                            <a:t>Injection (44% of GA funding requirement)</a:t>
                          </a:r>
                          <a:endParaRPr lang="en-CA" sz="900" dirty="0">
                            <a:latin typeface="+mn-lt"/>
                          </a:endParaRPr>
                        </a:p>
                      </p:txBody>
                    </p:sp>
                    <p:sp>
                      <p:nvSpPr>
                        <p:cNvPr id="28" name="Rectangle 27"/>
                        <p:cNvSpPr/>
                        <p:nvPr/>
                      </p:nvSpPr>
                      <p:spPr bwMode="auto">
                        <a:xfrm>
                          <a:off x="533354" y="3581712"/>
                          <a:ext cx="1981880" cy="536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300" b="1" dirty="0">
                              <a:solidFill>
                                <a:schemeClr val="tx1"/>
                              </a:solidFill>
                            </a:rPr>
                            <a:t>SPV/Trust</a:t>
                          </a:r>
                        </a:p>
                      </p:txBody>
                    </p:sp>
                    <p:cxnSp>
                      <p:nvCxnSpPr>
                        <p:cNvPr id="29" name="Straight Arrow Connector 28"/>
                        <p:cNvCxnSpPr>
                          <a:endCxn id="28" idx="0"/>
                        </p:cNvCxnSpPr>
                        <p:nvPr/>
                      </p:nvCxnSpPr>
                      <p:spPr bwMode="auto">
                        <a:xfrm>
                          <a:off x="1523441" y="2744010"/>
                          <a:ext cx="0" cy="837702"/>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0" name="TextBox 12"/>
                        <p:cNvSpPr txBox="1">
                          <a:spLocks noChangeArrowheads="1"/>
                        </p:cNvSpPr>
                        <p:nvPr/>
                      </p:nvSpPr>
                      <p:spPr bwMode="auto">
                        <a:xfrm>
                          <a:off x="456668" y="2895663"/>
                          <a:ext cx="1073589" cy="613833"/>
                        </a:xfrm>
                        <a:prstGeom prst="rect">
                          <a:avLst/>
                        </a:prstGeom>
                        <a:noFill/>
                        <a:ln w="9525">
                          <a:noFill/>
                          <a:miter lim="800000"/>
                          <a:headEnd/>
                          <a:tailEnd/>
                        </a:ln>
                      </p:spPr>
                      <p:txBody>
                        <a:bodyPr>
                          <a:spAutoFit/>
                        </a:bodyPr>
                        <a:lstStyle/>
                        <a:p>
                          <a:pPr algn="r">
                            <a:defRPr/>
                          </a:pPr>
                          <a:r>
                            <a:rPr lang="en-US" sz="900" dirty="0">
                              <a:latin typeface="+mn-lt"/>
                            </a:rPr>
                            <a:t>Sub Debt 49% of GA Funding Requirement</a:t>
                          </a:r>
                          <a:endParaRPr lang="en-CA" sz="900" dirty="0">
                            <a:latin typeface="+mn-lt"/>
                          </a:endParaRPr>
                        </a:p>
                      </p:txBody>
                    </p:sp>
                    <p:grpSp>
                      <p:nvGrpSpPr>
                        <p:cNvPr id="23" name="Group 51"/>
                        <p:cNvGrpSpPr>
                          <a:grpSpLocks/>
                        </p:cNvGrpSpPr>
                        <p:nvPr/>
                      </p:nvGrpSpPr>
                      <p:grpSpPr bwMode="auto">
                        <a:xfrm>
                          <a:off x="686660" y="4118703"/>
                          <a:ext cx="1675204" cy="1367697"/>
                          <a:chOff x="77060" y="4804503"/>
                          <a:chExt cx="1675204" cy="1367697"/>
                        </a:xfrm>
                      </p:grpSpPr>
                      <p:sp>
                        <p:nvSpPr>
                          <p:cNvPr id="38" name="Oval 37"/>
                          <p:cNvSpPr/>
                          <p:nvPr/>
                        </p:nvSpPr>
                        <p:spPr>
                          <a:xfrm>
                            <a:off x="77123" y="5561977"/>
                            <a:ext cx="1675140" cy="610223"/>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a:solidFill>
                                  <a:schemeClr val="tx1"/>
                                </a:solidFill>
                              </a:rPr>
                              <a:t>Capital Markets</a:t>
                            </a:r>
                            <a:endParaRPr lang="en-CA" sz="1300" b="1" dirty="0">
                              <a:solidFill>
                                <a:schemeClr val="tx1"/>
                              </a:solidFill>
                            </a:endParaRPr>
                          </a:p>
                        </p:txBody>
                      </p:sp>
                      <p:cxnSp>
                        <p:nvCxnSpPr>
                          <p:cNvPr id="39" name="Straight Arrow Connector 38"/>
                          <p:cNvCxnSpPr>
                            <a:endCxn id="28" idx="2"/>
                          </p:cNvCxnSpPr>
                          <p:nvPr/>
                        </p:nvCxnSpPr>
                        <p:spPr>
                          <a:xfrm flipV="1">
                            <a:off x="915545" y="4803713"/>
                            <a:ext cx="0" cy="758265"/>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
                      <p:nvSpPr>
                        <p:cNvPr id="32" name="Rectangle 31"/>
                        <p:cNvSpPr/>
                        <p:nvPr/>
                      </p:nvSpPr>
                      <p:spPr bwMode="auto">
                        <a:xfrm>
                          <a:off x="3733673" y="3581712"/>
                          <a:ext cx="1523475" cy="5362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a:p>
                          <a:pPr algn="ctr" fontAlgn="auto">
                            <a:spcBef>
                              <a:spcPts val="0"/>
                            </a:spcBef>
                            <a:spcAft>
                              <a:spcPts val="0"/>
                            </a:spcAft>
                            <a:defRPr/>
                          </a:pPr>
                          <a:r>
                            <a:rPr lang="en-US" sz="1300" b="1" dirty="0">
                              <a:solidFill>
                                <a:schemeClr val="tx1"/>
                              </a:solidFill>
                            </a:rPr>
                            <a:t>IESO</a:t>
                          </a:r>
                          <a:endParaRPr lang="en-US" sz="1300" dirty="0">
                            <a:solidFill>
                              <a:schemeClr val="tx1"/>
                            </a:solidFill>
                          </a:endParaRPr>
                        </a:p>
                        <a:p>
                          <a:pPr algn="ctr" fontAlgn="auto">
                            <a:spcBef>
                              <a:spcPts val="0"/>
                            </a:spcBef>
                            <a:spcAft>
                              <a:spcPts val="0"/>
                            </a:spcAft>
                            <a:defRPr/>
                          </a:pPr>
                          <a:endParaRPr lang="en-CA" sz="1200" dirty="0">
                            <a:solidFill>
                              <a:schemeClr val="tx1"/>
                            </a:solidFill>
                          </a:endParaRPr>
                        </a:p>
                      </p:txBody>
                    </p:sp>
                    <p:sp>
                      <p:nvSpPr>
                        <p:cNvPr id="33" name="Rectangle 32"/>
                        <p:cNvSpPr/>
                        <p:nvPr/>
                      </p:nvSpPr>
                      <p:spPr bwMode="auto">
                        <a:xfrm>
                          <a:off x="6477291" y="3406588"/>
                          <a:ext cx="2073902" cy="9532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b="1" dirty="0">
                            <a:solidFill>
                              <a:schemeClr val="tx1"/>
                            </a:solidFill>
                          </a:endParaRPr>
                        </a:p>
                        <a:p>
                          <a:pPr algn="ctr" fontAlgn="auto">
                            <a:spcBef>
                              <a:spcPts val="0"/>
                            </a:spcBef>
                            <a:spcAft>
                              <a:spcPts val="0"/>
                            </a:spcAft>
                            <a:defRPr/>
                          </a:pPr>
                          <a:r>
                            <a:rPr lang="en-US" sz="1300" b="1" dirty="0" smtClean="0">
                              <a:solidFill>
                                <a:schemeClr val="tx1"/>
                              </a:solidFill>
                            </a:rPr>
                            <a:t>Global Adjustment  Payment to Generators </a:t>
                          </a:r>
                          <a:r>
                            <a:rPr lang="en-US" sz="1300" b="1" dirty="0">
                              <a:solidFill>
                                <a:schemeClr val="tx1"/>
                              </a:solidFill>
                            </a:rPr>
                            <a:t>&amp; Other Industry Participants</a:t>
                          </a:r>
                          <a:endParaRPr lang="en-US" sz="1300" dirty="0">
                            <a:solidFill>
                              <a:schemeClr val="tx1"/>
                            </a:solidFill>
                          </a:endParaRPr>
                        </a:p>
                        <a:p>
                          <a:pPr algn="ctr" fontAlgn="auto">
                            <a:spcBef>
                              <a:spcPts val="0"/>
                            </a:spcBef>
                            <a:spcAft>
                              <a:spcPts val="0"/>
                            </a:spcAft>
                            <a:defRPr/>
                          </a:pPr>
                          <a:endParaRPr lang="en-CA" sz="1200" dirty="0">
                            <a:solidFill>
                              <a:schemeClr val="tx1"/>
                            </a:solidFill>
                          </a:endParaRPr>
                        </a:p>
                      </p:txBody>
                    </p:sp>
                    <p:cxnSp>
                      <p:nvCxnSpPr>
                        <p:cNvPr id="34" name="Straight Arrow Connector 33"/>
                        <p:cNvCxnSpPr>
                          <a:stCxn id="28" idx="3"/>
                          <a:endCxn id="32" idx="1"/>
                        </p:cNvCxnSpPr>
                        <p:nvPr/>
                      </p:nvCxnSpPr>
                      <p:spPr>
                        <a:xfrm>
                          <a:off x="2515233" y="3850715"/>
                          <a:ext cx="1218439"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5" name="TextBox 12"/>
                        <p:cNvSpPr txBox="1">
                          <a:spLocks noChangeArrowheads="1"/>
                        </p:cNvSpPr>
                        <p:nvPr/>
                      </p:nvSpPr>
                      <p:spPr bwMode="auto">
                        <a:xfrm>
                          <a:off x="473709" y="4289426"/>
                          <a:ext cx="1071886" cy="613833"/>
                        </a:xfrm>
                        <a:prstGeom prst="rect">
                          <a:avLst/>
                        </a:prstGeom>
                        <a:noFill/>
                        <a:ln w="9525">
                          <a:noFill/>
                          <a:miter lim="800000"/>
                          <a:headEnd/>
                          <a:tailEnd/>
                        </a:ln>
                      </p:spPr>
                      <p:txBody>
                        <a:bodyPr>
                          <a:spAutoFit/>
                        </a:bodyPr>
                        <a:lstStyle/>
                        <a:p>
                          <a:pPr algn="r">
                            <a:defRPr/>
                          </a:pPr>
                          <a:r>
                            <a:rPr lang="en-US" sz="900" dirty="0">
                              <a:latin typeface="+mn-lt"/>
                            </a:rPr>
                            <a:t>Senior Debt 51% of GA funding requirement</a:t>
                          </a:r>
                          <a:endParaRPr lang="en-CA" sz="900" dirty="0">
                            <a:latin typeface="+mn-lt"/>
                          </a:endParaRPr>
                        </a:p>
                      </p:txBody>
                    </p:sp>
                    <p:sp>
                      <p:nvSpPr>
                        <p:cNvPr id="36" name="TextBox 12"/>
                        <p:cNvSpPr txBox="1">
                          <a:spLocks noChangeArrowheads="1"/>
                        </p:cNvSpPr>
                        <p:nvPr/>
                      </p:nvSpPr>
                      <p:spPr bwMode="auto">
                        <a:xfrm>
                          <a:off x="2590215" y="3581712"/>
                          <a:ext cx="1073590" cy="315018"/>
                        </a:xfrm>
                        <a:prstGeom prst="rect">
                          <a:avLst/>
                        </a:prstGeom>
                        <a:noFill/>
                        <a:ln w="9525">
                          <a:noFill/>
                          <a:miter lim="800000"/>
                          <a:headEnd/>
                          <a:tailEnd/>
                        </a:ln>
                      </p:spPr>
                      <p:txBody>
                        <a:bodyPr wrap="square">
                          <a:spAutoFit/>
                        </a:bodyPr>
                        <a:lstStyle/>
                        <a:p>
                          <a:pPr>
                            <a:defRPr/>
                          </a:pPr>
                          <a:r>
                            <a:rPr lang="en-US" sz="1200" b="1" dirty="0">
                              <a:latin typeface="+mn-lt"/>
                            </a:rPr>
                            <a:t>$</a:t>
                          </a:r>
                          <a:r>
                            <a:rPr lang="en-US" sz="1200" b="1" dirty="0" smtClean="0">
                              <a:latin typeface="+mn-lt"/>
                            </a:rPr>
                            <a:t>2.5 B</a:t>
                          </a:r>
                          <a:endParaRPr lang="en-CA" sz="1200" b="1" dirty="0">
                            <a:latin typeface="+mn-lt"/>
                          </a:endParaRPr>
                        </a:p>
                      </p:txBody>
                    </p:sp>
                    <p:sp>
                      <p:nvSpPr>
                        <p:cNvPr id="37" name="TextBox 12"/>
                        <p:cNvSpPr txBox="1">
                          <a:spLocks noChangeArrowheads="1"/>
                        </p:cNvSpPr>
                        <p:nvPr/>
                      </p:nvSpPr>
                      <p:spPr bwMode="auto">
                        <a:xfrm>
                          <a:off x="5442895" y="3579906"/>
                          <a:ext cx="899770" cy="314138"/>
                        </a:xfrm>
                        <a:prstGeom prst="rect">
                          <a:avLst/>
                        </a:prstGeom>
                        <a:noFill/>
                        <a:ln w="9525">
                          <a:noFill/>
                          <a:miter lim="800000"/>
                          <a:headEnd/>
                          <a:tailEnd/>
                        </a:ln>
                      </p:spPr>
                      <p:txBody>
                        <a:bodyPr>
                          <a:spAutoFit/>
                        </a:bodyPr>
                        <a:lstStyle/>
                        <a:p>
                          <a:pPr>
                            <a:defRPr/>
                          </a:pPr>
                          <a:r>
                            <a:rPr lang="en-US" sz="1200" b="1" dirty="0">
                              <a:latin typeface="+mn-lt"/>
                            </a:rPr>
                            <a:t>$</a:t>
                          </a:r>
                          <a:r>
                            <a:rPr lang="en-US" sz="1200" b="1" dirty="0" smtClean="0">
                              <a:latin typeface="+mn-lt"/>
                            </a:rPr>
                            <a:t>12.1 B</a:t>
                          </a:r>
                          <a:endParaRPr lang="en-CA" sz="1200" b="1" dirty="0">
                            <a:latin typeface="+mn-lt"/>
                          </a:endParaRPr>
                        </a:p>
                      </p:txBody>
                    </p:sp>
                  </p:grpSp>
                </p:grpSp>
                <p:sp>
                  <p:nvSpPr>
                    <p:cNvPr id="20" name="Oval 19"/>
                    <p:cNvSpPr/>
                    <p:nvPr/>
                  </p:nvSpPr>
                  <p:spPr bwMode="auto">
                    <a:xfrm>
                      <a:off x="2209130" y="1066800"/>
                      <a:ext cx="1143845" cy="37801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00" b="1" dirty="0">
                          <a:solidFill>
                            <a:schemeClr val="tx1"/>
                          </a:solidFill>
                        </a:rPr>
                        <a:t>Capital Markets</a:t>
                      </a:r>
                    </a:p>
                  </p:txBody>
                </p:sp>
                <p:sp>
                  <p:nvSpPr>
                    <p:cNvPr id="21" name="TextBox 12"/>
                    <p:cNvSpPr txBox="1">
                      <a:spLocks noChangeArrowheads="1"/>
                    </p:cNvSpPr>
                    <p:nvPr/>
                  </p:nvSpPr>
                  <p:spPr bwMode="auto">
                    <a:xfrm>
                      <a:off x="2743652" y="1524000"/>
                      <a:ext cx="989565" cy="370541"/>
                    </a:xfrm>
                    <a:prstGeom prst="rect">
                      <a:avLst/>
                    </a:prstGeom>
                    <a:noFill/>
                    <a:ln w="9525">
                      <a:noFill/>
                      <a:miter lim="800000"/>
                      <a:headEnd/>
                      <a:tailEnd/>
                    </a:ln>
                  </p:spPr>
                  <p:txBody>
                    <a:bodyPr>
                      <a:spAutoFit/>
                    </a:bodyPr>
                    <a:lstStyle/>
                    <a:p>
                      <a:pPr>
                        <a:defRPr/>
                      </a:pPr>
                      <a:r>
                        <a:rPr lang="en-US" sz="900" dirty="0">
                          <a:latin typeface="+mn-lt"/>
                        </a:rPr>
                        <a:t>5% of GA funding requirement</a:t>
                      </a:r>
                      <a:endParaRPr lang="en-CA" sz="900" dirty="0">
                        <a:latin typeface="+mn-lt"/>
                      </a:endParaRPr>
                    </a:p>
                  </p:txBody>
                </p:sp>
              </p:grpSp>
            </p:grpSp>
          </p:grpSp>
        </p:grpSp>
        <p:sp>
          <p:nvSpPr>
            <p:cNvPr id="7" name="TextBox 12"/>
            <p:cNvSpPr txBox="1">
              <a:spLocks noChangeArrowheads="1"/>
            </p:cNvSpPr>
            <p:nvPr/>
          </p:nvSpPr>
          <p:spPr bwMode="auto">
            <a:xfrm>
              <a:off x="2362200" y="3429000"/>
              <a:ext cx="931863" cy="276225"/>
            </a:xfrm>
            <a:prstGeom prst="rect">
              <a:avLst/>
            </a:prstGeom>
            <a:noFill/>
            <a:ln w="9525">
              <a:noFill/>
              <a:miter lim="800000"/>
              <a:headEnd/>
              <a:tailEnd/>
            </a:ln>
          </p:spPr>
          <p:txBody>
            <a:bodyPr>
              <a:spAutoFit/>
            </a:bodyPr>
            <a:lstStyle/>
            <a:p>
              <a:pPr>
                <a:defRPr/>
              </a:pPr>
              <a:r>
                <a:rPr lang="en-US" sz="1200" b="1" dirty="0" smtClean="0">
                  <a:latin typeface="+mn-lt"/>
                </a:rPr>
                <a:t>$1.2 B</a:t>
              </a:r>
              <a:endParaRPr lang="en-CA" sz="1200" b="1" dirty="0">
                <a:latin typeface="+mn-lt"/>
              </a:endParaRPr>
            </a:p>
          </p:txBody>
        </p:sp>
        <p:sp>
          <p:nvSpPr>
            <p:cNvPr id="8" name="TextBox 12"/>
            <p:cNvSpPr txBox="1">
              <a:spLocks noChangeArrowheads="1"/>
            </p:cNvSpPr>
            <p:nvPr/>
          </p:nvSpPr>
          <p:spPr bwMode="auto">
            <a:xfrm>
              <a:off x="2362200" y="4648200"/>
              <a:ext cx="931863" cy="276225"/>
            </a:xfrm>
            <a:prstGeom prst="rect">
              <a:avLst/>
            </a:prstGeom>
            <a:noFill/>
            <a:ln w="9525">
              <a:noFill/>
              <a:miter lim="800000"/>
              <a:headEnd/>
              <a:tailEnd/>
            </a:ln>
          </p:spPr>
          <p:txBody>
            <a:bodyPr>
              <a:spAutoFit/>
            </a:bodyPr>
            <a:lstStyle/>
            <a:p>
              <a:pPr>
                <a:defRPr/>
              </a:pPr>
              <a:r>
                <a:rPr lang="en-US" sz="1200" b="1" dirty="0">
                  <a:latin typeface="+mn-lt"/>
                </a:rPr>
                <a:t>$</a:t>
              </a:r>
              <a:r>
                <a:rPr lang="en-US" sz="1200" b="1" dirty="0" smtClean="0">
                  <a:latin typeface="+mn-lt"/>
                </a:rPr>
                <a:t>1.3 B</a:t>
              </a:r>
              <a:endParaRPr lang="en-CA" sz="1200" b="1" dirty="0">
                <a:latin typeface="+mn-lt"/>
              </a:endParaRPr>
            </a:p>
          </p:txBody>
        </p:sp>
        <p:sp>
          <p:nvSpPr>
            <p:cNvPr id="9" name="TextBox 12"/>
            <p:cNvSpPr txBox="1">
              <a:spLocks noChangeArrowheads="1"/>
            </p:cNvSpPr>
            <p:nvPr/>
          </p:nvSpPr>
          <p:spPr bwMode="auto">
            <a:xfrm>
              <a:off x="1676400" y="2286000"/>
              <a:ext cx="609600" cy="276999"/>
            </a:xfrm>
            <a:prstGeom prst="rect">
              <a:avLst/>
            </a:prstGeom>
            <a:noFill/>
            <a:ln w="9525">
              <a:noFill/>
              <a:miter lim="800000"/>
              <a:headEnd/>
              <a:tailEnd/>
            </a:ln>
          </p:spPr>
          <p:txBody>
            <a:bodyPr wrap="square">
              <a:spAutoFit/>
            </a:bodyPr>
            <a:lstStyle/>
            <a:p>
              <a:pPr>
                <a:defRPr/>
              </a:pPr>
              <a:r>
                <a:rPr lang="en-US" sz="1200" b="1" dirty="0" smtClean="0">
                  <a:latin typeface="+mn-lt"/>
                </a:rPr>
                <a:t>$1.1 B</a:t>
              </a:r>
              <a:endParaRPr lang="en-CA" sz="1200" b="1" dirty="0">
                <a:latin typeface="+mn-lt"/>
              </a:endParaRPr>
            </a:p>
          </p:txBody>
        </p:sp>
        <p:sp>
          <p:nvSpPr>
            <p:cNvPr id="10" name="TextBox 12"/>
            <p:cNvSpPr txBox="1">
              <a:spLocks noChangeArrowheads="1"/>
            </p:cNvSpPr>
            <p:nvPr/>
          </p:nvSpPr>
          <p:spPr bwMode="auto">
            <a:xfrm>
              <a:off x="2209800" y="2286000"/>
              <a:ext cx="609600" cy="276999"/>
            </a:xfrm>
            <a:prstGeom prst="rect">
              <a:avLst/>
            </a:prstGeom>
            <a:noFill/>
            <a:ln w="9525">
              <a:noFill/>
              <a:miter lim="800000"/>
              <a:headEnd/>
              <a:tailEnd/>
            </a:ln>
          </p:spPr>
          <p:txBody>
            <a:bodyPr wrap="square">
              <a:spAutoFit/>
            </a:bodyPr>
            <a:lstStyle/>
            <a:p>
              <a:pPr>
                <a:defRPr/>
              </a:pPr>
              <a:r>
                <a:rPr lang="en-US" sz="1200" b="1" dirty="0" smtClean="0">
                  <a:latin typeface="+mn-lt"/>
                </a:rPr>
                <a:t>$0.1 B</a:t>
              </a:r>
              <a:endParaRPr lang="en-CA" sz="1200" b="1" dirty="0">
                <a:latin typeface="+mn-lt"/>
              </a:endParaRPr>
            </a:p>
          </p:txBody>
        </p:sp>
        <p:sp>
          <p:nvSpPr>
            <p:cNvPr id="11" name="TextBox 12"/>
            <p:cNvSpPr txBox="1">
              <a:spLocks noChangeArrowheads="1"/>
            </p:cNvSpPr>
            <p:nvPr/>
          </p:nvSpPr>
          <p:spPr bwMode="auto">
            <a:xfrm>
              <a:off x="3200400" y="4191000"/>
              <a:ext cx="981075" cy="190500"/>
            </a:xfrm>
            <a:prstGeom prst="rect">
              <a:avLst/>
            </a:prstGeom>
            <a:noFill/>
            <a:ln w="9525">
              <a:noFill/>
              <a:miter lim="800000"/>
              <a:headEnd/>
              <a:tailEnd/>
            </a:ln>
          </p:spPr>
          <p:txBody>
            <a:bodyPr>
              <a:spAutoFit/>
            </a:bodyPr>
            <a:lstStyle/>
            <a:p>
              <a:pPr>
                <a:defRPr/>
              </a:pPr>
              <a:r>
                <a:rPr lang="en-US" sz="900" dirty="0">
                  <a:latin typeface="+mn-lt"/>
                </a:rPr>
                <a:t>GA Funding</a:t>
              </a:r>
              <a:endParaRPr lang="en-CA" sz="900" dirty="0">
                <a:latin typeface="+mn-lt"/>
              </a:endParaRPr>
            </a:p>
          </p:txBody>
        </p:sp>
      </p:grpSp>
      <p:sp>
        <p:nvSpPr>
          <p:cNvPr id="40" name="TextBox 39"/>
          <p:cNvSpPr txBox="1"/>
          <p:nvPr/>
        </p:nvSpPr>
        <p:spPr>
          <a:xfrm>
            <a:off x="4343400" y="4251325"/>
            <a:ext cx="685800" cy="507831"/>
          </a:xfrm>
          <a:prstGeom prst="rect">
            <a:avLst/>
          </a:prstGeom>
          <a:noFill/>
        </p:spPr>
        <p:txBody>
          <a:bodyPr wrap="square" rtlCol="0">
            <a:spAutoFit/>
          </a:bodyPr>
          <a:lstStyle/>
          <a:p>
            <a:pPr algn="r"/>
            <a:r>
              <a:rPr lang="en-US" sz="900" dirty="0" smtClean="0">
                <a:latin typeface="+mj-lt"/>
              </a:rPr>
              <a:t>Reduced GA payment</a:t>
            </a:r>
            <a:endParaRPr lang="en-CA" sz="900" dirty="0">
              <a:latin typeface="+mj-lt"/>
            </a:endParaRPr>
          </a:p>
        </p:txBody>
      </p:sp>
      <p:sp>
        <p:nvSpPr>
          <p:cNvPr id="41" name="TextBox 40"/>
          <p:cNvSpPr txBox="1"/>
          <p:nvPr/>
        </p:nvSpPr>
        <p:spPr>
          <a:xfrm>
            <a:off x="3733800" y="5867400"/>
            <a:ext cx="4191000" cy="369332"/>
          </a:xfrm>
          <a:prstGeom prst="rect">
            <a:avLst/>
          </a:prstGeom>
          <a:noFill/>
        </p:spPr>
        <p:txBody>
          <a:bodyPr wrap="square" rtlCol="0">
            <a:spAutoFit/>
          </a:bodyPr>
          <a:lstStyle/>
          <a:p>
            <a:r>
              <a:rPr lang="en-US" u="sng" dirty="0" smtClean="0"/>
              <a:t>2017 $2.5 B illustrative GA Funding</a:t>
            </a:r>
            <a:endParaRPr lang="en-CA" u="sng" dirty="0"/>
          </a:p>
        </p:txBody>
      </p:sp>
      <p:cxnSp>
        <p:nvCxnSpPr>
          <p:cNvPr id="45" name="Straight Arrow Connector 44"/>
          <p:cNvCxnSpPr/>
          <p:nvPr/>
        </p:nvCxnSpPr>
        <p:spPr>
          <a:xfrm flipH="1">
            <a:off x="3352800" y="5410200"/>
            <a:ext cx="990600"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3505200" y="5410200"/>
            <a:ext cx="762000" cy="369332"/>
          </a:xfrm>
          <a:prstGeom prst="rect">
            <a:avLst/>
          </a:prstGeom>
          <a:noFill/>
        </p:spPr>
        <p:txBody>
          <a:bodyPr wrap="square" rtlCol="0">
            <a:spAutoFit/>
          </a:bodyPr>
          <a:lstStyle/>
          <a:p>
            <a:r>
              <a:rPr lang="en-US" sz="900" dirty="0" smtClean="0">
                <a:latin typeface="+mj-lt"/>
              </a:rPr>
              <a:t>Regulatory Asset</a:t>
            </a:r>
            <a:endParaRPr lang="en-CA" sz="900" dirty="0">
              <a:latin typeface="+mj-lt"/>
            </a:endParaRPr>
          </a:p>
        </p:txBody>
      </p:sp>
      <p:sp>
        <p:nvSpPr>
          <p:cNvPr id="47" name="Slide Number Placeholder 62"/>
          <p:cNvSpPr>
            <a:spLocks noGrp="1"/>
          </p:cNvSpPr>
          <p:nvPr>
            <p:ph type="sldNum" sz="quarter" idx="12"/>
          </p:nvPr>
        </p:nvSpPr>
        <p:spPr>
          <a:xfrm>
            <a:off x="152400" y="6469683"/>
            <a:ext cx="381000" cy="304800"/>
          </a:xfrm>
        </p:spPr>
        <p:txBody>
          <a:bodyPr/>
          <a:lstStyle/>
          <a:p>
            <a:pPr>
              <a:defRPr/>
            </a:pPr>
            <a:fld id="{D4EAC6E7-7D2D-4E03-8D73-94E49FBC2909}" type="slidenum">
              <a:rPr lang="en-CA" smtClean="0"/>
              <a:pPr>
                <a:defRPr/>
              </a:pPr>
              <a:t>8</a:t>
            </a:fld>
            <a:endParaRPr lang="en-C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6" descr="Image result for us flag"/>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9" name="Table 8"/>
          <p:cNvGraphicFramePr>
            <a:graphicFrameLocks noGrp="1"/>
          </p:cNvGraphicFramePr>
          <p:nvPr>
            <p:extLst>
              <p:ext uri="{D42A27DB-BD31-4B8C-83A1-F6EECF244321}">
                <p14:modId xmlns="" xmlns:p14="http://schemas.microsoft.com/office/powerpoint/2010/main" val="984244235"/>
              </p:ext>
            </p:extLst>
          </p:nvPr>
        </p:nvGraphicFramePr>
        <p:xfrm>
          <a:off x="838200" y="1295400"/>
          <a:ext cx="7427915" cy="4622800"/>
        </p:xfrm>
        <a:graphic>
          <a:graphicData uri="http://schemas.openxmlformats.org/drawingml/2006/table">
            <a:tbl>
              <a:tblPr firstRow="1" bandRow="1">
                <a:tableStyleId>{2D5ABB26-0587-4C30-8999-92F81FD0307C}</a:tableStyleId>
              </a:tblPr>
              <a:tblGrid>
                <a:gridCol w="874715"/>
                <a:gridCol w="1219200"/>
                <a:gridCol w="1295400"/>
                <a:gridCol w="1371600"/>
                <a:gridCol w="1371600"/>
                <a:gridCol w="1295400"/>
              </a:tblGrid>
              <a:tr h="198878">
                <a:tc>
                  <a:txBody>
                    <a:bodyPr/>
                    <a:lstStyle/>
                    <a:p>
                      <a:endParaRPr lang="en-US" sz="800" b="1" dirty="0">
                        <a:solidFill>
                          <a:schemeClr val="tx1"/>
                        </a:solidFill>
                        <a:latin typeface="Arial" panose="020B0604020202020204" pitchFamily="34" charset="0"/>
                        <a:cs typeface="Arial" panose="020B0604020202020204" pitchFamily="34" charset="0"/>
                      </a:endParaRPr>
                    </a:p>
                  </a:txBody>
                  <a:tcPr marL="84406" marR="84406">
                    <a:lnR w="19050"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1" dirty="0" smtClean="0">
                          <a:solidFill>
                            <a:schemeClr val="tx1"/>
                          </a:solidFill>
                          <a:latin typeface="Arial" panose="020B0604020202020204" pitchFamily="34" charset="0"/>
                          <a:cs typeface="Arial" panose="020B0604020202020204" pitchFamily="34" charset="0"/>
                        </a:rPr>
                        <a:t>Short Term Funding –</a:t>
                      </a:r>
                      <a:r>
                        <a:rPr lang="en-US" sz="800" b="1" baseline="0" dirty="0" smtClean="0">
                          <a:solidFill>
                            <a:schemeClr val="tx1"/>
                          </a:solidFill>
                          <a:latin typeface="Arial" panose="020B0604020202020204" pitchFamily="34" charset="0"/>
                          <a:cs typeface="Arial" panose="020B0604020202020204" pitchFamily="34" charset="0"/>
                        </a:rPr>
                        <a:t> “Indicative Range  2-3%”</a:t>
                      </a:r>
                      <a:endParaRPr lang="en-US" sz="800" b="1" dirty="0">
                        <a:solidFill>
                          <a:schemeClr val="tx1"/>
                        </a:solidFill>
                        <a:latin typeface="Arial" panose="020B0604020202020204" pitchFamily="34" charset="0"/>
                        <a:cs typeface="Arial" panose="020B0604020202020204" pitchFamily="34" charset="0"/>
                      </a:endParaRPr>
                    </a:p>
                  </a:txBody>
                  <a:tcPr marL="84406" marR="84406">
                    <a:lnL w="19050" cap="flat" cmpd="sng" algn="ctr">
                      <a:solidFill>
                        <a:schemeClr val="bg1">
                          <a:lumMod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a:endParaRPr lang="en-US" sz="900" b="1" dirty="0">
                        <a:solidFill>
                          <a:schemeClr val="tx1"/>
                        </a:solidFill>
                        <a:latin typeface="Arial" panose="020B0604020202020204" pitchFamily="34" charset="0"/>
                        <a:cs typeface="Arial" panose="020B0604020202020204" pitchFamily="34" charset="0"/>
                      </a:endParaRPr>
                    </a:p>
                  </a:txBody>
                  <a:tcPr marL="84406" marR="84406">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r>
                        <a:rPr lang="en-US" sz="800" b="1" dirty="0" smtClean="0">
                          <a:solidFill>
                            <a:schemeClr val="tx1"/>
                          </a:solidFill>
                          <a:latin typeface="Arial" panose="020B0604020202020204" pitchFamily="34" charset="0"/>
                          <a:cs typeface="Arial" panose="020B0604020202020204" pitchFamily="34" charset="0"/>
                        </a:rPr>
                        <a:t>Long Term Funding – “Indicative</a:t>
                      </a:r>
                      <a:r>
                        <a:rPr lang="en-US" sz="800" b="1" baseline="0" dirty="0" smtClean="0">
                          <a:solidFill>
                            <a:schemeClr val="tx1"/>
                          </a:solidFill>
                          <a:latin typeface="Arial" panose="020B0604020202020204" pitchFamily="34" charset="0"/>
                          <a:cs typeface="Arial" panose="020B0604020202020204" pitchFamily="34" charset="0"/>
                        </a:rPr>
                        <a:t> Range  4 %to 5%”</a:t>
                      </a:r>
                      <a:endParaRPr lang="en-US" sz="800" b="1" dirty="0">
                        <a:solidFill>
                          <a:schemeClr val="tx1"/>
                        </a:solidFill>
                        <a:latin typeface="Arial" panose="020B0604020202020204" pitchFamily="34" charset="0"/>
                        <a:cs typeface="Arial" panose="020B0604020202020204" pitchFamily="34" charset="0"/>
                      </a:endParaRPr>
                    </a:p>
                  </a:txBody>
                  <a:tcPr marL="84406" marR="8440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a:endParaRPr lang="en-US" sz="900" b="1" baseline="30000" dirty="0">
                        <a:solidFill>
                          <a:schemeClr val="tx1"/>
                        </a:solidFill>
                        <a:latin typeface="Arial" panose="020B0604020202020204" pitchFamily="34" charset="0"/>
                        <a:cs typeface="Arial" panose="020B0604020202020204" pitchFamily="34" charset="0"/>
                      </a:endParaRPr>
                    </a:p>
                  </a:txBody>
                  <a:tcPr marL="84406" marR="84406">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a:endParaRPr lang="en-US" sz="900" b="1" dirty="0">
                        <a:solidFill>
                          <a:schemeClr val="tx1"/>
                        </a:solidFill>
                        <a:latin typeface="Arial" panose="020B0604020202020204" pitchFamily="34" charset="0"/>
                        <a:cs typeface="Arial" panose="020B0604020202020204" pitchFamily="34" charset="0"/>
                      </a:endParaRPr>
                    </a:p>
                  </a:txBody>
                  <a:tcPr marL="84406" marR="84406">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2406">
                <a:tc>
                  <a:txBody>
                    <a:bodyPr/>
                    <a:lstStyle/>
                    <a:p>
                      <a:endParaRPr lang="en-US" sz="800" b="1" dirty="0">
                        <a:solidFill>
                          <a:schemeClr val="tx1"/>
                        </a:solidFill>
                        <a:latin typeface="Arial" panose="020B0604020202020204" pitchFamily="34" charset="0"/>
                        <a:cs typeface="Arial" panose="020B0604020202020204" pitchFamily="34" charset="0"/>
                      </a:endParaRPr>
                    </a:p>
                  </a:txBody>
                  <a:tcPr marL="84406" marR="84406">
                    <a:lnR w="19050"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800" b="1" dirty="0" smtClean="0">
                          <a:solidFill>
                            <a:schemeClr val="tx1"/>
                          </a:solidFill>
                          <a:latin typeface="Arial" panose="020B0604020202020204" pitchFamily="34" charset="0"/>
                          <a:cs typeface="Arial" panose="020B0604020202020204" pitchFamily="34" charset="0"/>
                        </a:rPr>
                        <a:t>1)</a:t>
                      </a:r>
                      <a:r>
                        <a:rPr lang="en-US" sz="800" b="1" baseline="0" dirty="0" smtClean="0">
                          <a:solidFill>
                            <a:schemeClr val="tx1"/>
                          </a:solidFill>
                          <a:latin typeface="Arial" panose="020B0604020202020204" pitchFamily="34" charset="0"/>
                          <a:cs typeface="Arial" panose="020B0604020202020204" pitchFamily="34" charset="0"/>
                        </a:rPr>
                        <a:t> ABCP Conduit</a:t>
                      </a:r>
                      <a:endParaRPr lang="en-US" sz="800" b="1" baseline="30000" dirty="0">
                        <a:solidFill>
                          <a:schemeClr val="tx1"/>
                        </a:solidFill>
                        <a:latin typeface="Arial" panose="020B0604020202020204" pitchFamily="34" charset="0"/>
                        <a:cs typeface="Arial" panose="020B0604020202020204" pitchFamily="34" charset="0"/>
                      </a:endParaRPr>
                    </a:p>
                  </a:txBody>
                  <a:tcPr marL="84406" marR="84406">
                    <a:lnL w="19050" cap="flat" cmpd="sng" algn="ctr">
                      <a:solidFill>
                        <a:schemeClr val="bg1">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800" b="1" dirty="0" smtClean="0">
                          <a:solidFill>
                            <a:schemeClr val="tx1"/>
                          </a:solidFill>
                          <a:latin typeface="Arial" panose="020B0604020202020204" pitchFamily="34" charset="0"/>
                          <a:cs typeface="Arial" panose="020B0604020202020204" pitchFamily="34" charset="0"/>
                        </a:rPr>
                        <a:t>2)</a:t>
                      </a:r>
                      <a:r>
                        <a:rPr lang="en-US" sz="800" b="1" baseline="0" dirty="0" smtClean="0">
                          <a:solidFill>
                            <a:schemeClr val="tx1"/>
                          </a:solidFill>
                          <a:latin typeface="Arial" panose="020B0604020202020204" pitchFamily="34" charset="0"/>
                          <a:cs typeface="Arial" panose="020B0604020202020204" pitchFamily="34" charset="0"/>
                        </a:rPr>
                        <a:t> Bank</a:t>
                      </a:r>
                      <a:endParaRPr lang="en-US" sz="800" b="1" dirty="0">
                        <a:solidFill>
                          <a:schemeClr val="tx1"/>
                        </a:solidFill>
                        <a:latin typeface="Arial" panose="020B0604020202020204" pitchFamily="34" charset="0"/>
                        <a:cs typeface="Arial" panose="020B0604020202020204" pitchFamily="34" charset="0"/>
                      </a:endParaRPr>
                    </a:p>
                  </a:txBody>
                  <a:tcPr marL="84406" marR="84406">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800" b="1" dirty="0" smtClean="0">
                          <a:solidFill>
                            <a:schemeClr val="tx1"/>
                          </a:solidFill>
                          <a:latin typeface="Arial" panose="020B0604020202020204" pitchFamily="34" charset="0"/>
                          <a:cs typeface="Arial" panose="020B0604020202020204" pitchFamily="34" charset="0"/>
                        </a:rPr>
                        <a:t>3)</a:t>
                      </a:r>
                      <a:r>
                        <a:rPr lang="en-US" sz="800" b="1" baseline="0" dirty="0" smtClean="0">
                          <a:solidFill>
                            <a:schemeClr val="tx1"/>
                          </a:solidFill>
                          <a:latin typeface="Arial" panose="020B0604020202020204" pitchFamily="34" charset="0"/>
                          <a:cs typeface="Arial" panose="020B0604020202020204" pitchFamily="34" charset="0"/>
                        </a:rPr>
                        <a:t> </a:t>
                      </a:r>
                      <a:r>
                        <a:rPr lang="en-US" sz="800" b="1" baseline="0" dirty="0" smtClean="0">
                          <a:solidFill>
                            <a:schemeClr val="tx1"/>
                          </a:solidFill>
                          <a:latin typeface="Arial" panose="020B0604020202020204" pitchFamily="34" charset="0"/>
                          <a:cs typeface="Arial" panose="020B0604020202020204" pitchFamily="34" charset="0"/>
                        </a:rPr>
                        <a:t>Canadian Term ABS</a:t>
                      </a:r>
                      <a:endParaRPr lang="en-US" sz="800" b="1" dirty="0">
                        <a:solidFill>
                          <a:schemeClr val="tx1"/>
                        </a:solidFill>
                        <a:latin typeface="Arial" panose="020B0604020202020204" pitchFamily="34" charset="0"/>
                        <a:cs typeface="Arial" panose="020B0604020202020204" pitchFamily="34" charset="0"/>
                      </a:endParaRPr>
                    </a:p>
                  </a:txBody>
                  <a:tcPr marL="84406" marR="8440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1" dirty="0" smtClean="0">
                          <a:solidFill>
                            <a:schemeClr val="tx1"/>
                          </a:solidFill>
                          <a:latin typeface="Arial" panose="020B0604020202020204" pitchFamily="34" charset="0"/>
                          <a:cs typeface="Arial" panose="020B0604020202020204" pitchFamily="34" charset="0"/>
                        </a:rPr>
                        <a:t>4)</a:t>
                      </a:r>
                      <a:r>
                        <a:rPr lang="en-US" sz="800" b="1" baseline="0" dirty="0" smtClean="0">
                          <a:solidFill>
                            <a:schemeClr val="tx1"/>
                          </a:solidFill>
                          <a:latin typeface="Arial" panose="020B0604020202020204" pitchFamily="34" charset="0"/>
                          <a:cs typeface="Arial" panose="020B0604020202020204" pitchFamily="34" charset="0"/>
                        </a:rPr>
                        <a:t> </a:t>
                      </a:r>
                      <a:r>
                        <a:rPr lang="en-US" sz="800" b="1" baseline="0" dirty="0" smtClean="0">
                          <a:solidFill>
                            <a:schemeClr val="tx1"/>
                          </a:solidFill>
                          <a:latin typeface="Arial" panose="020B0604020202020204" pitchFamily="34" charset="0"/>
                          <a:cs typeface="Arial" panose="020B0604020202020204" pitchFamily="34" charset="0"/>
                        </a:rPr>
                        <a:t>Canadian Bond</a:t>
                      </a:r>
                      <a:endParaRPr lang="en-US" sz="800" b="1" dirty="0">
                        <a:solidFill>
                          <a:schemeClr val="tx1"/>
                        </a:solidFill>
                        <a:latin typeface="Arial" panose="020B0604020202020204" pitchFamily="34" charset="0"/>
                        <a:cs typeface="Arial" panose="020B0604020202020204" pitchFamily="34" charset="0"/>
                      </a:endParaRPr>
                    </a:p>
                  </a:txBody>
                  <a:tcPr marL="84406" marR="84406">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800" b="1" dirty="0" smtClean="0">
                          <a:solidFill>
                            <a:schemeClr val="tx1"/>
                          </a:solidFill>
                          <a:latin typeface="Arial" panose="020B0604020202020204" pitchFamily="34" charset="0"/>
                          <a:cs typeface="Arial" panose="020B0604020202020204" pitchFamily="34" charset="0"/>
                        </a:rPr>
                        <a:t>5)</a:t>
                      </a:r>
                      <a:r>
                        <a:rPr lang="en-US" sz="800" b="1" baseline="0" dirty="0" smtClean="0">
                          <a:solidFill>
                            <a:schemeClr val="tx1"/>
                          </a:solidFill>
                          <a:latin typeface="Arial" panose="020B0604020202020204" pitchFamily="34" charset="0"/>
                          <a:cs typeface="Arial" panose="020B0604020202020204" pitchFamily="34" charset="0"/>
                        </a:rPr>
                        <a:t> </a:t>
                      </a:r>
                      <a:r>
                        <a:rPr lang="en-US" sz="800" b="1" baseline="0" dirty="0" smtClean="0">
                          <a:solidFill>
                            <a:schemeClr val="tx1"/>
                          </a:solidFill>
                          <a:latin typeface="Arial" panose="020B0604020202020204" pitchFamily="34" charset="0"/>
                          <a:cs typeface="Arial" panose="020B0604020202020204" pitchFamily="34" charset="0"/>
                        </a:rPr>
                        <a:t>U.S. Term ABS</a:t>
                      </a:r>
                      <a:endParaRPr lang="en-US" sz="800" b="1" dirty="0" smtClean="0">
                        <a:solidFill>
                          <a:schemeClr val="tx1"/>
                        </a:solidFill>
                        <a:latin typeface="Arial" panose="020B0604020202020204" pitchFamily="34" charset="0"/>
                        <a:cs typeface="Arial" panose="020B0604020202020204" pitchFamily="34" charset="0"/>
                      </a:endParaRPr>
                    </a:p>
                  </a:txBody>
                  <a:tcPr marL="84406" marR="84406">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en-US" sz="800" b="1" dirty="0" smtClean="0">
                          <a:latin typeface="Arial" panose="020B0604020202020204" pitchFamily="34" charset="0"/>
                          <a:cs typeface="Arial" panose="020B0604020202020204" pitchFamily="34" charset="0"/>
                        </a:rPr>
                        <a:t>Market</a:t>
                      </a:r>
                      <a:endParaRPr lang="en-US" sz="800" b="1" dirty="0">
                        <a:latin typeface="Arial" panose="020B0604020202020204" pitchFamily="34" charset="0"/>
                        <a:cs typeface="Arial" panose="020B0604020202020204" pitchFamily="34" charset="0"/>
                      </a:endParaRPr>
                    </a:p>
                  </a:txBody>
                  <a:tcPr marL="84406" marR="84406">
                    <a:lnR w="19050" cap="flat" cmpd="sng" algn="ctr">
                      <a:solidFill>
                        <a:schemeClr val="bg1">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200"/>
                        </a:spcBef>
                        <a:spcAft>
                          <a:spcPts val="2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Canada</a:t>
                      </a:r>
                    </a:p>
                  </a:txBody>
                  <a:tcPr marL="84406" marR="84406">
                    <a:lnL w="19050" cap="flat" cmpd="sng" algn="ctr">
                      <a:solidFill>
                        <a:schemeClr val="bg1">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71450" marR="0" lvl="1" indent="-171450" algn="l" defTabSz="914400" rtl="0" eaLnBrk="1" fontAlgn="auto" latinLnBrk="0" hangingPunct="1">
                        <a:lnSpc>
                          <a:spcPct val="100000"/>
                        </a:lnSpc>
                        <a:spcBef>
                          <a:spcPts val="200"/>
                        </a:spcBef>
                        <a:spcAft>
                          <a:spcPts val="2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Canada</a:t>
                      </a:r>
                    </a:p>
                  </a:txBody>
                  <a:tcPr marL="84406" marR="84406">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200"/>
                        </a:spcBef>
                        <a:spcAft>
                          <a:spcPts val="2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Canada &amp; U.S. (with 144A wrap)</a:t>
                      </a:r>
                    </a:p>
                  </a:txBody>
                  <a:tcPr marL="84406" marR="84406">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indent="-119063" algn="l" defTabSz="914400" rtl="0" eaLnBrk="1" latinLnBrk="0" hangingPunct="1">
                        <a:spcBef>
                          <a:spcPts val="200"/>
                        </a:spcBef>
                        <a:spcAft>
                          <a:spcPts val="200"/>
                        </a:spcAft>
                        <a:buClrTx/>
                        <a:buFont typeface="Symbol" panose="05050102010706020507" pitchFamily="18" charset="2"/>
                        <a:buChar char="·"/>
                      </a:pPr>
                      <a:r>
                        <a:rPr lang="en-CA" sz="800" kern="1200" dirty="0" smtClean="0">
                          <a:solidFill>
                            <a:schemeClr val="tx1"/>
                          </a:solidFill>
                          <a:latin typeface="Arial" panose="020B0604020202020204" pitchFamily="34" charset="0"/>
                          <a:ea typeface="+mn-ea"/>
                          <a:cs typeface="Arial" panose="020B0604020202020204" pitchFamily="34" charset="0"/>
                        </a:rPr>
                        <a:t>Canada</a:t>
                      </a:r>
                    </a:p>
                  </a:txBody>
                  <a:tcPr marL="84406" marR="84406">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200"/>
                        </a:spcBef>
                        <a:spcAft>
                          <a:spcPts val="2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U.S.</a:t>
                      </a:r>
                    </a:p>
                  </a:txBody>
                  <a:tcPr marL="84406" marR="84406">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r>
              <a:tr h="297623">
                <a:tc>
                  <a:txBody>
                    <a:bodyPr/>
                    <a:lstStyle/>
                    <a:p>
                      <a:r>
                        <a:rPr lang="en-US" sz="800" b="1" dirty="0" smtClean="0">
                          <a:latin typeface="Arial" panose="020B0604020202020204" pitchFamily="34" charset="0"/>
                          <a:cs typeface="Arial" panose="020B0604020202020204" pitchFamily="34" charset="0"/>
                        </a:rPr>
                        <a:t>Annual Market</a:t>
                      </a:r>
                      <a:r>
                        <a:rPr lang="en-US" sz="800" b="1" baseline="0" dirty="0" smtClean="0">
                          <a:latin typeface="Arial" panose="020B0604020202020204" pitchFamily="34" charset="0"/>
                          <a:cs typeface="Arial" panose="020B0604020202020204" pitchFamily="34" charset="0"/>
                        </a:rPr>
                        <a:t> Capacity (Largest Issuers)</a:t>
                      </a:r>
                      <a:endParaRPr lang="en-US" sz="800" b="1" dirty="0" smtClean="0">
                        <a:latin typeface="Arial" panose="020B0604020202020204" pitchFamily="34" charset="0"/>
                        <a:cs typeface="Arial" panose="020B0604020202020204" pitchFamily="34" charset="0"/>
                      </a:endParaRPr>
                    </a:p>
                  </a:txBody>
                  <a:tcPr marL="84406" marR="84406">
                    <a:lnR w="190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baseline="0" dirty="0" smtClean="0">
                          <a:solidFill>
                            <a:schemeClr val="tx1"/>
                          </a:solidFill>
                          <a:latin typeface="Arial" panose="020B0604020202020204" pitchFamily="34" charset="0"/>
                          <a:ea typeface="+mn-ea"/>
                          <a:cs typeface="Arial" panose="020B0604020202020204" pitchFamily="34" charset="0"/>
                        </a:rPr>
                        <a:t>C$2bn+ for a syndicated facility</a:t>
                      </a:r>
                      <a:endParaRPr lang="en-CA"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L w="1905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71450" marR="0" lvl="1" indent="-171450"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Up to C$2.5bn+</a:t>
                      </a:r>
                      <a:r>
                        <a:rPr lang="en-CA" sz="800" kern="1200" baseline="0" dirty="0" smtClean="0">
                          <a:solidFill>
                            <a:schemeClr val="tx1"/>
                          </a:solidFill>
                          <a:latin typeface="Arial" panose="020B0604020202020204" pitchFamily="34" charset="0"/>
                          <a:ea typeface="+mn-ea"/>
                          <a:cs typeface="Arial" panose="020B0604020202020204" pitchFamily="34" charset="0"/>
                        </a:rPr>
                        <a:t> syndicated facility</a:t>
                      </a:r>
                      <a:endParaRPr lang="en-CA"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Aggregate</a:t>
                      </a:r>
                      <a:r>
                        <a:rPr lang="en-CA" sz="800" kern="1200" baseline="0" dirty="0" smtClean="0">
                          <a:solidFill>
                            <a:schemeClr val="tx1"/>
                          </a:solidFill>
                          <a:latin typeface="Arial" panose="020B0604020202020204" pitchFamily="34" charset="0"/>
                          <a:ea typeface="+mn-ea"/>
                          <a:cs typeface="Arial" panose="020B0604020202020204" pitchFamily="34" charset="0"/>
                        </a:rPr>
                        <a:t> C$1.5bn+ subject to structure (</a:t>
                      </a:r>
                      <a:r>
                        <a:rPr lang="en-CA" sz="800" kern="1200" baseline="0" dirty="0" err="1" smtClean="0">
                          <a:solidFill>
                            <a:schemeClr val="tx1"/>
                          </a:solidFill>
                          <a:latin typeface="Arial" panose="020B0604020202020204" pitchFamily="34" charset="0"/>
                          <a:ea typeface="+mn-ea"/>
                          <a:cs typeface="Arial" panose="020B0604020202020204" pitchFamily="34" charset="0"/>
                        </a:rPr>
                        <a:t>amortizer</a:t>
                      </a:r>
                      <a:r>
                        <a:rPr lang="en-CA" sz="800" kern="1200" baseline="0" dirty="0" smtClean="0">
                          <a:solidFill>
                            <a:schemeClr val="tx1"/>
                          </a:solidFill>
                          <a:latin typeface="Arial" panose="020B0604020202020204" pitchFamily="34" charset="0"/>
                          <a:ea typeface="+mn-ea"/>
                          <a:cs typeface="Arial" panose="020B0604020202020204" pitchFamily="34" charset="0"/>
                        </a:rPr>
                        <a:t>, bullet, tenor)</a:t>
                      </a:r>
                      <a:endParaRPr lang="en-CA" altLang="en-US"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L w="12700" cap="flat" cmpd="sng" algn="ctr">
                      <a:solidFill>
                        <a:schemeClr val="tx1"/>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indent="-119063" algn="l" defTabSz="914400" rtl="0" eaLnBrk="1" latinLnBrk="0" hangingPunct="1">
                        <a:spcBef>
                          <a:spcPts val="100"/>
                        </a:spcBef>
                        <a:spcAft>
                          <a:spcPts val="100"/>
                        </a:spcAft>
                        <a:buClrTx/>
                        <a:buFont typeface="Symbol" panose="05050102010706020507" pitchFamily="18" charset="2"/>
                        <a:buChar char="·"/>
                      </a:pPr>
                      <a:r>
                        <a:rPr lang="en-CA" sz="800" b="1" kern="1200" dirty="0" smtClean="0">
                          <a:solidFill>
                            <a:srgbClr val="FF0000"/>
                          </a:solidFill>
                          <a:latin typeface="Arial" panose="020B0604020202020204" pitchFamily="34" charset="0"/>
                          <a:ea typeface="+mn-ea"/>
                          <a:cs typeface="Arial" panose="020B0604020202020204" pitchFamily="34" charset="0"/>
                        </a:rPr>
                        <a:t>C$2bn+ in fixed</a:t>
                      </a:r>
                      <a:r>
                        <a:rPr lang="en-CA" sz="800" b="1" kern="1200" baseline="0" dirty="0" smtClean="0">
                          <a:solidFill>
                            <a:srgbClr val="FF0000"/>
                          </a:solidFill>
                          <a:latin typeface="Arial" panose="020B0604020202020204" pitchFamily="34" charset="0"/>
                          <a:ea typeface="+mn-ea"/>
                          <a:cs typeface="Arial" panose="020B0604020202020204" pitchFamily="34" charset="0"/>
                        </a:rPr>
                        <a:t> rate bullet bonds </a:t>
                      </a:r>
                      <a:endParaRPr lang="en-CA" sz="800" b="1" kern="1200" baseline="30000" dirty="0" smtClean="0">
                        <a:solidFill>
                          <a:srgbClr val="FF0000"/>
                        </a:solidFill>
                        <a:latin typeface="Arial" panose="020B0604020202020204" pitchFamily="34" charset="0"/>
                        <a:ea typeface="+mn-ea"/>
                        <a:cs typeface="Arial" panose="020B0604020202020204" pitchFamily="34" charset="0"/>
                      </a:endParaRP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US$4bn+</a:t>
                      </a: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r>
              <a:tr h="412299">
                <a:tc>
                  <a:txBody>
                    <a:bodyPr/>
                    <a:lstStyle/>
                    <a:p>
                      <a:r>
                        <a:rPr lang="en-US" sz="800" b="1" dirty="0" smtClean="0">
                          <a:latin typeface="Arial" panose="020B0604020202020204" pitchFamily="34" charset="0"/>
                          <a:cs typeface="Arial" panose="020B0604020202020204" pitchFamily="34" charset="0"/>
                        </a:rPr>
                        <a:t>Frequency and Potential Size</a:t>
                      </a:r>
                    </a:p>
                  </a:txBody>
                  <a:tcPr marL="84406" marR="84406">
                    <a:lnR w="190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200"/>
                        </a:spcBef>
                        <a:spcAft>
                          <a:spcPts val="2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Monthly up to the commitment amount of</a:t>
                      </a:r>
                      <a:r>
                        <a:rPr lang="en-CA" sz="800" kern="1200" baseline="0" dirty="0" smtClean="0">
                          <a:solidFill>
                            <a:schemeClr val="tx1"/>
                          </a:solidFill>
                          <a:latin typeface="Arial" panose="020B0604020202020204" pitchFamily="34" charset="0"/>
                          <a:ea typeface="+mn-ea"/>
                          <a:cs typeface="Arial" panose="020B0604020202020204" pitchFamily="34" charset="0"/>
                        </a:rPr>
                        <a:t> $1-2bn</a:t>
                      </a:r>
                      <a:endParaRPr lang="en-CA"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L w="1905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71450" marR="0" lvl="1" indent="-171450" algn="l" defTabSz="914400" rtl="0" eaLnBrk="1" fontAlgn="auto" latinLnBrk="0" hangingPunct="1">
                        <a:lnSpc>
                          <a:spcPct val="100000"/>
                        </a:lnSpc>
                        <a:spcBef>
                          <a:spcPts val="200"/>
                        </a:spcBef>
                        <a:spcAft>
                          <a:spcPts val="2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Monthly drawdown with repayment from the capital markets</a:t>
                      </a:r>
                      <a:r>
                        <a:rPr lang="en-CA" sz="800" kern="1200" baseline="0" dirty="0" smtClean="0">
                          <a:solidFill>
                            <a:schemeClr val="tx1"/>
                          </a:solidFill>
                          <a:latin typeface="Arial" panose="020B0604020202020204" pitchFamily="34" charset="0"/>
                          <a:ea typeface="+mn-ea"/>
                          <a:cs typeface="Arial" panose="020B0604020202020204" pitchFamily="34" charset="0"/>
                        </a:rPr>
                        <a:t> </a:t>
                      </a:r>
                      <a:endParaRPr lang="en-CA"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200"/>
                        </a:spcBef>
                        <a:spcAft>
                          <a:spcPts val="2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2-3 times annually for</a:t>
                      </a:r>
                      <a:r>
                        <a:rPr lang="en-CA" sz="800" kern="1200" baseline="0" dirty="0" smtClean="0">
                          <a:solidFill>
                            <a:schemeClr val="tx1"/>
                          </a:solidFill>
                          <a:latin typeface="Arial" panose="020B0604020202020204" pitchFamily="34" charset="0"/>
                          <a:ea typeface="+mn-ea"/>
                          <a:cs typeface="Arial" panose="020B0604020202020204" pitchFamily="34" charset="0"/>
                        </a:rPr>
                        <a:t> an aggregate of C</a:t>
                      </a:r>
                      <a:r>
                        <a:rPr lang="en-CA" sz="800" kern="1200" dirty="0" smtClean="0">
                          <a:solidFill>
                            <a:schemeClr val="tx1"/>
                          </a:solidFill>
                          <a:latin typeface="Arial" panose="020B0604020202020204" pitchFamily="34" charset="0"/>
                          <a:ea typeface="+mn-ea"/>
                          <a:cs typeface="Arial" panose="020B0604020202020204" pitchFamily="34" charset="0"/>
                        </a:rPr>
                        <a:t>$1.5bn+</a:t>
                      </a:r>
                    </a:p>
                  </a:txBody>
                  <a:tcPr marL="84406" marR="84406">
                    <a:lnL w="12700" cap="flat" cmpd="sng" algn="ctr">
                      <a:solidFill>
                        <a:schemeClr val="tx1"/>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indent="-119063" algn="l" defTabSz="914400" rtl="0" eaLnBrk="1" latinLnBrk="0" hangingPunct="1">
                        <a:spcBef>
                          <a:spcPts val="200"/>
                        </a:spcBef>
                        <a:spcAft>
                          <a:spcPts val="200"/>
                        </a:spcAft>
                        <a:buClrTx/>
                        <a:buFont typeface="Symbol" panose="05050102010706020507" pitchFamily="18" charset="2"/>
                        <a:buChar char="·"/>
                      </a:pPr>
                      <a:r>
                        <a:rPr lang="en-CA" sz="800" kern="1200" dirty="0" smtClean="0">
                          <a:solidFill>
                            <a:schemeClr val="tx1"/>
                          </a:solidFill>
                          <a:latin typeface="Arial" panose="020B0604020202020204" pitchFamily="34" charset="0"/>
                          <a:ea typeface="+mn-ea"/>
                          <a:cs typeface="Arial" panose="020B0604020202020204" pitchFamily="34" charset="0"/>
                        </a:rPr>
                        <a:t>2-3 times annually for an aggregate</a:t>
                      </a:r>
                      <a:r>
                        <a:rPr lang="en-CA" sz="800" kern="1200" baseline="0" dirty="0" smtClean="0">
                          <a:solidFill>
                            <a:schemeClr val="tx1"/>
                          </a:solidFill>
                          <a:latin typeface="Arial" panose="020B0604020202020204" pitchFamily="34" charset="0"/>
                          <a:ea typeface="+mn-ea"/>
                          <a:cs typeface="Arial" panose="020B0604020202020204" pitchFamily="34" charset="0"/>
                        </a:rPr>
                        <a:t> of </a:t>
                      </a:r>
                      <a:r>
                        <a:rPr lang="en-CA" sz="800" kern="1200" dirty="0" smtClean="0">
                          <a:solidFill>
                            <a:schemeClr val="tx1"/>
                          </a:solidFill>
                          <a:latin typeface="Arial" panose="020B0604020202020204" pitchFamily="34" charset="0"/>
                          <a:ea typeface="+mn-ea"/>
                          <a:cs typeface="Arial" panose="020B0604020202020204" pitchFamily="34" charset="0"/>
                        </a:rPr>
                        <a:t>up to C$2bn</a:t>
                      </a: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200"/>
                        </a:spcBef>
                        <a:spcAft>
                          <a:spcPts val="2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2-3 times annually for an aggregate of C$4.0</a:t>
                      </a:r>
                      <a:r>
                        <a:rPr lang="en-CA" sz="800" kern="1200" baseline="0" dirty="0" smtClean="0">
                          <a:solidFill>
                            <a:schemeClr val="tx1"/>
                          </a:solidFill>
                          <a:latin typeface="Arial" panose="020B0604020202020204" pitchFamily="34" charset="0"/>
                          <a:ea typeface="+mn-ea"/>
                          <a:cs typeface="Arial" panose="020B0604020202020204" pitchFamily="34" charset="0"/>
                        </a:rPr>
                        <a:t>bn+</a:t>
                      </a:r>
                      <a:endParaRPr lang="en-CA"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r>
              <a:tr h="785303">
                <a:tc>
                  <a:txBody>
                    <a:bodyPr/>
                    <a:lstStyle/>
                    <a:p>
                      <a:r>
                        <a:rPr lang="en-CA" sz="800" b="1" dirty="0" smtClean="0">
                          <a:latin typeface="Arial" panose="020B0604020202020204" pitchFamily="34" charset="0"/>
                          <a:cs typeface="Arial" panose="020B0604020202020204" pitchFamily="34" charset="0"/>
                        </a:rPr>
                        <a:t>Duration</a:t>
                      </a:r>
                      <a:endParaRPr lang="en-US" sz="800" b="1" dirty="0">
                        <a:latin typeface="Arial" panose="020B0604020202020204" pitchFamily="34" charset="0"/>
                        <a:cs typeface="Arial" panose="020B0604020202020204" pitchFamily="34" charset="0"/>
                      </a:endParaRPr>
                    </a:p>
                  </a:txBody>
                  <a:tcPr marL="84406" marR="84406">
                    <a:lnR w="190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altLang="en-US" sz="800" kern="1200" dirty="0" smtClean="0">
                          <a:solidFill>
                            <a:schemeClr val="tx1"/>
                          </a:solidFill>
                          <a:latin typeface="Arial" panose="020B0604020202020204" pitchFamily="34" charset="0"/>
                          <a:ea typeface="+mn-ea"/>
                          <a:cs typeface="Arial" panose="020B0604020202020204" pitchFamily="34" charset="0"/>
                        </a:rPr>
                        <a:t>Renewable committed warehouses</a:t>
                      </a:r>
                      <a:r>
                        <a:rPr lang="en-CA" altLang="en-US" sz="800" kern="1200" baseline="0" dirty="0" smtClean="0">
                          <a:solidFill>
                            <a:schemeClr val="tx1"/>
                          </a:solidFill>
                          <a:latin typeface="Arial" panose="020B0604020202020204" pitchFamily="34" charset="0"/>
                          <a:ea typeface="+mn-ea"/>
                          <a:cs typeface="Arial" panose="020B0604020202020204" pitchFamily="34" charset="0"/>
                        </a:rPr>
                        <a:t> </a:t>
                      </a:r>
                      <a:r>
                        <a:rPr lang="en-CA" altLang="en-US" sz="800" b="1" kern="1200" baseline="0" dirty="0" smtClean="0">
                          <a:solidFill>
                            <a:srgbClr val="FF0000"/>
                          </a:solidFill>
                          <a:latin typeface="Arial" panose="020B0604020202020204" pitchFamily="34" charset="0"/>
                          <a:ea typeface="+mn-ea"/>
                          <a:cs typeface="Arial" panose="020B0604020202020204" pitchFamily="34" charset="0"/>
                        </a:rPr>
                        <a:t>(commitments typically 1-2 years)</a:t>
                      </a:r>
                    </a:p>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altLang="en-US" sz="800" kern="1200" baseline="0" dirty="0" smtClean="0">
                          <a:solidFill>
                            <a:schemeClr val="tx1"/>
                          </a:solidFill>
                          <a:latin typeface="Arial" panose="020B0604020202020204" pitchFamily="34" charset="0"/>
                          <a:ea typeface="+mn-ea"/>
                          <a:cs typeface="Arial" panose="020B0604020202020204" pitchFamily="34" charset="0"/>
                        </a:rPr>
                        <a:t>Amortizing term-outs (WAL typically &lt;4 years)</a:t>
                      </a:r>
                      <a:endParaRPr lang="en-CA" altLang="en-US"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L w="1905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71450" marR="0" lvl="1" indent="-171450"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b="1" kern="1200" dirty="0" smtClean="0">
                          <a:solidFill>
                            <a:srgbClr val="FF0000"/>
                          </a:solidFill>
                          <a:latin typeface="Arial" panose="020B0604020202020204" pitchFamily="34" charset="0"/>
                          <a:ea typeface="+mn-ea"/>
                          <a:cs typeface="Arial" panose="020B0604020202020204" pitchFamily="34" charset="0"/>
                        </a:rPr>
                        <a:t>Up to 5 years</a:t>
                      </a:r>
                      <a:r>
                        <a:rPr lang="en-CA" sz="800" kern="1200" dirty="0" smtClean="0">
                          <a:solidFill>
                            <a:schemeClr val="tx1"/>
                          </a:solidFill>
                          <a:latin typeface="Arial" panose="020B0604020202020204" pitchFamily="34" charset="0"/>
                          <a:ea typeface="+mn-ea"/>
                          <a:cs typeface="Arial" panose="020B0604020202020204" pitchFamily="34" charset="0"/>
                        </a:rPr>
                        <a:t>, annually extendible</a:t>
                      </a:r>
                    </a:p>
                  </a:txBody>
                  <a:tcPr marL="84406" marR="84406">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altLang="en-US" sz="800" b="1" kern="1200" dirty="0" smtClean="0">
                          <a:solidFill>
                            <a:srgbClr val="FF0000"/>
                          </a:solidFill>
                          <a:latin typeface="Arial" panose="020B0604020202020204" pitchFamily="34" charset="0"/>
                          <a:ea typeface="+mn-ea"/>
                          <a:cs typeface="Arial" panose="020B0604020202020204" pitchFamily="34" charset="0"/>
                        </a:rPr>
                        <a:t>Bullet bonds up to 10 years are typical</a:t>
                      </a:r>
                    </a:p>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kumimoji="0" lang="en-CA" sz="8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Long tenor capacity to be explored</a:t>
                      </a:r>
                    </a:p>
                  </a:txBody>
                  <a:tcPr marL="84406" marR="84406">
                    <a:lnL w="12700" cap="flat" cmpd="sng" algn="ctr">
                      <a:solidFill>
                        <a:schemeClr val="tx1"/>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Fixed up to 30 years</a:t>
                      </a:r>
                    </a:p>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Flexibility of tenors</a:t>
                      </a: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Typically, amortizing assets are match-funded with amortizing debt</a:t>
                      </a: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r>
              <a:tr h="192406">
                <a:tc>
                  <a:txBody>
                    <a:bodyPr/>
                    <a:lstStyle/>
                    <a:p>
                      <a:r>
                        <a:rPr lang="en-US" sz="800" b="1" dirty="0" smtClean="0">
                          <a:latin typeface="Arial" panose="020B0604020202020204" pitchFamily="34" charset="0"/>
                          <a:cs typeface="Arial" panose="020B0604020202020204" pitchFamily="34" charset="0"/>
                        </a:rPr>
                        <a:t>Rate</a:t>
                      </a:r>
                      <a:endParaRPr lang="en-US" sz="800" b="1" dirty="0">
                        <a:latin typeface="Arial" panose="020B0604020202020204" pitchFamily="34" charset="0"/>
                        <a:cs typeface="Arial" panose="020B0604020202020204" pitchFamily="34" charset="0"/>
                      </a:endParaRPr>
                    </a:p>
                  </a:txBody>
                  <a:tcPr marL="84406" marR="84406">
                    <a:lnR w="190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baseline="0" dirty="0" smtClean="0">
                          <a:solidFill>
                            <a:schemeClr val="tx1"/>
                          </a:solidFill>
                          <a:latin typeface="Arial" panose="020B0604020202020204" pitchFamily="34" charset="0"/>
                          <a:ea typeface="+mn-ea"/>
                          <a:cs typeface="Arial" panose="020B0604020202020204" pitchFamily="34" charset="0"/>
                        </a:rPr>
                        <a:t>Floating</a:t>
                      </a:r>
                      <a:endParaRPr lang="en-CA"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L w="1905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71450" marR="0" lvl="1" indent="-171450"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Floating</a:t>
                      </a:r>
                    </a:p>
                  </a:txBody>
                  <a:tcPr marL="84406" marR="84406">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Fixed or</a:t>
                      </a:r>
                      <a:r>
                        <a:rPr lang="en-CA" sz="800" kern="1200" baseline="0" dirty="0" smtClean="0">
                          <a:solidFill>
                            <a:schemeClr val="tx1"/>
                          </a:solidFill>
                          <a:latin typeface="Arial" panose="020B0604020202020204" pitchFamily="34" charset="0"/>
                          <a:ea typeface="+mn-ea"/>
                          <a:cs typeface="Arial" panose="020B0604020202020204" pitchFamily="34" charset="0"/>
                        </a:rPr>
                        <a:t> Floating</a:t>
                      </a:r>
                      <a:endParaRPr lang="en-CA"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L w="12700" cap="flat" cmpd="sng" algn="ctr">
                      <a:solidFill>
                        <a:schemeClr val="tx1"/>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indent="-119063" algn="l" defTabSz="914400" rtl="0" eaLnBrk="1" latinLnBrk="0" hangingPunct="1">
                        <a:spcBef>
                          <a:spcPts val="100"/>
                        </a:spcBef>
                        <a:spcAft>
                          <a:spcPts val="100"/>
                        </a:spcAft>
                        <a:buClrTx/>
                        <a:buFont typeface="Symbol" panose="05050102010706020507" pitchFamily="18" charset="2"/>
                        <a:buChar char="·"/>
                      </a:pPr>
                      <a:r>
                        <a:rPr lang="en-CA" sz="800" kern="1200" dirty="0" smtClean="0">
                          <a:solidFill>
                            <a:schemeClr val="tx1"/>
                          </a:solidFill>
                          <a:latin typeface="Arial" panose="020B0604020202020204" pitchFamily="34" charset="0"/>
                          <a:ea typeface="+mn-ea"/>
                          <a:cs typeface="Arial" panose="020B0604020202020204" pitchFamily="34" charset="0"/>
                        </a:rPr>
                        <a:t>Fixed or Floating</a:t>
                      </a: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Fixed</a:t>
                      </a: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r>
              <a:tr h="545151">
                <a:tc>
                  <a:txBody>
                    <a:bodyPr/>
                    <a:lstStyle/>
                    <a:p>
                      <a:r>
                        <a:rPr lang="en-US" sz="800" b="1" dirty="0" smtClean="0">
                          <a:latin typeface="Arial" panose="020B0604020202020204" pitchFamily="34" charset="0"/>
                          <a:cs typeface="Arial" panose="020B0604020202020204" pitchFamily="34" charset="0"/>
                        </a:rPr>
                        <a:t>Rating Requirement/Agencies</a:t>
                      </a:r>
                      <a:endParaRPr lang="en-US" sz="800" b="1" dirty="0">
                        <a:latin typeface="Arial" panose="020B0604020202020204" pitchFamily="34" charset="0"/>
                        <a:cs typeface="Arial" panose="020B0604020202020204" pitchFamily="34" charset="0"/>
                      </a:endParaRPr>
                    </a:p>
                  </a:txBody>
                  <a:tcPr marL="84406" marR="84406">
                    <a:lnR w="190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R-1 (high)/</a:t>
                      </a:r>
                      <a:r>
                        <a:rPr lang="en-CA" sz="800" kern="1200" baseline="0" dirty="0" smtClean="0">
                          <a:solidFill>
                            <a:schemeClr val="tx1"/>
                          </a:solidFill>
                          <a:latin typeface="Arial" panose="020B0604020202020204" pitchFamily="34" charset="0"/>
                          <a:ea typeface="+mn-ea"/>
                          <a:cs typeface="Arial" panose="020B0604020202020204" pitchFamily="34" charset="0"/>
                        </a:rPr>
                        <a:t> P-1</a:t>
                      </a:r>
                      <a:r>
                        <a:rPr lang="en-CA" sz="800" kern="1200" dirty="0" smtClean="0">
                          <a:solidFill>
                            <a:schemeClr val="tx1"/>
                          </a:solidFill>
                          <a:latin typeface="Arial" panose="020B0604020202020204" pitchFamily="34" charset="0"/>
                          <a:ea typeface="+mn-ea"/>
                          <a:cs typeface="Arial" panose="020B0604020202020204" pitchFamily="34" charset="0"/>
                        </a:rPr>
                        <a:t> ratings</a:t>
                      </a:r>
                      <a:r>
                        <a:rPr lang="en-CA" sz="800" kern="1200" baseline="0" dirty="0" smtClean="0">
                          <a:solidFill>
                            <a:schemeClr val="tx1"/>
                          </a:solidFill>
                          <a:latin typeface="Arial" panose="020B0604020202020204" pitchFamily="34" charset="0"/>
                          <a:ea typeface="+mn-ea"/>
                          <a:cs typeface="Arial" panose="020B0604020202020204" pitchFamily="34" charset="0"/>
                        </a:rPr>
                        <a:t> from DBRS and Moody’s</a:t>
                      </a:r>
                    </a:p>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baseline="0" dirty="0" smtClean="0">
                          <a:solidFill>
                            <a:schemeClr val="tx1"/>
                          </a:solidFill>
                          <a:latin typeface="Arial" panose="020B0604020202020204" pitchFamily="34" charset="0"/>
                          <a:ea typeface="+mn-ea"/>
                          <a:cs typeface="Arial" panose="020B0604020202020204" pitchFamily="34" charset="0"/>
                        </a:rPr>
                        <a:t>Conduit RAC</a:t>
                      </a:r>
                      <a:r>
                        <a:rPr lang="en-CA" sz="800" kern="1200" baseline="30000" dirty="0" smtClean="0">
                          <a:solidFill>
                            <a:schemeClr val="tx1"/>
                          </a:solidFill>
                          <a:latin typeface="Arial" panose="020B0604020202020204" pitchFamily="34" charset="0"/>
                          <a:ea typeface="+mn-ea"/>
                          <a:cs typeface="Arial" panose="020B0604020202020204" pitchFamily="34" charset="0"/>
                        </a:rPr>
                        <a:t>2</a:t>
                      </a:r>
                    </a:p>
                  </a:txBody>
                  <a:tcPr marL="84406" marR="84406">
                    <a:lnL w="1905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71450" marR="0" lvl="1" indent="-171450"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None required</a:t>
                      </a:r>
                    </a:p>
                  </a:txBody>
                  <a:tcPr marL="84406" marR="84406">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AAA ratings</a:t>
                      </a:r>
                      <a:r>
                        <a:rPr lang="en-CA" sz="800" kern="1200" baseline="0" dirty="0" smtClean="0">
                          <a:solidFill>
                            <a:schemeClr val="tx1"/>
                          </a:solidFill>
                          <a:latin typeface="Arial" panose="020B0604020202020204" pitchFamily="34" charset="0"/>
                          <a:ea typeface="+mn-ea"/>
                          <a:cs typeface="Arial" panose="020B0604020202020204" pitchFamily="34" charset="0"/>
                        </a:rPr>
                        <a:t> from at least two of DBRS, Moody’s, S&amp;P or Fitch</a:t>
                      </a:r>
                    </a:p>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baseline="0" dirty="0" smtClean="0">
                          <a:solidFill>
                            <a:schemeClr val="tx1"/>
                          </a:solidFill>
                          <a:latin typeface="Arial" panose="020B0604020202020204" pitchFamily="34" charset="0"/>
                          <a:ea typeface="+mn-ea"/>
                          <a:cs typeface="Arial" panose="020B0604020202020204" pitchFamily="34" charset="0"/>
                        </a:rPr>
                        <a:t>Issue rating</a:t>
                      </a:r>
                      <a:endParaRPr lang="en-CA"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L w="12700" cap="flat" cmpd="sng" algn="ctr">
                      <a:solidFill>
                        <a:schemeClr val="tx1"/>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indent="-119063" algn="l" defTabSz="914400" rtl="0" eaLnBrk="1" latinLnBrk="0" hangingPunct="1">
                        <a:spcBef>
                          <a:spcPts val="100"/>
                        </a:spcBef>
                        <a:spcAft>
                          <a:spcPts val="100"/>
                        </a:spcAft>
                        <a:buClrTx/>
                        <a:buFont typeface="Symbol" panose="05050102010706020507" pitchFamily="18" charset="2"/>
                        <a:buChar char="·"/>
                      </a:pPr>
                      <a:r>
                        <a:rPr lang="en-CA" sz="800" kern="1200" dirty="0" smtClean="0">
                          <a:solidFill>
                            <a:schemeClr val="tx1"/>
                          </a:solidFill>
                          <a:latin typeface="Arial" panose="020B0604020202020204" pitchFamily="34" charset="0"/>
                          <a:ea typeface="+mn-ea"/>
                          <a:cs typeface="Arial" panose="020B0604020202020204" pitchFamily="34" charset="0"/>
                        </a:rPr>
                        <a:t>Two</a:t>
                      </a:r>
                      <a:r>
                        <a:rPr lang="en-CA" sz="800" kern="1200" baseline="0" dirty="0" smtClean="0">
                          <a:solidFill>
                            <a:schemeClr val="tx1"/>
                          </a:solidFill>
                          <a:latin typeface="Arial" panose="020B0604020202020204" pitchFamily="34" charset="0"/>
                          <a:ea typeface="+mn-ea"/>
                          <a:cs typeface="Arial" panose="020B0604020202020204" pitchFamily="34" charset="0"/>
                        </a:rPr>
                        <a:t> ratings from two of DBRS, Moody’s or S&amp;P</a:t>
                      </a:r>
                    </a:p>
                    <a:p>
                      <a:pPr marL="119063" indent="-119063" algn="l" defTabSz="914400" rtl="0" eaLnBrk="1" latinLnBrk="0" hangingPunct="1">
                        <a:spcBef>
                          <a:spcPts val="100"/>
                        </a:spcBef>
                        <a:spcAft>
                          <a:spcPts val="100"/>
                        </a:spcAft>
                        <a:buClrTx/>
                        <a:buFont typeface="Symbol" panose="05050102010706020507" pitchFamily="18" charset="2"/>
                        <a:buChar char="·"/>
                      </a:pPr>
                      <a:r>
                        <a:rPr lang="en-CA" sz="800" kern="1200" baseline="0" dirty="0" smtClean="0">
                          <a:solidFill>
                            <a:schemeClr val="tx1"/>
                          </a:solidFill>
                          <a:latin typeface="Arial" panose="020B0604020202020204" pitchFamily="34" charset="0"/>
                          <a:ea typeface="+mn-ea"/>
                          <a:cs typeface="Arial" panose="020B0604020202020204" pitchFamily="34" charset="0"/>
                        </a:rPr>
                        <a:t>Issuer or issue rating</a:t>
                      </a:r>
                      <a:endParaRPr lang="en-CA" sz="800" kern="1200" dirty="0" smtClean="0">
                        <a:solidFill>
                          <a:schemeClr val="tx1"/>
                        </a:solidFill>
                        <a:latin typeface="Arial" panose="020B0604020202020204" pitchFamily="34" charset="0"/>
                        <a:ea typeface="+mn-ea"/>
                        <a:cs typeface="Arial" panose="020B0604020202020204" pitchFamily="34" charset="0"/>
                      </a:endParaRP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AAA ratings from at</a:t>
                      </a:r>
                      <a:r>
                        <a:rPr lang="en-CA" sz="800" kern="1200" baseline="0" dirty="0" smtClean="0">
                          <a:solidFill>
                            <a:schemeClr val="tx1"/>
                          </a:solidFill>
                          <a:latin typeface="Arial" panose="020B0604020202020204" pitchFamily="34" charset="0"/>
                          <a:ea typeface="+mn-ea"/>
                          <a:cs typeface="Arial" panose="020B0604020202020204" pitchFamily="34" charset="0"/>
                        </a:rPr>
                        <a:t> least </a:t>
                      </a:r>
                      <a:r>
                        <a:rPr lang="en-CA" sz="800" kern="1200" dirty="0" smtClean="0">
                          <a:solidFill>
                            <a:schemeClr val="tx1"/>
                          </a:solidFill>
                          <a:latin typeface="Arial" panose="020B0604020202020204" pitchFamily="34" charset="0"/>
                          <a:ea typeface="+mn-ea"/>
                          <a:cs typeface="Arial" panose="020B0604020202020204" pitchFamily="34" charset="0"/>
                        </a:rPr>
                        <a:t>two of S&amp;P, Moody’s or Fitch</a:t>
                      </a:r>
                    </a:p>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lang="en-CA" sz="800" kern="1200" dirty="0" smtClean="0">
                          <a:solidFill>
                            <a:schemeClr val="tx1"/>
                          </a:solidFill>
                          <a:latin typeface="Arial" panose="020B0604020202020204" pitchFamily="34" charset="0"/>
                          <a:ea typeface="+mn-ea"/>
                          <a:cs typeface="Arial" panose="020B0604020202020204" pitchFamily="34" charset="0"/>
                        </a:rPr>
                        <a:t>Issue rating</a:t>
                      </a:r>
                    </a:p>
                  </a:txBody>
                  <a:tcPr marL="84406" marR="84406">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r>
              <a:tr h="302352">
                <a:tc>
                  <a:txBody>
                    <a:bodyPr/>
                    <a:lstStyle/>
                    <a:p>
                      <a:r>
                        <a:rPr lang="en-US" sz="800" b="1" dirty="0" smtClean="0">
                          <a:latin typeface="Arial" panose="020B0604020202020204" pitchFamily="34" charset="0"/>
                          <a:cs typeface="Arial" panose="020B0604020202020204" pitchFamily="34" charset="0"/>
                        </a:rPr>
                        <a:t>Hedging Required</a:t>
                      </a:r>
                      <a:endParaRPr lang="en-US" sz="800" b="1" baseline="30000" dirty="0">
                        <a:latin typeface="Arial" panose="020B0604020202020204" pitchFamily="34" charset="0"/>
                        <a:cs typeface="Arial" panose="020B0604020202020204" pitchFamily="34" charset="0"/>
                      </a:endParaRPr>
                    </a:p>
                  </a:txBody>
                  <a:tcPr marL="84406" marR="84406">
                    <a:lnR w="190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1" indent="0" algn="ctr" defTabSz="914400" rtl="0" eaLnBrk="1" fontAlgn="auto" latinLnBrk="0" hangingPunct="1">
                        <a:lnSpc>
                          <a:spcPct val="100000"/>
                        </a:lnSpc>
                        <a:spcBef>
                          <a:spcPts val="200"/>
                        </a:spcBef>
                        <a:spcAft>
                          <a:spcPts val="200"/>
                        </a:spcAft>
                        <a:buClrTx/>
                        <a:buSzTx/>
                        <a:buFont typeface="Symbol" panose="05050102010706020507" pitchFamily="18" charset="2"/>
                        <a:buNone/>
                        <a:tabLst/>
                        <a:defRPr/>
                      </a:pPr>
                      <a:r>
                        <a:rPr lang="en-CA" sz="1400" kern="1200" dirty="0" smtClean="0">
                          <a:solidFill>
                            <a:schemeClr val="tx1"/>
                          </a:solidFill>
                          <a:latin typeface="Arial" panose="020B0604020202020204" pitchFamily="34" charset="0"/>
                          <a:ea typeface="+mn-ea"/>
                          <a:cs typeface="Arial" panose="020B0604020202020204" pitchFamily="34" charset="0"/>
                          <a:sym typeface="Wingdings"/>
                        </a:rPr>
                        <a:t></a:t>
                      </a:r>
                      <a:endParaRPr lang="en-CA" sz="800" kern="1200" baseline="0" dirty="0" smtClean="0">
                        <a:solidFill>
                          <a:schemeClr val="tx1"/>
                        </a:solidFill>
                        <a:latin typeface="Arial" panose="020B0604020202020204" pitchFamily="34" charset="0"/>
                        <a:ea typeface="+mn-ea"/>
                        <a:cs typeface="Arial" panose="020B0604020202020204" pitchFamily="34" charset="0"/>
                      </a:endParaRPr>
                    </a:p>
                  </a:txBody>
                  <a:tcPr marL="84406" marR="84406" anchor="ctr">
                    <a:lnL w="1905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1" indent="0" algn="ctr" defTabSz="914400" rtl="0" eaLnBrk="1" fontAlgn="auto" latinLnBrk="0" hangingPunct="1">
                        <a:lnSpc>
                          <a:spcPct val="100000"/>
                        </a:lnSpc>
                        <a:spcBef>
                          <a:spcPts val="200"/>
                        </a:spcBef>
                        <a:spcAft>
                          <a:spcPts val="200"/>
                        </a:spcAft>
                        <a:buClrTx/>
                        <a:buSzTx/>
                        <a:buFont typeface="Symbol" panose="05050102010706020507" pitchFamily="18" charset="2"/>
                        <a:buNone/>
                        <a:tabLst/>
                        <a:defRPr/>
                      </a:pPr>
                      <a:r>
                        <a:rPr lang="en-CA" sz="1400" kern="1200" dirty="0" smtClean="0">
                          <a:solidFill>
                            <a:schemeClr val="tx1"/>
                          </a:solidFill>
                          <a:latin typeface="Arial" panose="020B0604020202020204" pitchFamily="34" charset="0"/>
                          <a:ea typeface="+mn-ea"/>
                          <a:cs typeface="Arial" panose="020B0604020202020204" pitchFamily="34" charset="0"/>
                          <a:sym typeface="Wingdings"/>
                        </a:rPr>
                        <a:t></a:t>
                      </a:r>
                      <a:endParaRPr lang="en-CA" sz="1400" kern="1200" dirty="0" smtClean="0">
                        <a:solidFill>
                          <a:schemeClr val="tx1"/>
                        </a:solidFill>
                        <a:latin typeface="Arial" panose="020B0604020202020204" pitchFamily="34" charset="0"/>
                        <a:ea typeface="+mn-ea"/>
                        <a:cs typeface="Arial" panose="020B0604020202020204" pitchFamily="34" charset="0"/>
                      </a:endParaRPr>
                    </a:p>
                  </a:txBody>
                  <a:tcPr marL="84406" marR="84406" anchor="ctr">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1" indent="0" algn="ctr" defTabSz="914400" rtl="0" eaLnBrk="1" fontAlgn="auto" latinLnBrk="0" hangingPunct="1">
                        <a:lnSpc>
                          <a:spcPct val="100000"/>
                        </a:lnSpc>
                        <a:spcBef>
                          <a:spcPts val="200"/>
                        </a:spcBef>
                        <a:spcAft>
                          <a:spcPts val="200"/>
                        </a:spcAft>
                        <a:buClrTx/>
                        <a:buSzTx/>
                        <a:buFont typeface="Symbol" panose="05050102010706020507" pitchFamily="18" charset="2"/>
                        <a:buNone/>
                        <a:tabLst/>
                        <a:defRPr/>
                      </a:pPr>
                      <a:r>
                        <a:rPr kumimoji="0" lang="en-CA" sz="14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sym typeface="Wingdings"/>
                        </a:rPr>
                        <a:t></a:t>
                      </a:r>
                      <a:endParaRPr kumimoji="0" lang="en-CA" sz="14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endParaRPr>
                    </a:p>
                  </a:txBody>
                  <a:tcPr marL="84406" marR="84406" anchor="ctr">
                    <a:lnL w="12700" cap="flat" cmpd="sng" algn="ctr">
                      <a:solidFill>
                        <a:schemeClr val="tx1"/>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1" indent="0" algn="ctr" defTabSz="914400" rtl="0" eaLnBrk="1" fontAlgn="auto" latinLnBrk="0" hangingPunct="1">
                        <a:lnSpc>
                          <a:spcPct val="100000"/>
                        </a:lnSpc>
                        <a:spcBef>
                          <a:spcPts val="200"/>
                        </a:spcBef>
                        <a:spcAft>
                          <a:spcPts val="200"/>
                        </a:spcAft>
                        <a:buClrTx/>
                        <a:buSzTx/>
                        <a:buFont typeface="Symbol" panose="05050102010706020507" pitchFamily="18" charset="2"/>
                        <a:buNone/>
                        <a:tabLst/>
                        <a:defRPr/>
                      </a:pPr>
                      <a:r>
                        <a:rPr lang="en-CA" sz="1400" kern="1200" dirty="0" smtClean="0">
                          <a:solidFill>
                            <a:schemeClr val="tx1"/>
                          </a:solidFill>
                          <a:latin typeface="Arial" panose="020B0604020202020204" pitchFamily="34" charset="0"/>
                          <a:ea typeface="+mn-ea"/>
                          <a:cs typeface="Arial" panose="020B0604020202020204" pitchFamily="34" charset="0"/>
                          <a:sym typeface="Wingdings"/>
                        </a:rPr>
                        <a:t></a:t>
                      </a:r>
                      <a:endParaRPr lang="en-CA" sz="1400" kern="1200" dirty="0" smtClean="0">
                        <a:solidFill>
                          <a:schemeClr val="tx1"/>
                        </a:solidFill>
                        <a:latin typeface="Arial" panose="020B0604020202020204" pitchFamily="34" charset="0"/>
                        <a:ea typeface="+mn-ea"/>
                        <a:cs typeface="Arial" panose="020B0604020202020204" pitchFamily="34" charset="0"/>
                      </a:endParaRPr>
                    </a:p>
                  </a:txBody>
                  <a:tcPr marL="84406" marR="84406"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1" indent="0" algn="ctr" defTabSz="914400" rtl="0" eaLnBrk="1" fontAlgn="auto" latinLnBrk="0" hangingPunct="1">
                        <a:lnSpc>
                          <a:spcPct val="100000"/>
                        </a:lnSpc>
                        <a:spcBef>
                          <a:spcPts val="200"/>
                        </a:spcBef>
                        <a:spcAft>
                          <a:spcPts val="200"/>
                        </a:spcAft>
                        <a:buClrTx/>
                        <a:buSzTx/>
                        <a:buFont typeface="Symbol" panose="05050102010706020507" pitchFamily="18" charset="2"/>
                        <a:buNone/>
                        <a:tabLst/>
                        <a:defRPr/>
                      </a:pPr>
                      <a:r>
                        <a:rPr lang="en-CA" sz="1400" kern="1200" dirty="0" smtClean="0">
                          <a:solidFill>
                            <a:srgbClr val="FF0000"/>
                          </a:solidFill>
                          <a:latin typeface="Arial" panose="020B0604020202020204" pitchFamily="34" charset="0"/>
                          <a:ea typeface="+mn-ea"/>
                          <a:cs typeface="Arial" panose="020B0604020202020204" pitchFamily="34" charset="0"/>
                          <a:sym typeface="Wingdings"/>
                        </a:rPr>
                        <a:t></a:t>
                      </a:r>
                      <a:endParaRPr lang="en-CA" sz="1400" kern="1200" dirty="0" smtClean="0">
                        <a:solidFill>
                          <a:srgbClr val="FF0000"/>
                        </a:solidFill>
                        <a:latin typeface="Arial" panose="020B0604020202020204" pitchFamily="34" charset="0"/>
                        <a:ea typeface="+mn-ea"/>
                        <a:cs typeface="Arial" panose="020B0604020202020204" pitchFamily="34" charset="0"/>
                      </a:endParaRPr>
                    </a:p>
                  </a:txBody>
                  <a:tcPr marL="84406" marR="84406" anchor="ct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r>
              <a:tr h="545151">
                <a:tc>
                  <a:txBody>
                    <a:bodyPr/>
                    <a:lstStyle/>
                    <a:p>
                      <a:r>
                        <a:rPr lang="en-US" sz="800" b="1" dirty="0" smtClean="0">
                          <a:latin typeface="Arial" panose="020B0604020202020204" pitchFamily="34" charset="0"/>
                          <a:cs typeface="Arial" panose="020B0604020202020204" pitchFamily="34" charset="0"/>
                        </a:rPr>
                        <a:t>Feasibility</a:t>
                      </a:r>
                      <a:endParaRPr lang="en-US" sz="800" b="1" dirty="0">
                        <a:latin typeface="Arial" panose="020B0604020202020204" pitchFamily="34" charset="0"/>
                        <a:cs typeface="Arial" panose="020B0604020202020204" pitchFamily="34" charset="0"/>
                      </a:endParaRPr>
                    </a:p>
                  </a:txBody>
                  <a:tcPr marL="84406" marR="84406" anchor="ctr">
                    <a:lnR w="1905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kumimoji="0" lang="en-CA" sz="8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High </a:t>
                      </a:r>
                    </a:p>
                  </a:txBody>
                  <a:tcPr marL="84406" marR="84406">
                    <a:lnL w="19050" cap="flat" cmpd="sng" algn="ctr">
                      <a:solidFill>
                        <a:schemeClr val="bg1">
                          <a:lumMod val="50000"/>
                        </a:schemeClr>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171450" marR="0" lvl="1" indent="-171450"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kumimoji="0" lang="en-CA" sz="8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High, subject to structure and syndicate composition</a:t>
                      </a:r>
                    </a:p>
                  </a:txBody>
                  <a:tcPr marL="84406" marR="84406">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kumimoji="0" lang="en-CA" sz="8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High</a:t>
                      </a:r>
                    </a:p>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kumimoji="0" lang="en-CA" sz="8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Long tenor capacity to be explored</a:t>
                      </a:r>
                    </a:p>
                  </a:txBody>
                  <a:tcPr marL="84406" marR="84406">
                    <a:lnL w="12700" cap="flat" cmpd="sng" algn="ctr">
                      <a:solidFill>
                        <a:schemeClr val="tx1"/>
                      </a:solidFill>
                      <a:prstDash val="solid"/>
                      <a:round/>
                      <a:headEnd type="none" w="med" len="med"/>
                      <a:tailEnd type="none" w="med" len="med"/>
                    </a:lnL>
                    <a:lnT w="12700" cap="flat" cmpd="sng" algn="ctr">
                      <a:solidFill>
                        <a:schemeClr val="bg1">
                          <a:lumMod val="50000"/>
                        </a:schemeClr>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171450" marR="0" lvl="1" indent="-171450"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kumimoji="0" lang="en-CA" sz="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High</a:t>
                      </a:r>
                    </a:p>
                    <a:p>
                      <a:pPr marL="171450" marR="0" lvl="1" indent="-171450"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kumimoji="0" lang="en-US" sz="8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Not tested in Canadian Market</a:t>
                      </a:r>
                      <a:endParaRPr kumimoji="0" lang="en-CA" sz="8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endParaRPr>
                    </a:p>
                  </a:txBody>
                  <a:tcPr marL="84406" marR="84406">
                    <a:lnT w="12700" cap="flat" cmpd="sng" algn="ctr">
                      <a:solidFill>
                        <a:schemeClr val="bg1">
                          <a:lumMod val="50000"/>
                        </a:schemeClr>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marL="119063" marR="0" lvl="1" indent="-119063" algn="l" defTabSz="914400" rtl="0" eaLnBrk="1" fontAlgn="auto" latinLnBrk="0" hangingPunct="1">
                        <a:lnSpc>
                          <a:spcPct val="100000"/>
                        </a:lnSpc>
                        <a:spcBef>
                          <a:spcPts val="100"/>
                        </a:spcBef>
                        <a:spcAft>
                          <a:spcPts val="100"/>
                        </a:spcAft>
                        <a:buClrTx/>
                        <a:buSzTx/>
                        <a:buFont typeface="Symbol" panose="05050102010706020507" pitchFamily="18" charset="2"/>
                        <a:buChar char="·"/>
                        <a:tabLst/>
                        <a:defRPr/>
                      </a:pPr>
                      <a:r>
                        <a:rPr kumimoji="0" lang="en-CA" sz="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High/Medium</a:t>
                      </a:r>
                    </a:p>
                  </a:txBody>
                  <a:tcPr marL="84406" marR="84406">
                    <a:lnT w="12700" cap="flat" cmpd="sng" algn="ctr">
                      <a:solidFill>
                        <a:schemeClr val="bg1">
                          <a:lumMod val="50000"/>
                        </a:schemeClr>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r>
            </a:tbl>
          </a:graphicData>
        </a:graphic>
      </p:graphicFrame>
      <p:sp>
        <p:nvSpPr>
          <p:cNvPr id="15" name="Text Placeholder 7"/>
          <p:cNvSpPr>
            <a:spLocks noGrp="1"/>
          </p:cNvSpPr>
          <p:nvPr>
            <p:ph type="body" sz="quarter" idx="13"/>
          </p:nvPr>
        </p:nvSpPr>
        <p:spPr>
          <a:xfrm>
            <a:off x="838200" y="6172200"/>
            <a:ext cx="5943600" cy="152400"/>
          </a:xfrm>
        </p:spPr>
        <p:txBody>
          <a:bodyPr/>
          <a:lstStyle/>
          <a:p>
            <a:r>
              <a:rPr lang="en-CA" baseline="30000" dirty="0" smtClean="0">
                <a:latin typeface="Arial" panose="020B0604020202020204" pitchFamily="34" charset="0"/>
                <a:cs typeface="Arial" panose="020B0604020202020204" pitchFamily="34" charset="0"/>
              </a:rPr>
              <a:t>2</a:t>
            </a:r>
            <a:r>
              <a:rPr lang="en-CA" dirty="0" smtClean="0">
                <a:latin typeface="Arial" panose="020B0604020202020204" pitchFamily="34" charset="0"/>
                <a:cs typeface="Arial" panose="020B0604020202020204" pitchFamily="34" charset="0"/>
              </a:rPr>
              <a:t> Rating Agency Confirmation</a:t>
            </a:r>
            <a:endParaRPr lang="en-CA" baseline="30000" dirty="0">
              <a:latin typeface="Arial" panose="020B0604020202020204" pitchFamily="34" charset="0"/>
              <a:cs typeface="Arial" panose="020B0604020202020204" pitchFamily="34" charset="0"/>
            </a:endParaRPr>
          </a:p>
        </p:txBody>
      </p:sp>
      <p:sp>
        <p:nvSpPr>
          <p:cNvPr id="14" name="Slide Number Placeholder 62"/>
          <p:cNvSpPr>
            <a:spLocks noGrp="1"/>
          </p:cNvSpPr>
          <p:nvPr>
            <p:ph type="sldNum" sz="quarter" idx="12"/>
          </p:nvPr>
        </p:nvSpPr>
        <p:spPr>
          <a:xfrm>
            <a:off x="152400" y="6469683"/>
            <a:ext cx="381000" cy="304800"/>
          </a:xfrm>
        </p:spPr>
        <p:txBody>
          <a:bodyPr/>
          <a:lstStyle/>
          <a:p>
            <a:pPr>
              <a:defRPr/>
            </a:pPr>
            <a:fld id="{D4EAC6E7-7D2D-4E03-8D73-94E49FBC2909}" type="slidenum">
              <a:rPr lang="en-CA" smtClean="0"/>
              <a:pPr>
                <a:defRPr/>
              </a:pPr>
              <a:t>9</a:t>
            </a:fld>
            <a:endParaRPr lang="en-CA" dirty="0"/>
          </a:p>
        </p:txBody>
      </p:sp>
      <p:sp>
        <p:nvSpPr>
          <p:cNvPr id="16" name="Title 1"/>
          <p:cNvSpPr>
            <a:spLocks noGrp="1"/>
          </p:cNvSpPr>
          <p:nvPr>
            <p:ph type="title"/>
          </p:nvPr>
        </p:nvSpPr>
        <p:spPr>
          <a:xfrm>
            <a:off x="2819400" y="457200"/>
            <a:ext cx="5486400" cy="685800"/>
          </a:xfrm>
        </p:spPr>
        <p:txBody>
          <a:bodyPr/>
          <a:lstStyle/>
          <a:p>
            <a:r>
              <a:rPr lang="en-US" b="0" dirty="0" smtClean="0"/>
              <a:t>Funding Alternatives</a:t>
            </a:r>
            <a:endParaRPr lang="en-CA" b="0" dirty="0"/>
          </a:p>
        </p:txBody>
      </p:sp>
    </p:spTree>
    <p:extLst>
      <p:ext uri="{BB962C8B-B14F-4D97-AF65-F5344CB8AC3E}">
        <p14:creationId xmlns="" xmlns:p14="http://schemas.microsoft.com/office/powerpoint/2010/main" val="371845532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for Aug 2nd ELT discuss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_Date xmlns="e5138b8e-f17c-4a13-a1a3-745b4492822c">2016-12-01T05:00:00+00:00</Doc_Date>
    <Doc_Type_rec xmlns="e5138b8e-f17c-4a13-a1a3-745b4492822c" xsi:nil="true"/>
    <SecurityClass xmlns="e5138b8e-f17c-4a13-a1a3-745b4492822c">OPG Confidential</SecurityClass>
    <Retention_rec xmlns="e5138b8e-f17c-4a13-a1a3-745b4492822c" xsi:nil="true"/>
    <Facility xmlns="e5138b8e-f17c-4a13-a1a3-745b4492822c">CORP</Facility>
    <ExternalAuthor xmlns="e5138b8e-f17c-4a13-a1a3-745b4492822c" xsi:nil="true"/>
    <SCI_x002f_GSI_x0020_Number xmlns="1e450ee2-3d39-4822-93a1-1639bb47f63b" xsi:nil="true" Resolved="true"/>
    <OPGAuthor xmlns="e5138b8e-f17c-4a13-a1a3-745b4492822c">
      <UserInfo>
        <DisplayName>BUTCHER Nicolle -CBUSDEV&amp;STRT</DisplayName>
        <AccountId>2036</AccountId>
        <AccountType/>
      </UserInfo>
    </OPGAuthor>
    <FileLocation xmlns="e5138b8e-f17c-4a13-a1a3-745b4492822c" xsi:nil="true"/>
    <OPGKeywords xmlns="e5138b8e-f17c-4a13-a1a3-745b4492822c" xsi:nil="true"/>
    <OPGRevision xmlns="e5138b8e-f17c-4a13-a1a3-745b4492822c" xsi:nil="true"/>
    <OPGStatus xmlns="e5138b8e-f17c-4a13-a1a3-745b4492822c">Pending</OPGStatus>
    <Doc_No xmlns="e5138b8e-f17c-4a13-a1a3-745b4492822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OPG Record" ma:contentTypeID="0x0101008DB0130EE086466CA1E876AD4BDA48F700E25AA72094150A479E35CE16625C0746" ma:contentTypeVersion="7" ma:contentTypeDescription="Metadata for OPG Record" ma:contentTypeScope="" ma:versionID="927df5b86e11e8a7648f98b2aef6897d">
  <xsd:schema xmlns:xsd="http://www.w3.org/2001/XMLSchema" xmlns:p="http://schemas.microsoft.com/office/2006/metadata/properties" xmlns:ns2="e5138b8e-f17c-4a13-a1a3-745b4492822c" xmlns:ns3="1e450ee2-3d39-4822-93a1-1639bb47f63b" targetNamespace="http://schemas.microsoft.com/office/2006/metadata/properties" ma:root="true" ma:fieldsID="b2cc80e8d7c68d9c47c4bb9773ed2173" ns2:_="" ns3:_="">
    <xsd:import namespace="e5138b8e-f17c-4a13-a1a3-745b4492822c"/>
    <xsd:import namespace="1e450ee2-3d39-4822-93a1-1639bb47f63b"/>
    <xsd:element name="properties">
      <xsd:complexType>
        <xsd:sequence>
          <xsd:element name="documentManagement">
            <xsd:complexType>
              <xsd:all>
                <xsd:element ref="ns2:Facility"/>
                <xsd:element ref="ns2:OPGAuthor"/>
                <xsd:element ref="ns2:Doc_Date"/>
                <xsd:element ref="ns2:SecurityClass"/>
                <xsd:element ref="ns2:OPGKeywords" minOccurs="0"/>
                <xsd:element ref="ns2:Doc_Type_rec" minOccurs="0"/>
                <xsd:element ref="ns2:Doc_No" minOccurs="0"/>
                <xsd:element ref="ns2:Retention_rec" minOccurs="0"/>
                <xsd:element ref="ns2:ExternalAuthor" minOccurs="0"/>
                <xsd:element ref="ns2:FileLocation" minOccurs="0"/>
                <xsd:element ref="ns2:OPGRevision" minOccurs="0"/>
                <xsd:element ref="ns2:SCI_GSI" minOccurs="0"/>
                <xsd:element ref="ns2:OPGStatus" minOccurs="0"/>
                <xsd:element ref="ns2:LOcationSCI" minOccurs="0"/>
                <xsd:element ref="ns2:SubmittedBy" minOccurs="0"/>
                <xsd:element ref="ns3:SCI_x002f_GSI_x0020_Number" minOccurs="0"/>
              </xsd:all>
            </xsd:complexType>
          </xsd:element>
        </xsd:sequence>
      </xsd:complexType>
    </xsd:element>
  </xsd:schema>
  <xsd:schema xmlns:xsd="http://www.w3.org/2001/XMLSchema" xmlns:dms="http://schemas.microsoft.com/office/2006/documentManagement/types" targetNamespace="e5138b8e-f17c-4a13-a1a3-745b4492822c" elementFormDefault="qualified">
    <xsd:import namespace="http://schemas.microsoft.com/office/2006/documentManagement/types"/>
    <xsd:element name="Facility" ma:index="1" ma:displayName="Facility" ma:default="" ma:format="Dropdown" ma:internalName="Facility">
      <xsd:simpleType>
        <xsd:restriction base="dms:Choice">
          <xsd:enumeration value="CORP"/>
          <xsd:enumeration value="HYDRO"/>
          <xsd:enumeration value="THERMAL"/>
          <xsd:enumeration value="N - Nuclear"/>
          <xsd:enumeration value="P - Pickering"/>
          <xsd:enumeration value="D - Darlington"/>
          <xsd:enumeration value="W - Waste"/>
          <xsd:enumeration value="I - Inspection"/>
          <xsd:maxLength value="255"/>
        </xsd:restriction>
      </xsd:simpleType>
    </xsd:element>
    <xsd:element name="OPGAuthor" ma:index="3" ma:displayName="Author" ma:list="UserInfo" ma:internalName="OPGAuthor"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element name="Doc_Date" ma:index="4" ma:displayName="Document Date" ma:default="[today]" ma:format="DateOnly" ma:internalName="Doc_Date">
      <xsd:simpleType>
        <xsd:restriction base="dms:DateTime"/>
      </xsd:simpleType>
    </xsd:element>
    <xsd:element name="SecurityClass" ma:index="5" ma:displayName="Security Classification" ma:default="OPG Internal Use/OPG Proprietary" ma:format="Dropdown" ma:internalName="SecurityClass">
      <xsd:simpleType>
        <xsd:restriction base="dms:Choice">
          <xsd:enumeration value="OPG Internal Use/OPG Proprietary"/>
          <xsd:enumeration value="OPG Confidential"/>
          <xsd:enumeration value="OPG Confidential Exclusive"/>
          <xsd:enumeration value="OPG Confidential Security Protected"/>
          <xsd:enumeration value="OPG Confidential Exclusive Security Protected"/>
        </xsd:restriction>
      </xsd:simpleType>
    </xsd:element>
    <xsd:element name="OPGKeywords" ma:index="6" nillable="true" ma:displayName="Keywords" ma:internalName="OPGKeywords">
      <xsd:simpleType>
        <xsd:restriction base="dms:Text">
          <xsd:maxLength value="255"/>
        </xsd:restriction>
      </xsd:simpleType>
    </xsd:element>
    <xsd:element name="Doc_Type_rec" ma:index="7" nillable="true" ma:displayName="Document Type" ma:format="Dropdown" ma:internalName="Doc_Type_rec" ma:readOnly="false">
      <xsd:simpleType>
        <xsd:restriction base="dms:Choice">
          <xsd:enumeration value="Announcement"/>
          <xsd:enumeration value="Calculation"/>
          <xsd:enumeration value="Certificate"/>
          <xsd:enumeration value="Chart"/>
          <xsd:enumeration value="Charter"/>
          <xsd:enumeration value="Correspondence"/>
          <xsd:enumeration value="Data Bank"/>
          <xsd:enumeration value="Diagram"/>
          <xsd:enumeration value="Drawing"/>
          <xsd:enumeration value="Engineering Change Record"/>
          <xsd:enumeration value="Evaluation"/>
          <xsd:enumeration value="Form"/>
          <xsd:enumeration value="Guideline"/>
          <xsd:enumeration value="History Docket"/>
          <xsd:enumeration value="Image"/>
          <xsd:enumeration value="Instruction"/>
          <xsd:enumeration value="Legacy/Migrated"/>
          <xsd:enumeration value="Legal"/>
          <xsd:enumeration value="Legal Hold"/>
          <xsd:enumeration value="List"/>
          <xsd:enumeration value="Manual"/>
          <xsd:enumeration value="Minutes"/>
          <xsd:enumeration value="MSDS"/>
          <xsd:enumeration value="Plan"/>
          <xsd:enumeration value="Policy"/>
          <xsd:enumeration value="Presentation"/>
          <xsd:enumeration value="Procedure"/>
          <xsd:enumeration value="Program"/>
          <xsd:enumeration value="Proposal"/>
          <xsd:enumeration value="Reference"/>
          <xsd:enumeration value="Report"/>
          <xsd:enumeration value="Requisition"/>
          <xsd:enumeration value="Specification"/>
          <xsd:enumeration value="Standard"/>
          <xsd:enumeration value="Statement"/>
          <xsd:enumeration value="Survey"/>
          <xsd:enumeration value="Template"/>
        </xsd:restriction>
      </xsd:simpleType>
    </xsd:element>
    <xsd:element name="Doc_No" ma:index="8" nillable="true" ma:displayName="Document Number" ma:default="" ma:description="If unknown, use the following form: Facility - Document Type - SCI/GSI - Serial Number (Serial No optional)" ma:internalName="Doc_No" ma:readOnly="false">
      <xsd:simpleType>
        <xsd:restriction base="dms:Text">
          <xsd:maxLength value="255"/>
        </xsd:restriction>
      </xsd:simpleType>
    </xsd:element>
    <xsd:element name="Retention_rec" ma:index="9" nillable="true" ma:displayName="Retention" ma:default="" ma:format="Dropdown" ma:internalName="Retention_rec" ma:readOnly="false">
      <xsd:simpleType>
        <xsd:restriction base="dms:Choice">
          <xsd:enumeration value="1 Year"/>
          <xsd:enumeration value="2 Years"/>
          <xsd:enumeration value="6 Years"/>
          <xsd:enumeration value="10 Years"/>
          <xsd:enumeration value="20 Years"/>
          <xsd:enumeration value="40 Years"/>
          <xsd:enumeration value="2 Years after Completion/Settlement"/>
          <xsd:enumeration value="6 Years after Completion/Settlement"/>
          <xsd:enumeration value="20 years after Completion/Settlement"/>
          <xsd:enumeration value="20 years then transfer to OPG Archives"/>
          <xsd:enumeration value="LOF (Life of Facility)"/>
          <xsd:enumeration value="LOE (Life of Equipment)"/>
          <xsd:enumeration value="P (Permanent)"/>
          <xsd:enumeration value="Until Superseded/Obsolete"/>
        </xsd:restriction>
      </xsd:simpleType>
    </xsd:element>
    <xsd:element name="ExternalAuthor" ma:index="10" nillable="true" ma:displayName="External Author" ma:internalName="ExternalAuthor">
      <xsd:simpleType>
        <xsd:restriction base="dms:Text">
          <xsd:maxLength value="255"/>
        </xsd:restriction>
      </xsd:simpleType>
    </xsd:element>
    <xsd:element name="FileLocation" ma:index="11" nillable="true" ma:displayName="File Location" ma:default="" ma:internalName="FileLocation">
      <xsd:simpleType>
        <xsd:restriction base="dms:Text">
          <xsd:maxLength value="255"/>
        </xsd:restriction>
      </xsd:simpleType>
    </xsd:element>
    <xsd:element name="OPGRevision" ma:index="12" nillable="true" ma:displayName="Revision" ma:default="" ma:internalName="OPGRevision">
      <xsd:simpleType>
        <xsd:restriction base="dms:Text">
          <xsd:maxLength value="255"/>
        </xsd:restriction>
      </xsd:simpleType>
    </xsd:element>
    <xsd:element name="SCI_GSI" ma:index="14" nillable="true" ma:displayName="SCI/GSI" ma:internalName="SCI_GSI" ma:readOnly="true">
      <xsd:simpleType>
        <xsd:restriction base="dms:Text">
          <xsd:maxLength value="255"/>
        </xsd:restriction>
      </xsd:simpleType>
    </xsd:element>
    <xsd:element name="OPGStatus" ma:index="20" nillable="true" ma:displayName="Status" ma:default="Pending" ma:format="Dropdown" ma:hidden="true" ma:internalName="OPGStatus" ma:readOnly="false">
      <xsd:simpleType>
        <xsd:restriction base="dms:Choice">
          <xsd:enumeration value="Issued"/>
          <xsd:enumeration value="Pending"/>
        </xsd:restriction>
      </xsd:simpleType>
    </xsd:element>
    <xsd:element name="LOcationSCI" ma:index="21" nillable="true" ma:displayName="Location SCI" ma:decimals="0" ma:internalName="LOcationSCI" ma:readOnly="true">
      <xsd:simpleType>
        <xsd:restriction base="dms:Text"/>
      </xsd:simpleType>
    </xsd:element>
    <xsd:element name="SubmittedBy" ma:index="22" nillable="true" ma:displayName="Submitted By" ma:internalName="Submitted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dms="http://schemas.microsoft.com/office/2006/documentManagement/types" targetNamespace="1e450ee2-3d39-4822-93a1-1639bb47f63b" elementFormDefault="qualified">
    <xsd:import namespace="http://schemas.microsoft.com/office/2006/documentManagement/types"/>
    <xsd:element name="SCI_x002f_GSI_x0020_Number" ma:index="23" nillable="true" ma:displayName="SCI/GSI Number" ma:description="If &quot;No Exact Match&quot; is found for the SCI/GSI number entered, click on the number and select &quot;More Items...&quot; then select from the list fo SCI/GSI Numbers." ma:internalName="SCI_x002f_GSI_x0020_Number">
      <xsd:complexType>
        <xsd:simpleContent>
          <xsd:extension base="dms:BusinessDataPrimaryField">
            <xsd:attribute name="BdcField" type="xsd:string" fixed="DisplayDescription"/>
            <xsd:attribute name="RelatedFieldWssStaticName" type="xsd:string" fixed="OPG_x002e_vwTeamSitesSCISearch_ID"/>
            <xsd:attribute name="SecondaryFieldBdcNames" type="xsd:string" fixed=""/>
            <xsd:attribute name="SecondaryFieldsWssStaticNames" type="xsd:string" fixed=""/>
            <xsd:attribute name="SystemInstance" type="xsd:string" fixed="SCIDataList"/>
            <xsd:attribute name="Entity" type="xsd:string" fixed="OPG.vwTeamSitesSCISearch"/>
            <xsd:attribute name="RelatedFieldBDCField" type="xsd:string" fixed=""/>
            <xsd:attribute name="Resolved" type="xsd:string" fixed="true"/>
          </xsd:extension>
        </xsd:simple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7CFF50A2-6594-4DBA-B374-9D731CD73DF9}">
  <ds:schemaRefs>
    <ds:schemaRef ds:uri="http://schemas.microsoft.com/office/2006/metadata/properties"/>
    <ds:schemaRef ds:uri="e5138b8e-f17c-4a13-a1a3-745b4492822c"/>
    <ds:schemaRef ds:uri="1e450ee2-3d39-4822-93a1-1639bb47f63b"/>
  </ds:schemaRefs>
</ds:datastoreItem>
</file>

<file path=customXml/itemProps2.xml><?xml version="1.0" encoding="utf-8"?>
<ds:datastoreItem xmlns:ds="http://schemas.openxmlformats.org/officeDocument/2006/customXml" ds:itemID="{13707ECD-7116-4A35-A470-A20EF8A57492}">
  <ds:schemaRefs>
    <ds:schemaRef ds:uri="http://schemas.microsoft.com/sharepoint/v3/contenttype/forms"/>
  </ds:schemaRefs>
</ds:datastoreItem>
</file>

<file path=customXml/itemProps3.xml><?xml version="1.0" encoding="utf-8"?>
<ds:datastoreItem xmlns:ds="http://schemas.openxmlformats.org/officeDocument/2006/customXml" ds:itemID="{55972943-D335-4640-B183-FF3C8E81F6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138b8e-f17c-4a13-a1a3-745b4492822c"/>
    <ds:schemaRef ds:uri="1e450ee2-3d39-4822-93a1-1639bb47f63b"/>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template for Aug 2nd ELT discussion</Template>
  <TotalTime>6003</TotalTime>
  <Words>1623</Words>
  <Application>Microsoft Office PowerPoint</Application>
  <PresentationFormat>On-screen Show (4:3)</PresentationFormat>
  <Paragraphs>248</Paragraphs>
  <Slides>15</Slides>
  <Notes>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template for Aug 2nd ELT discussion</vt:lpstr>
      <vt:lpstr>OPG Participation in  Ontario’s Fair Hydro Plan</vt:lpstr>
      <vt:lpstr>Ontario’s Fair Hydro Plan</vt:lpstr>
      <vt:lpstr>FHP Timeline</vt:lpstr>
      <vt:lpstr>Global Adjustment</vt:lpstr>
      <vt:lpstr>Global Adjustment</vt:lpstr>
      <vt:lpstr>Global Adjustment</vt:lpstr>
      <vt:lpstr>Overview of FHP</vt:lpstr>
      <vt:lpstr>Financing Structure</vt:lpstr>
      <vt:lpstr>Funding Alternatives</vt:lpstr>
      <vt:lpstr>Debt &amp; Cash Flows</vt:lpstr>
      <vt:lpstr>Impact on OPG</vt:lpstr>
      <vt:lpstr>Status and Next Steps</vt:lpstr>
      <vt:lpstr>APPENDIX</vt:lpstr>
      <vt:lpstr>FHP Details</vt:lpstr>
      <vt:lpstr>Global Adjustment Actuals 2016</vt:lpstr>
    </vt:vector>
  </TitlesOfParts>
  <Company>Ontario Power Generation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Strategic Plan Update</dc:title>
  <dc:creator>792883</dc:creator>
  <cp:keywords>Even newer!</cp:keywords>
  <cp:lastModifiedBy>800975</cp:lastModifiedBy>
  <cp:revision>610</cp:revision>
  <dcterms:created xsi:type="dcterms:W3CDTF">2016-07-08T18:47:59Z</dcterms:created>
  <dcterms:modified xsi:type="dcterms:W3CDTF">2017-04-19T18:45:43Z</dcterms:modified>
  <cp:contentType>OPG Record</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0x0101008DB0130EE086466CA1E876AD4BDA48F700E25AA72094150A479E35CE16625C0746</vt:lpwstr>
  </property>
  <property fmtid="{D5CDD505-2E9C-101B-9397-08002B2CF9AE}" pid="3" name="OPG.vwTeamSitesSCISearch_ID">
    <vt:lpwstr/>
  </property>
</Properties>
</file>