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648" r:id="rId1"/>
  </p:sldMasterIdLst>
  <p:notesMasterIdLst>
    <p:notesMasterId r:id="rId4"/>
  </p:notesMasterIdLst>
  <p:sldIdLst>
    <p:sldId id="286" r:id="rId2"/>
    <p:sldId id="256" r:id="rId3"/>
  </p:sldIdLst>
  <p:sldSz cx="9144000" cy="6858000" type="screen4x3"/>
  <p:notesSz cx="7010400" cy="9296400"/>
  <p:custDataLst>
    <p:tags r:id="rId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C6C6"/>
    <a:srgbClr val="E23E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83" autoAdjust="0"/>
    <p:restoredTop sz="94660"/>
  </p:normalViewPr>
  <p:slideViewPr>
    <p:cSldViewPr>
      <p:cViewPr varScale="1">
        <p:scale>
          <a:sx n="123" d="100"/>
          <a:sy n="123" d="100"/>
        </p:scale>
        <p:origin x="13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hola\Desktop\OFHP%20Work%20Plan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2801563867016622"/>
          <c:y val="9.4810397221057441E-2"/>
          <c:w val="0.726491415135608"/>
          <c:h val="0.87626126615829825"/>
        </c:manualLayout>
      </c:layout>
      <c:barChart>
        <c:barDir val="bar"/>
        <c:grouping val="stacked"/>
        <c:varyColors val="0"/>
        <c:ser>
          <c:idx val="0"/>
          <c:order val="0"/>
          <c:spPr>
            <a:noFill/>
          </c:spPr>
          <c:invertIfNegative val="0"/>
          <c:cat>
            <c:strRef>
              <c:f>Sheet1!$C$3:$C$31</c:f>
              <c:strCache>
                <c:ptCount val="29"/>
                <c:pt idx="0">
                  <c:v>Legislation - Intro, Debate</c:v>
                </c:pt>
                <c:pt idx="1">
                  <c:v>Legislation - Committee Hearing</c:v>
                </c:pt>
                <c:pt idx="2">
                  <c:v>Legislation - Clause by Clause </c:v>
                </c:pt>
                <c:pt idx="3">
                  <c:v>Regulations</c:v>
                </c:pt>
                <c:pt idx="4">
                  <c:v>OFA-IESO Credit Facility</c:v>
                </c:pt>
                <c:pt idx="5">
                  <c:v>Setting of RPP</c:v>
                </c:pt>
                <c:pt idx="6">
                  <c:v>RPP Effective Date</c:v>
                </c:pt>
                <c:pt idx="7">
                  <c:v>Setting of GA Modifier</c:v>
                </c:pt>
                <c:pt idx="8">
                  <c:v>IESO Posting of GA Modifier</c:v>
                </c:pt>
                <c:pt idx="9">
                  <c:v>Navigant Analysis</c:v>
                </c:pt>
                <c:pt idx="10">
                  <c:v>Fair Allocation Amount</c:v>
                </c:pt>
                <c:pt idx="11">
                  <c:v>Initial Financing Plan</c:v>
                </c:pt>
                <c:pt idx="12">
                  <c:v>Creation of SPV</c:v>
                </c:pt>
                <c:pt idx="13">
                  <c:v>IESO Workshop for LDC Portal</c:v>
                </c:pt>
                <c:pt idx="14">
                  <c:v>IESO/OFA Service Agreement</c:v>
                </c:pt>
                <c:pt idx="15">
                  <c:v>Rating of SPV</c:v>
                </c:pt>
                <c:pt idx="16">
                  <c:v>Short Term Liquidity Facility</c:v>
                </c:pt>
                <c:pt idx="17">
                  <c:v>Long Term Borrowing Platform</c:v>
                </c:pt>
                <c:pt idx="18">
                  <c:v>OFHP Forms Available on IESO Site</c:v>
                </c:pt>
                <c:pt idx="19">
                  <c:v>Sale of Regulatory Asset by IESO</c:v>
                </c:pt>
                <c:pt idx="20">
                  <c:v>Equity Injection</c:v>
                </c:pt>
                <c:pt idx="21">
                  <c:v>Borrow Short Term Debt</c:v>
                </c:pt>
                <c:pt idx="22">
                  <c:v>Final Financing Plan</c:v>
                </c:pt>
                <c:pt idx="23">
                  <c:v>Rating of Long Term Offering</c:v>
                </c:pt>
                <c:pt idx="24">
                  <c:v>Sale of Initial Offering</c:v>
                </c:pt>
                <c:pt idx="25">
                  <c:v>RRRP</c:v>
                </c:pt>
                <c:pt idx="26">
                  <c:v>OEB Issuance of RRRP Rate Order</c:v>
                </c:pt>
                <c:pt idx="27">
                  <c:v>OESP</c:v>
                </c:pt>
                <c:pt idx="28">
                  <c:v>First Nations Delivery Credit</c:v>
                </c:pt>
              </c:strCache>
            </c:strRef>
          </c:cat>
          <c:val>
            <c:numRef>
              <c:f>Sheet1!$F$3:$F$31</c:f>
              <c:numCache>
                <c:formatCode>m/d/yyyy</c:formatCode>
                <c:ptCount val="29"/>
                <c:pt idx="0">
                  <c:v>42866</c:v>
                </c:pt>
                <c:pt idx="1">
                  <c:v>42878</c:v>
                </c:pt>
                <c:pt idx="2">
                  <c:v>42884</c:v>
                </c:pt>
                <c:pt idx="3">
                  <c:v>42887</c:v>
                </c:pt>
                <c:pt idx="4">
                  <c:v>42887</c:v>
                </c:pt>
                <c:pt idx="5">
                  <c:v>42901</c:v>
                </c:pt>
                <c:pt idx="6">
                  <c:v>42916</c:v>
                </c:pt>
                <c:pt idx="7">
                  <c:v>42901</c:v>
                </c:pt>
                <c:pt idx="8">
                  <c:v>42916</c:v>
                </c:pt>
                <c:pt idx="9">
                  <c:v>42865</c:v>
                </c:pt>
                <c:pt idx="10">
                  <c:v>42902</c:v>
                </c:pt>
                <c:pt idx="11">
                  <c:v>42901</c:v>
                </c:pt>
                <c:pt idx="12">
                  <c:v>42916</c:v>
                </c:pt>
                <c:pt idx="13">
                  <c:v>42917</c:v>
                </c:pt>
                <c:pt idx="14">
                  <c:v>42917</c:v>
                </c:pt>
                <c:pt idx="15">
                  <c:v>42917</c:v>
                </c:pt>
                <c:pt idx="16">
                  <c:v>42917</c:v>
                </c:pt>
                <c:pt idx="17">
                  <c:v>42917</c:v>
                </c:pt>
                <c:pt idx="18">
                  <c:v>42947</c:v>
                </c:pt>
                <c:pt idx="19">
                  <c:v>42948</c:v>
                </c:pt>
                <c:pt idx="20">
                  <c:v>42948</c:v>
                </c:pt>
                <c:pt idx="21">
                  <c:v>42948</c:v>
                </c:pt>
                <c:pt idx="22">
                  <c:v>42979</c:v>
                </c:pt>
                <c:pt idx="23">
                  <c:v>42993</c:v>
                </c:pt>
                <c:pt idx="24">
                  <c:v>43023</c:v>
                </c:pt>
                <c:pt idx="25">
                  <c:v>42856</c:v>
                </c:pt>
                <c:pt idx="26">
                  <c:v>42908</c:v>
                </c:pt>
                <c:pt idx="27">
                  <c:v>42856</c:v>
                </c:pt>
                <c:pt idx="28">
                  <c:v>42856</c:v>
                </c:pt>
              </c:numCache>
            </c:numRef>
          </c:val>
        </c:ser>
        <c:ser>
          <c:idx val="1"/>
          <c:order val="1"/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3"/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4">
                  <a:lumMod val="50000"/>
                  <a:lumOff val="5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</c:dPt>
          <c:dPt>
            <c:idx val="7"/>
            <c:invertIfNegative val="0"/>
            <c:bubble3D val="0"/>
            <c:spPr>
              <a:solidFill>
                <a:sysClr val="windowText" lastClr="000000">
                  <a:lumMod val="50000"/>
                  <a:lumOff val="50000"/>
                </a:sysClr>
              </a:solidFill>
            </c:spPr>
          </c:dPt>
          <c:dPt>
            <c:idx val="8"/>
            <c:invertIfNegative val="0"/>
            <c:bubble3D val="0"/>
            <c:spPr>
              <a:solidFill>
                <a:schemeClr val="accent4">
                  <a:lumMod val="50000"/>
                  <a:lumOff val="50000"/>
                </a:schemeClr>
              </a:solidFill>
            </c:spPr>
          </c:dPt>
          <c:dPt>
            <c:idx val="9"/>
            <c:invertIfNegative val="0"/>
            <c:bubble3D val="0"/>
            <c:spPr>
              <a:solidFill>
                <a:schemeClr val="accent3"/>
              </a:solidFill>
            </c:spPr>
          </c:dPt>
          <c:dPt>
            <c:idx val="10"/>
            <c:invertIfNegative val="0"/>
            <c:bubble3D val="0"/>
            <c:spPr>
              <a:solidFill>
                <a:schemeClr val="accent3"/>
              </a:solidFill>
            </c:spPr>
          </c:dPt>
          <c:dPt>
            <c:idx val="11"/>
            <c:invertIfNegative val="0"/>
            <c:bubble3D val="0"/>
            <c:spPr>
              <a:solidFill>
                <a:srgbClr val="E23E3E"/>
              </a:solidFill>
            </c:spPr>
          </c:dPt>
          <c:dPt>
            <c:idx val="12"/>
            <c:invertIfNegative val="0"/>
            <c:bubble3D val="0"/>
            <c:spPr>
              <a:solidFill>
                <a:srgbClr val="E23E3E"/>
              </a:solidFill>
            </c:spPr>
          </c:dPt>
          <c:dPt>
            <c:idx val="13"/>
            <c:invertIfNegative val="0"/>
            <c:bubble3D val="0"/>
            <c:spPr>
              <a:solidFill>
                <a:schemeClr val="accent4">
                  <a:lumMod val="50000"/>
                  <a:lumOff val="50000"/>
                </a:schemeClr>
              </a:solidFill>
            </c:spPr>
          </c:dPt>
          <c:dPt>
            <c:idx val="14"/>
            <c:invertIfNegative val="0"/>
            <c:bubble3D val="0"/>
            <c:spPr>
              <a:solidFill>
                <a:schemeClr val="accent4">
                  <a:lumMod val="50000"/>
                  <a:lumOff val="50000"/>
                </a:schemeClr>
              </a:solidFill>
            </c:spPr>
          </c:dPt>
          <c:dPt>
            <c:idx val="15"/>
            <c:invertIfNegative val="0"/>
            <c:bubble3D val="0"/>
            <c:spPr>
              <a:solidFill>
                <a:srgbClr val="E23E3E"/>
              </a:solidFill>
            </c:spPr>
          </c:dPt>
          <c:dPt>
            <c:idx val="16"/>
            <c:invertIfNegative val="0"/>
            <c:bubble3D val="0"/>
            <c:spPr>
              <a:solidFill>
                <a:srgbClr val="E23E3E"/>
              </a:solidFill>
            </c:spPr>
          </c:dPt>
          <c:dPt>
            <c:idx val="17"/>
            <c:invertIfNegative val="0"/>
            <c:bubble3D val="0"/>
            <c:spPr>
              <a:solidFill>
                <a:srgbClr val="E23E3E"/>
              </a:solidFill>
            </c:spPr>
          </c:dPt>
          <c:dPt>
            <c:idx val="18"/>
            <c:invertIfNegative val="0"/>
            <c:bubble3D val="0"/>
            <c:spPr>
              <a:solidFill>
                <a:schemeClr val="accent4">
                  <a:lumMod val="50000"/>
                  <a:lumOff val="50000"/>
                </a:schemeClr>
              </a:solidFill>
            </c:spPr>
          </c:dPt>
          <c:dPt>
            <c:idx val="19"/>
            <c:invertIfNegative val="0"/>
            <c:bubble3D val="0"/>
            <c:spPr>
              <a:solidFill>
                <a:schemeClr val="accent4">
                  <a:lumMod val="50000"/>
                  <a:lumOff val="50000"/>
                </a:schemeClr>
              </a:solidFill>
            </c:spPr>
          </c:dPt>
          <c:dPt>
            <c:idx val="20"/>
            <c:invertIfNegative val="0"/>
            <c:bubble3D val="0"/>
            <c:spPr>
              <a:solidFill>
                <a:srgbClr val="E23E3E"/>
              </a:solidFill>
            </c:spPr>
          </c:dPt>
          <c:dPt>
            <c:idx val="21"/>
            <c:invertIfNegative val="0"/>
            <c:bubble3D val="0"/>
            <c:spPr>
              <a:solidFill>
                <a:srgbClr val="E23E3E"/>
              </a:solidFill>
            </c:spPr>
          </c:dPt>
          <c:dPt>
            <c:idx val="22"/>
            <c:invertIfNegative val="0"/>
            <c:bubble3D val="0"/>
            <c:spPr>
              <a:solidFill>
                <a:srgbClr val="E23E3E"/>
              </a:solidFill>
            </c:spPr>
          </c:dPt>
          <c:dPt>
            <c:idx val="23"/>
            <c:invertIfNegative val="0"/>
            <c:bubble3D val="0"/>
            <c:spPr>
              <a:solidFill>
                <a:srgbClr val="E23E3E"/>
              </a:solidFill>
            </c:spPr>
          </c:dPt>
          <c:dPt>
            <c:idx val="24"/>
            <c:invertIfNegative val="0"/>
            <c:bubble3D val="0"/>
            <c:spPr>
              <a:solidFill>
                <a:srgbClr val="E23E3E"/>
              </a:solidFill>
            </c:spPr>
          </c:dPt>
          <c:dPt>
            <c:idx val="25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26"/>
            <c:invertIfNegative val="0"/>
            <c:bubble3D val="0"/>
            <c:spPr>
              <a:solidFill>
                <a:srgbClr val="6FC9D3">
                  <a:lumMod val="60000"/>
                  <a:lumOff val="40000"/>
                </a:srgbClr>
              </a:solidFill>
            </c:spPr>
          </c:dPt>
          <c:dPt>
            <c:idx val="27"/>
            <c:invertIfNegative val="0"/>
            <c:bubble3D val="0"/>
            <c:spPr>
              <a:solidFill>
                <a:srgbClr val="6FC9D3"/>
              </a:solidFill>
            </c:spPr>
          </c:dPt>
          <c:dPt>
            <c:idx val="28"/>
            <c:invertIfNegative val="0"/>
            <c:bubble3D val="0"/>
            <c:spPr>
              <a:solidFill>
                <a:srgbClr val="6FC9D3">
                  <a:lumMod val="50000"/>
                </a:srgbClr>
              </a:solidFill>
            </c:spPr>
          </c:dPt>
          <c:cat>
            <c:strRef>
              <c:f>Sheet1!$C$3:$C$31</c:f>
              <c:strCache>
                <c:ptCount val="29"/>
                <c:pt idx="0">
                  <c:v>Legislation - Intro, Debate</c:v>
                </c:pt>
                <c:pt idx="1">
                  <c:v>Legislation - Committee Hearing</c:v>
                </c:pt>
                <c:pt idx="2">
                  <c:v>Legislation - Clause by Clause </c:v>
                </c:pt>
                <c:pt idx="3">
                  <c:v>Regulations</c:v>
                </c:pt>
                <c:pt idx="4">
                  <c:v>OFA-IESO Credit Facility</c:v>
                </c:pt>
                <c:pt idx="5">
                  <c:v>Setting of RPP</c:v>
                </c:pt>
                <c:pt idx="6">
                  <c:v>RPP Effective Date</c:v>
                </c:pt>
                <c:pt idx="7">
                  <c:v>Setting of GA Modifier</c:v>
                </c:pt>
                <c:pt idx="8">
                  <c:v>IESO Posting of GA Modifier</c:v>
                </c:pt>
                <c:pt idx="9">
                  <c:v>Navigant Analysis</c:v>
                </c:pt>
                <c:pt idx="10">
                  <c:v>Fair Allocation Amount</c:v>
                </c:pt>
                <c:pt idx="11">
                  <c:v>Initial Financing Plan</c:v>
                </c:pt>
                <c:pt idx="12">
                  <c:v>Creation of SPV</c:v>
                </c:pt>
                <c:pt idx="13">
                  <c:v>IESO Workshop for LDC Portal</c:v>
                </c:pt>
                <c:pt idx="14">
                  <c:v>IESO/OFA Service Agreement</c:v>
                </c:pt>
                <c:pt idx="15">
                  <c:v>Rating of SPV</c:v>
                </c:pt>
                <c:pt idx="16">
                  <c:v>Short Term Liquidity Facility</c:v>
                </c:pt>
                <c:pt idx="17">
                  <c:v>Long Term Borrowing Platform</c:v>
                </c:pt>
                <c:pt idx="18">
                  <c:v>OFHP Forms Available on IESO Site</c:v>
                </c:pt>
                <c:pt idx="19">
                  <c:v>Sale of Regulatory Asset by IESO</c:v>
                </c:pt>
                <c:pt idx="20">
                  <c:v>Equity Injection</c:v>
                </c:pt>
                <c:pt idx="21">
                  <c:v>Borrow Short Term Debt</c:v>
                </c:pt>
                <c:pt idx="22">
                  <c:v>Final Financing Plan</c:v>
                </c:pt>
                <c:pt idx="23">
                  <c:v>Rating of Long Term Offering</c:v>
                </c:pt>
                <c:pt idx="24">
                  <c:v>Sale of Initial Offering</c:v>
                </c:pt>
                <c:pt idx="25">
                  <c:v>RRRP</c:v>
                </c:pt>
                <c:pt idx="26">
                  <c:v>OEB Issuance of RRRP Rate Order</c:v>
                </c:pt>
                <c:pt idx="27">
                  <c:v>OESP</c:v>
                </c:pt>
                <c:pt idx="28">
                  <c:v>First Nations Delivery Credit</c:v>
                </c:pt>
              </c:strCache>
            </c:strRef>
          </c:cat>
          <c:val>
            <c:numRef>
              <c:f>Sheet1!$H$3:$H$31</c:f>
              <c:numCache>
                <c:formatCode>General</c:formatCode>
                <c:ptCount val="29"/>
                <c:pt idx="0">
                  <c:v>12</c:v>
                </c:pt>
                <c:pt idx="1">
                  <c:v>3</c:v>
                </c:pt>
                <c:pt idx="2">
                  <c:v>2</c:v>
                </c:pt>
                <c:pt idx="3">
                  <c:v>26</c:v>
                </c:pt>
                <c:pt idx="4">
                  <c:v>29</c:v>
                </c:pt>
                <c:pt idx="5">
                  <c:v>15</c:v>
                </c:pt>
                <c:pt idx="6">
                  <c:v>1</c:v>
                </c:pt>
                <c:pt idx="7">
                  <c:v>16</c:v>
                </c:pt>
                <c:pt idx="8">
                  <c:v>1</c:v>
                </c:pt>
                <c:pt idx="9">
                  <c:v>36</c:v>
                </c:pt>
                <c:pt idx="10">
                  <c:v>7</c:v>
                </c:pt>
                <c:pt idx="11">
                  <c:v>22</c:v>
                </c:pt>
                <c:pt idx="12">
                  <c:v>15</c:v>
                </c:pt>
                <c:pt idx="13">
                  <c:v>14</c:v>
                </c:pt>
                <c:pt idx="14">
                  <c:v>30</c:v>
                </c:pt>
                <c:pt idx="15">
                  <c:v>30</c:v>
                </c:pt>
                <c:pt idx="16">
                  <c:v>30</c:v>
                </c:pt>
                <c:pt idx="17">
                  <c:v>106</c:v>
                </c:pt>
                <c:pt idx="18">
                  <c:v>1</c:v>
                </c:pt>
                <c:pt idx="19">
                  <c:v>45</c:v>
                </c:pt>
                <c:pt idx="20">
                  <c:v>30</c:v>
                </c:pt>
                <c:pt idx="21">
                  <c:v>30</c:v>
                </c:pt>
                <c:pt idx="22">
                  <c:v>14</c:v>
                </c:pt>
                <c:pt idx="23">
                  <c:v>46</c:v>
                </c:pt>
                <c:pt idx="24">
                  <c:v>16</c:v>
                </c:pt>
                <c:pt idx="25">
                  <c:v>61</c:v>
                </c:pt>
                <c:pt idx="26">
                  <c:v>1</c:v>
                </c:pt>
                <c:pt idx="27">
                  <c:v>61</c:v>
                </c:pt>
                <c:pt idx="28">
                  <c:v>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8911824"/>
        <c:axId val="218912216"/>
      </c:barChart>
      <c:catAx>
        <c:axId val="218911824"/>
        <c:scaling>
          <c:orientation val="maxMin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218912216"/>
        <c:crosses val="autoZero"/>
        <c:auto val="1"/>
        <c:lblAlgn val="ctr"/>
        <c:lblOffset val="100"/>
        <c:noMultiLvlLbl val="0"/>
      </c:catAx>
      <c:valAx>
        <c:axId val="218912216"/>
        <c:scaling>
          <c:orientation val="minMax"/>
          <c:min val="42856"/>
        </c:scaling>
        <c:delete val="0"/>
        <c:axPos val="t"/>
        <c:majorGridlines>
          <c:spPr>
            <a:ln>
              <a:noFill/>
            </a:ln>
          </c:spPr>
        </c:majorGridlines>
        <c:numFmt formatCode="d\-mmm" sourceLinked="0"/>
        <c:majorTickMark val="out"/>
        <c:minorTickMark val="none"/>
        <c:tickLblPos val="low"/>
        <c:txPr>
          <a:bodyPr/>
          <a:lstStyle/>
          <a:p>
            <a:pPr>
              <a:defRPr b="1"/>
            </a:pPr>
            <a:endParaRPr lang="en-US"/>
          </a:p>
        </c:txPr>
        <c:crossAx val="218911824"/>
        <c:crosses val="autoZero"/>
        <c:crossBetween val="between"/>
        <c:majorUnit val="30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6EE8243-A61A-4823-A313-640B511F2DAA}" type="datetimeFigureOut">
              <a:rPr lang="en-CA"/>
              <a:pPr>
                <a:defRPr/>
              </a:pPr>
              <a:t>05/24/2017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CA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CA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F01F7FC-C0AB-4152-8DDA-61A7081D8B8F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45493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37128-803D-4A0C-A8EC-7985626863B8}" type="datetime1">
              <a:rPr lang="en-US"/>
              <a:pPr>
                <a:defRPr/>
              </a:pPr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85DC8-667E-4C00-9190-2C3EC89B01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7DA90-9213-4F59-960E-1C707C92A164}" type="datetime1">
              <a:rPr lang="en-US"/>
              <a:pPr>
                <a:defRPr/>
              </a:pPr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53F32-65E7-4C81-97BC-C4FF20C8A8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B135E-9844-4476-A2B7-FC699898C161}" type="datetime1">
              <a:rPr lang="en-US"/>
              <a:pPr>
                <a:defRPr/>
              </a:pPr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032F7-7155-4B8E-821B-FC178C54C9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42A10-109D-42E5-AAFC-0B114B5718B0}" type="datetime1">
              <a:rPr lang="en-US"/>
              <a:pPr>
                <a:defRPr/>
              </a:pPr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43FCE-5F61-42C3-9B83-41C2D791DB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8EF5A-B94D-4192-969B-331EDBE755EE}" type="datetime1">
              <a:rPr lang="en-US"/>
              <a:pPr>
                <a:defRPr/>
              </a:pPr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FB0C6-D359-49F8-A89C-50C782537C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5A65E-2A78-4A7B-A4BD-D5304BB790F6}" type="datetime1">
              <a:rPr lang="en-US"/>
              <a:pPr>
                <a:defRPr/>
              </a:pPr>
              <a:t>5/24/2017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FB210-53D3-4D87-9BBE-E7F86A73D4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6C2D9-DE01-4752-B0BF-4849A9DC3D83}" type="datetime1">
              <a:rPr lang="en-US"/>
              <a:pPr>
                <a:defRPr/>
              </a:pPr>
              <a:t>5/24/2017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6EA21-7ED1-4985-960A-2001D8FF84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C1CE1-F2E1-467E-A101-F1EFAADC53C9}" type="datetime1">
              <a:rPr lang="en-US"/>
              <a:pPr>
                <a:defRPr/>
              </a:pPr>
              <a:t>5/24/2017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76340-7A0D-4506-A526-AE76F36C4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163CE-A23D-4004-863E-F97987D54B7E}" type="datetime1">
              <a:rPr lang="en-US"/>
              <a:pPr>
                <a:defRPr/>
              </a:pPr>
              <a:t>5/24/2017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8FA65-61A8-47FC-AEB3-5E11405D0A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A59E6-0649-4820-ACAC-7D0C53F13014}" type="datetime1">
              <a:rPr lang="en-US"/>
              <a:pPr>
                <a:defRPr/>
              </a:pPr>
              <a:t>5/24/2017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8F9BE-DD65-4DB5-8928-E4F62616BA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61656-4585-4FC0-AC78-56CD4BA6AEC8}" type="datetime1">
              <a:rPr lang="en-US"/>
              <a:pPr>
                <a:defRPr/>
              </a:pPr>
              <a:t>5/24/2017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84896-26C3-40B2-91AD-D5F0190EC7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F05C6C7-6F7E-4E71-8F7F-2F69560FDFB8}" type="datetime1">
              <a:rPr lang="en-US"/>
              <a:pPr>
                <a:defRPr/>
              </a:pPr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57ACF53-BD26-498F-BB80-391A041CCF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Content Placeholder 2"/>
          <p:cNvSpPr>
            <a:spLocks noGrp="1"/>
          </p:cNvSpPr>
          <p:nvPr>
            <p:ph type="ctrTitle"/>
          </p:nvPr>
        </p:nvSpPr>
        <p:spPr>
          <a:xfrm>
            <a:off x="381000" y="1828800"/>
            <a:ext cx="8305800" cy="3508375"/>
          </a:xfrm>
        </p:spPr>
        <p:txBody>
          <a:bodyPr/>
          <a:lstStyle/>
          <a:p>
            <a:pPr eaLnBrk="1" hangingPunct="1"/>
            <a:r>
              <a:rPr lang="en-CA" sz="3200" dirty="0" smtClean="0"/>
              <a:t>Ontario Fair Hydro Plan – </a:t>
            </a:r>
            <a:br>
              <a:rPr lang="en-CA" sz="3200" dirty="0" smtClean="0"/>
            </a:br>
            <a:r>
              <a:rPr lang="en-CA" sz="3200" dirty="0" smtClean="0"/>
              <a:t>Implementation Timeline</a:t>
            </a:r>
            <a:br>
              <a:rPr lang="en-CA" sz="3200" dirty="0" smtClean="0"/>
            </a:br>
            <a:r>
              <a:rPr lang="en-CA" sz="3200" dirty="0"/>
              <a:t/>
            </a:r>
            <a:br>
              <a:rPr lang="en-CA" sz="3200" dirty="0"/>
            </a:br>
            <a:r>
              <a:rPr lang="en-CA" sz="2400" dirty="0" smtClean="0"/>
              <a:t/>
            </a:r>
            <a:br>
              <a:rPr lang="en-CA" sz="2400" dirty="0" smtClean="0"/>
            </a:br>
            <a:r>
              <a:rPr lang="en-CA" sz="3200" dirty="0"/>
              <a:t/>
            </a:r>
            <a:br>
              <a:rPr lang="en-CA" sz="3200" dirty="0"/>
            </a:br>
            <a:r>
              <a:rPr lang="en-CA" sz="2400" dirty="0" smtClean="0"/>
              <a:t>May 19, 2017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152400" y="2057400"/>
            <a:ext cx="8902244" cy="304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781800" y="6356350"/>
            <a:ext cx="2133600" cy="365125"/>
          </a:xfrm>
        </p:spPr>
        <p:txBody>
          <a:bodyPr/>
          <a:lstStyle/>
          <a:p>
            <a:pPr>
              <a:defRPr/>
            </a:pPr>
            <a:fld id="{4C38223F-629B-49F1-A05C-20F95B58755C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4008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defRPr/>
            </a:pPr>
            <a:r>
              <a:rPr lang="en-CA" sz="2800" dirty="0" smtClean="0"/>
              <a:t>Ontario Fair Hydro Plan Implementation</a:t>
            </a:r>
            <a:endParaRPr lang="en-CA" sz="2800" strike="sngStrike" dirty="0"/>
          </a:p>
        </p:txBody>
      </p:sp>
      <p:grpSp>
        <p:nvGrpSpPr>
          <p:cNvPr id="30" name="Group 29"/>
          <p:cNvGrpSpPr/>
          <p:nvPr/>
        </p:nvGrpSpPr>
        <p:grpSpPr>
          <a:xfrm>
            <a:off x="2209800" y="6017568"/>
            <a:ext cx="6781800" cy="230832"/>
            <a:chOff x="457200" y="6123801"/>
            <a:chExt cx="6781800" cy="230832"/>
          </a:xfrm>
        </p:grpSpPr>
        <p:grpSp>
          <p:nvGrpSpPr>
            <p:cNvPr id="17" name="Group 16"/>
            <p:cNvGrpSpPr/>
            <p:nvPr/>
          </p:nvGrpSpPr>
          <p:grpSpPr>
            <a:xfrm>
              <a:off x="5486400" y="6123801"/>
              <a:ext cx="1752600" cy="230832"/>
              <a:chOff x="4648200" y="6123801"/>
              <a:chExt cx="1752600" cy="230832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4648200" y="6123801"/>
                <a:ext cx="228600" cy="228600"/>
                <a:chOff x="3505200" y="6123801"/>
                <a:chExt cx="228600" cy="228600"/>
              </a:xfrm>
            </p:grpSpPr>
            <p:sp>
              <p:nvSpPr>
                <p:cNvPr id="9" name="Rectangle 8"/>
                <p:cNvSpPr/>
                <p:nvPr/>
              </p:nvSpPr>
              <p:spPr>
                <a:xfrm>
                  <a:off x="3505200" y="6123801"/>
                  <a:ext cx="228600" cy="228600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 sz="1100"/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3581400" y="6123801"/>
                  <a:ext cx="114300" cy="228600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 sz="1100"/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3657600" y="6123801"/>
                  <a:ext cx="76200" cy="22860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 sz="1100"/>
                </a:p>
              </p:txBody>
            </p:sp>
          </p:grpSp>
          <p:sp>
            <p:nvSpPr>
              <p:cNvPr id="16" name="TextBox 15"/>
              <p:cNvSpPr txBox="1"/>
              <p:nvPr/>
            </p:nvSpPr>
            <p:spPr>
              <a:xfrm>
                <a:off x="4876800" y="6123801"/>
                <a:ext cx="1524000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sz="900" dirty="0" smtClean="0"/>
                  <a:t>Social Programs</a:t>
                </a:r>
                <a:endParaRPr lang="en-CA" sz="900" dirty="0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457200" y="6123801"/>
              <a:ext cx="4953000" cy="230832"/>
              <a:chOff x="2133600" y="6123801"/>
              <a:chExt cx="4953000" cy="230832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2133600" y="6123801"/>
                <a:ext cx="4191000" cy="230832"/>
                <a:chOff x="1676400" y="6123801"/>
                <a:chExt cx="4191000" cy="230832"/>
              </a:xfrm>
            </p:grpSpPr>
            <p:sp>
              <p:nvSpPr>
                <p:cNvPr id="22" name="Rectangle 21"/>
                <p:cNvSpPr/>
                <p:nvPr/>
              </p:nvSpPr>
              <p:spPr>
                <a:xfrm>
                  <a:off x="1676400" y="6123801"/>
                  <a:ext cx="228600" cy="2286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 sz="1100"/>
                </a:p>
              </p:txBody>
            </p:sp>
            <p:grpSp>
              <p:nvGrpSpPr>
                <p:cNvPr id="23" name="Group 22"/>
                <p:cNvGrpSpPr/>
                <p:nvPr/>
              </p:nvGrpSpPr>
              <p:grpSpPr>
                <a:xfrm>
                  <a:off x="4648200" y="6123801"/>
                  <a:ext cx="1219200" cy="228600"/>
                  <a:chOff x="3505200" y="6123801"/>
                  <a:chExt cx="1219200" cy="228600"/>
                </a:xfrm>
              </p:grpSpPr>
              <p:sp>
                <p:nvSpPr>
                  <p:cNvPr id="28" name="Rectangle 27"/>
                  <p:cNvSpPr/>
                  <p:nvPr/>
                </p:nvSpPr>
                <p:spPr>
                  <a:xfrm>
                    <a:off x="3505200" y="6123801"/>
                    <a:ext cx="228600" cy="228600"/>
                  </a:xfrm>
                  <a:prstGeom prst="rect">
                    <a:avLst/>
                  </a:prstGeom>
                  <a:solidFill>
                    <a:srgbClr val="E23E3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 sz="110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29" name="Rectangle 28"/>
                  <p:cNvSpPr/>
                  <p:nvPr/>
                </p:nvSpPr>
                <p:spPr>
                  <a:xfrm>
                    <a:off x="4495800" y="6123801"/>
                    <a:ext cx="228600" cy="228600"/>
                  </a:xfrm>
                  <a:prstGeom prst="rect">
                    <a:avLst/>
                  </a:prstGeom>
                  <a:solidFill>
                    <a:schemeClr val="accent4">
                      <a:lumMod val="50000"/>
                      <a:lumOff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CA" sz="1100"/>
                  </a:p>
                </p:txBody>
              </p:sp>
            </p:grpSp>
            <p:sp>
              <p:nvSpPr>
                <p:cNvPr id="24" name="Rectangle 23"/>
                <p:cNvSpPr/>
                <p:nvPr/>
              </p:nvSpPr>
              <p:spPr>
                <a:xfrm>
                  <a:off x="3657600" y="6123801"/>
                  <a:ext cx="228600" cy="228600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A" sz="1100"/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3886200" y="6123801"/>
                  <a:ext cx="685800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900" dirty="0" smtClean="0"/>
                    <a:t>OEB</a:t>
                  </a:r>
                  <a:endParaRPr lang="en-CA" sz="900" dirty="0"/>
                </a:p>
              </p:txBody>
            </p:sp>
            <p:sp>
              <p:nvSpPr>
                <p:cNvPr id="26" name="TextBox 25"/>
                <p:cNvSpPr txBox="1"/>
                <p:nvPr/>
              </p:nvSpPr>
              <p:spPr>
                <a:xfrm>
                  <a:off x="1905000" y="6123801"/>
                  <a:ext cx="1600200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900" dirty="0" smtClean="0"/>
                    <a:t>Ministry / Collaborative</a:t>
                  </a:r>
                  <a:endParaRPr lang="en-CA" sz="900" dirty="0"/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4876800" y="6123801"/>
                  <a:ext cx="762000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900" dirty="0" smtClean="0"/>
                    <a:t>OPG</a:t>
                  </a:r>
                  <a:endParaRPr lang="en-CA" sz="900" dirty="0"/>
                </a:p>
              </p:txBody>
            </p:sp>
          </p:grpSp>
          <p:sp>
            <p:nvSpPr>
              <p:cNvPr id="21" name="TextBox 20"/>
              <p:cNvSpPr txBox="1"/>
              <p:nvPr/>
            </p:nvSpPr>
            <p:spPr>
              <a:xfrm>
                <a:off x="6324600" y="6123801"/>
                <a:ext cx="762000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sz="900" dirty="0" smtClean="0"/>
                  <a:t>IESO</a:t>
                </a:r>
                <a:endParaRPr lang="en-CA" sz="900" dirty="0"/>
              </a:p>
            </p:txBody>
          </p:sp>
        </p:grpSp>
      </p:grpSp>
      <p:sp>
        <p:nvSpPr>
          <p:cNvPr id="32" name="TextBox 31"/>
          <p:cNvSpPr txBox="1"/>
          <p:nvPr/>
        </p:nvSpPr>
        <p:spPr>
          <a:xfrm>
            <a:off x="190500" y="6451600"/>
            <a:ext cx="3962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900" dirty="0" smtClean="0"/>
              <a:t>* Note: Preliminary timeline with tentative dates that are subject to change.</a:t>
            </a:r>
            <a:endParaRPr lang="en-CA" sz="900" dirty="0"/>
          </a:p>
        </p:txBody>
      </p:sp>
      <p:sp>
        <p:nvSpPr>
          <p:cNvPr id="35" name="TextBox 34"/>
          <p:cNvSpPr txBox="1"/>
          <p:nvPr/>
        </p:nvSpPr>
        <p:spPr>
          <a:xfrm>
            <a:off x="2552700" y="927556"/>
            <a:ext cx="571500" cy="21544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800" b="1" dirty="0" smtClean="0">
                <a:solidFill>
                  <a:schemeClr val="bg1"/>
                </a:solidFill>
              </a:rPr>
              <a:t>present</a:t>
            </a:r>
            <a:endParaRPr lang="en-CA" sz="800" b="1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 rot="16200000">
            <a:off x="8537334" y="1603134"/>
            <a:ext cx="7223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800" dirty="0" smtClean="0"/>
              <a:t>OFHP (General)</a:t>
            </a:r>
            <a:endParaRPr lang="en-CA" sz="800" dirty="0"/>
          </a:p>
        </p:txBody>
      </p:sp>
      <p:sp>
        <p:nvSpPr>
          <p:cNvPr id="40" name="TextBox 39"/>
          <p:cNvSpPr txBox="1"/>
          <p:nvPr/>
        </p:nvSpPr>
        <p:spPr>
          <a:xfrm rot="16200000">
            <a:off x="8555625" y="5355222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800" dirty="0" smtClean="0"/>
              <a:t>Social Programs</a:t>
            </a:r>
            <a:endParaRPr lang="en-CA" sz="800" dirty="0"/>
          </a:p>
        </p:txBody>
      </p:sp>
      <p:sp>
        <p:nvSpPr>
          <p:cNvPr id="41" name="TextBox 40"/>
          <p:cNvSpPr txBox="1"/>
          <p:nvPr/>
        </p:nvSpPr>
        <p:spPr>
          <a:xfrm rot="16200000">
            <a:off x="7918222" y="3511778"/>
            <a:ext cx="2057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800" dirty="0" smtClean="0"/>
              <a:t>GA Refinancing</a:t>
            </a:r>
            <a:endParaRPr lang="en-CA" sz="800" dirty="0"/>
          </a:p>
        </p:txBody>
      </p:sp>
      <p:graphicFrame>
        <p:nvGraphicFramePr>
          <p:cNvPr id="34" name="Chart 33"/>
          <p:cNvGraphicFramePr>
            <a:graphicFrameLocks/>
          </p:cNvGraphicFramePr>
          <p:nvPr/>
        </p:nvGraphicFramePr>
        <p:xfrm>
          <a:off x="182880" y="1014412"/>
          <a:ext cx="8778240" cy="4829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7" name="Straight Arrow Connector 36"/>
          <p:cNvCxnSpPr/>
          <p:nvPr/>
        </p:nvCxnSpPr>
        <p:spPr>
          <a:xfrm>
            <a:off x="2819400" y="1143000"/>
            <a:ext cx="0" cy="4572000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17.01.25"/>
  <p:tag name="AS_TITLE" val="Aspose.Slides for .NET 4.0"/>
  <p:tag name="AS_VERSION" val="17.1"/>
</p:tagLst>
</file>

<file path=ppt/theme/theme1.xml><?xml version="1.0" encoding="utf-8"?>
<a:theme xmlns:a="http://schemas.openxmlformats.org/drawingml/2006/main" name="Blank">
  <a:themeElements>
    <a:clrScheme name="Custom 1">
      <a:dk1>
        <a:sysClr val="windowText" lastClr="000000"/>
      </a:dk1>
      <a:lt1>
        <a:sysClr val="window" lastClr="FFFFFF"/>
      </a:lt1>
      <a:dk2>
        <a:srgbClr val="5EAE93"/>
      </a:dk2>
      <a:lt2>
        <a:srgbClr val="EEECE1"/>
      </a:lt2>
      <a:accent1>
        <a:srgbClr val="93CDDD"/>
      </a:accent1>
      <a:accent2>
        <a:srgbClr val="E37D29"/>
      </a:accent2>
      <a:accent3>
        <a:srgbClr val="9BBB59"/>
      </a:accent3>
      <a:accent4>
        <a:srgbClr val="10253F"/>
      </a:accent4>
      <a:accent5>
        <a:srgbClr val="48A280"/>
      </a:accent5>
      <a:accent6>
        <a:srgbClr val="6FC9D3"/>
      </a:accent6>
      <a:hlink>
        <a:srgbClr val="0000FF"/>
      </a:hlink>
      <a:folHlink>
        <a:srgbClr val="800080"/>
      </a:folHlink>
    </a:clrScheme>
    <a:fontScheme name="Blakes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5EAE93"/>
    </a:dk2>
    <a:lt2>
      <a:srgbClr val="EEECE1"/>
    </a:lt2>
    <a:accent1>
      <a:srgbClr val="93CDDD"/>
    </a:accent1>
    <a:accent2>
      <a:srgbClr val="E37D29"/>
    </a:accent2>
    <a:accent3>
      <a:srgbClr val="9BBB59"/>
    </a:accent3>
    <a:accent4>
      <a:srgbClr val="10253F"/>
    </a:accent4>
    <a:accent5>
      <a:srgbClr val="48A280"/>
    </a:accent5>
    <a:accent6>
      <a:srgbClr val="6FC9D3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42</Words>
  <Application>Microsoft Office PowerPoint</Application>
  <PresentationFormat>On-screen Show (4:3)</PresentationFormat>
  <Paragraphs>13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Blank</vt:lpstr>
      <vt:lpstr>Ontario Fair Hydro Plan –  Implementation Timeline    May 19, 2017</vt:lpstr>
      <vt:lpstr>Ontario Fair Hydro Plan Implementation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to the Minister of Energy on the Ontario Fair Hydro Plan Act</dc:title>
  <dc:creator/>
  <cp:lastModifiedBy/>
  <cp:revision>3</cp:revision>
  <cp:lastPrinted>1601-01-01T00:00:00Z</cp:lastPrinted>
  <dcterms:created xsi:type="dcterms:W3CDTF">1601-01-01T00:00:00Z</dcterms:created>
  <dcterms:modified xsi:type="dcterms:W3CDTF">2017-05-24T21:49:27Z</dcterms:modified>
</cp:coreProperties>
</file>