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slideLayouts/slideLayout15.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tags/tag3.xml" ContentType="application/vnd.openxmlformats-officedocument.presentationml.tags+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1"/>
    <p:sldMasterId id="2147483708" r:id="rId2"/>
    <p:sldMasterId id="2147483716" r:id="rId3"/>
  </p:sldMasterIdLst>
  <p:notesMasterIdLst>
    <p:notesMasterId r:id="rId32"/>
  </p:notesMasterIdLst>
  <p:handoutMasterIdLst>
    <p:handoutMasterId r:id="rId33"/>
  </p:handoutMasterIdLst>
  <p:sldIdLst>
    <p:sldId id="327" r:id="rId4"/>
    <p:sldId id="348" r:id="rId5"/>
    <p:sldId id="260" r:id="rId6"/>
    <p:sldId id="289" r:id="rId7"/>
    <p:sldId id="326" r:id="rId8"/>
    <p:sldId id="319" r:id="rId9"/>
    <p:sldId id="304" r:id="rId10"/>
    <p:sldId id="296" r:id="rId11"/>
    <p:sldId id="323" r:id="rId12"/>
    <p:sldId id="328" r:id="rId13"/>
    <p:sldId id="321" r:id="rId14"/>
    <p:sldId id="352" r:id="rId15"/>
    <p:sldId id="346" r:id="rId16"/>
    <p:sldId id="332" r:id="rId17"/>
    <p:sldId id="350" r:id="rId18"/>
    <p:sldId id="331" r:id="rId19"/>
    <p:sldId id="334" r:id="rId20"/>
    <p:sldId id="307" r:id="rId21"/>
    <p:sldId id="311" r:id="rId22"/>
    <p:sldId id="336" r:id="rId23"/>
    <p:sldId id="337" r:id="rId24"/>
    <p:sldId id="313" r:id="rId25"/>
    <p:sldId id="347" r:id="rId26"/>
    <p:sldId id="294" r:id="rId27"/>
    <p:sldId id="349" r:id="rId28"/>
    <p:sldId id="338" r:id="rId29"/>
    <p:sldId id="342" r:id="rId30"/>
    <p:sldId id="284" r:id="rId31"/>
  </p:sldIdLst>
  <p:sldSz cx="9144000" cy="6858000" type="screen4x3"/>
  <p:notesSz cx="7010400" cy="9296400"/>
  <p:defaultTextStyle>
    <a:defPPr>
      <a:defRPr lang="en-US"/>
    </a:defPPr>
    <a:lvl1pPr marL="0" algn="l" defTabSz="910864" rtl="0" eaLnBrk="1" latinLnBrk="0" hangingPunct="1">
      <a:defRPr sz="1800" kern="1200">
        <a:solidFill>
          <a:schemeClr val="tx1"/>
        </a:solidFill>
        <a:latin typeface="+mn-lt"/>
        <a:ea typeface="+mn-ea"/>
        <a:cs typeface="+mn-cs"/>
      </a:defRPr>
    </a:lvl1pPr>
    <a:lvl2pPr marL="455435" algn="l" defTabSz="910864" rtl="0" eaLnBrk="1" latinLnBrk="0" hangingPunct="1">
      <a:defRPr sz="1800" kern="1200">
        <a:solidFill>
          <a:schemeClr val="tx1"/>
        </a:solidFill>
        <a:latin typeface="+mn-lt"/>
        <a:ea typeface="+mn-ea"/>
        <a:cs typeface="+mn-cs"/>
      </a:defRPr>
    </a:lvl2pPr>
    <a:lvl3pPr marL="910864" algn="l" defTabSz="910864" rtl="0" eaLnBrk="1" latinLnBrk="0" hangingPunct="1">
      <a:defRPr sz="1800" kern="1200">
        <a:solidFill>
          <a:schemeClr val="tx1"/>
        </a:solidFill>
        <a:latin typeface="+mn-lt"/>
        <a:ea typeface="+mn-ea"/>
        <a:cs typeface="+mn-cs"/>
      </a:defRPr>
    </a:lvl3pPr>
    <a:lvl4pPr marL="1366293" algn="l" defTabSz="910864" rtl="0" eaLnBrk="1" latinLnBrk="0" hangingPunct="1">
      <a:defRPr sz="1800" kern="1200">
        <a:solidFill>
          <a:schemeClr val="tx1"/>
        </a:solidFill>
        <a:latin typeface="+mn-lt"/>
        <a:ea typeface="+mn-ea"/>
        <a:cs typeface="+mn-cs"/>
      </a:defRPr>
    </a:lvl4pPr>
    <a:lvl5pPr marL="1821725" algn="l" defTabSz="910864" rtl="0" eaLnBrk="1" latinLnBrk="0" hangingPunct="1">
      <a:defRPr sz="1800" kern="1200">
        <a:solidFill>
          <a:schemeClr val="tx1"/>
        </a:solidFill>
        <a:latin typeface="+mn-lt"/>
        <a:ea typeface="+mn-ea"/>
        <a:cs typeface="+mn-cs"/>
      </a:defRPr>
    </a:lvl5pPr>
    <a:lvl6pPr marL="2277153" algn="l" defTabSz="910864" rtl="0" eaLnBrk="1" latinLnBrk="0" hangingPunct="1">
      <a:defRPr sz="1800" kern="1200">
        <a:solidFill>
          <a:schemeClr val="tx1"/>
        </a:solidFill>
        <a:latin typeface="+mn-lt"/>
        <a:ea typeface="+mn-ea"/>
        <a:cs typeface="+mn-cs"/>
      </a:defRPr>
    </a:lvl6pPr>
    <a:lvl7pPr marL="2732590" algn="l" defTabSz="910864" rtl="0" eaLnBrk="1" latinLnBrk="0" hangingPunct="1">
      <a:defRPr sz="1800" kern="1200">
        <a:solidFill>
          <a:schemeClr val="tx1"/>
        </a:solidFill>
        <a:latin typeface="+mn-lt"/>
        <a:ea typeface="+mn-ea"/>
        <a:cs typeface="+mn-cs"/>
      </a:defRPr>
    </a:lvl7pPr>
    <a:lvl8pPr marL="3188022" algn="l" defTabSz="910864" rtl="0" eaLnBrk="1" latinLnBrk="0" hangingPunct="1">
      <a:defRPr sz="1800" kern="1200">
        <a:solidFill>
          <a:schemeClr val="tx1"/>
        </a:solidFill>
        <a:latin typeface="+mn-lt"/>
        <a:ea typeface="+mn-ea"/>
        <a:cs typeface="+mn-cs"/>
      </a:defRPr>
    </a:lvl8pPr>
    <a:lvl9pPr marL="3643451" algn="l" defTabSz="910864"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B8B"/>
    <a:srgbClr val="7F7F7F"/>
    <a:srgbClr val="086AC3"/>
    <a:srgbClr val="002750"/>
    <a:srgbClr val="9D9D9D"/>
    <a:srgbClr val="ADC2D2"/>
    <a:srgbClr val="73B0E3"/>
    <a:srgbClr val="0051A5"/>
    <a:srgbClr val="001931"/>
    <a:srgbClr val="FCA90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20" autoAdjust="0"/>
    <p:restoredTop sz="98031" autoAdjust="0"/>
  </p:normalViewPr>
  <p:slideViewPr>
    <p:cSldViewPr snapToGrid="0" showGuides="1">
      <p:cViewPr varScale="1">
        <p:scale>
          <a:sx n="89" d="100"/>
          <a:sy n="89" d="100"/>
        </p:scale>
        <p:origin x="-690" y="-108"/>
      </p:cViewPr>
      <p:guideLst>
        <p:guide orient="horz" pos="17"/>
        <p:guide orient="horz" pos="97"/>
        <p:guide orient="horz" pos="4295"/>
        <p:guide orient="horz" pos="1789"/>
        <p:guide orient="horz" pos="3482"/>
        <p:guide orient="horz" pos="2522"/>
        <p:guide orient="horz" pos="847"/>
        <p:guide orient="horz" pos="2350"/>
        <p:guide pos="5538"/>
        <p:guide/>
        <p:guide pos="5759"/>
        <p:guide pos="228"/>
        <p:guide pos="28"/>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3660" y="-96"/>
      </p:cViewPr>
      <p:guideLst>
        <p:guide orient="horz" pos="2928"/>
        <p:guide pos="2208"/>
      </p:guideLst>
    </p:cSldViewPr>
  </p:notes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00" tIns="45699" rIns="91400" bIns="45699" rtlCol="0"/>
          <a:lstStyle>
            <a:lvl1pPr algn="l">
              <a:defRPr sz="1200"/>
            </a:lvl1pPr>
          </a:lstStyle>
          <a:p>
            <a:endParaRPr lang="en-US" dirty="0"/>
          </a:p>
        </p:txBody>
      </p:sp>
      <p:sp>
        <p:nvSpPr>
          <p:cNvPr id="3" name="Date Placeholder 2"/>
          <p:cNvSpPr>
            <a:spLocks noGrp="1"/>
          </p:cNvSpPr>
          <p:nvPr>
            <p:ph type="dt" sz="quarter" idx="1"/>
          </p:nvPr>
        </p:nvSpPr>
        <p:spPr>
          <a:xfrm>
            <a:off x="3970341" y="0"/>
            <a:ext cx="3038475" cy="465138"/>
          </a:xfrm>
          <a:prstGeom prst="rect">
            <a:avLst/>
          </a:prstGeom>
        </p:spPr>
        <p:txBody>
          <a:bodyPr vert="horz" lIns="91400" tIns="45699" rIns="91400" bIns="45699" rtlCol="0"/>
          <a:lstStyle>
            <a:lvl1pPr algn="r">
              <a:defRPr sz="1200"/>
            </a:lvl1pPr>
          </a:lstStyle>
          <a:p>
            <a:fld id="{97AD4AB1-FB90-46FE-BBAF-D49D5C553B69}" type="datetimeFigureOut">
              <a:rPr lang="en-US" smtClean="0"/>
              <a:pPr/>
              <a:t>7/5/2017</a:t>
            </a:fld>
            <a:endParaRPr lang="en-US" dirty="0"/>
          </a:p>
        </p:txBody>
      </p:sp>
      <p:sp>
        <p:nvSpPr>
          <p:cNvPr id="4" name="Footer Placeholder 3"/>
          <p:cNvSpPr>
            <a:spLocks noGrp="1"/>
          </p:cNvSpPr>
          <p:nvPr>
            <p:ph type="ftr" sz="quarter" idx="2"/>
          </p:nvPr>
        </p:nvSpPr>
        <p:spPr>
          <a:xfrm>
            <a:off x="3" y="8829675"/>
            <a:ext cx="3038475" cy="465138"/>
          </a:xfrm>
          <a:prstGeom prst="rect">
            <a:avLst/>
          </a:prstGeom>
        </p:spPr>
        <p:txBody>
          <a:bodyPr vert="horz" lIns="91400" tIns="45699" rIns="91400" bIns="4569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1" y="8829675"/>
            <a:ext cx="3038475" cy="465138"/>
          </a:xfrm>
          <a:prstGeom prst="rect">
            <a:avLst/>
          </a:prstGeom>
        </p:spPr>
        <p:txBody>
          <a:bodyPr vert="horz" lIns="91400" tIns="45699" rIns="91400" bIns="45699" rtlCol="0" anchor="b"/>
          <a:lstStyle>
            <a:lvl1pPr algn="r">
              <a:defRPr sz="1200"/>
            </a:lvl1pPr>
          </a:lstStyle>
          <a:p>
            <a:fld id="{1406C600-EC05-4DA8-BB10-3AF07A22E610}" type="slidenum">
              <a:rPr lang="en-US" smtClean="0"/>
              <a:pPr/>
              <a:t>‹#›</a:t>
            </a:fld>
            <a:endParaRPr lang="en-US" dirty="0"/>
          </a:p>
        </p:txBody>
      </p:sp>
    </p:spTree>
    <p:extLst>
      <p:ext uri="{BB962C8B-B14F-4D97-AF65-F5344CB8AC3E}">
        <p14:creationId xmlns="" xmlns:p14="http://schemas.microsoft.com/office/powerpoint/2010/main" val="42141841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36" tIns="46569" rIns="93136" bIns="4656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36" tIns="46569" rIns="93136" bIns="46569" rtlCol="0"/>
          <a:lstStyle>
            <a:lvl1pPr algn="r">
              <a:defRPr sz="1200"/>
            </a:lvl1pPr>
          </a:lstStyle>
          <a:p>
            <a:fld id="{C9AF0B2D-6061-464D-8B5C-4589B8254870}" type="datetimeFigureOut">
              <a:rPr lang="en-US" smtClean="0"/>
              <a:pPr/>
              <a:t>7/5/2017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36" tIns="46569" rIns="93136" bIns="4656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36" tIns="46569" rIns="93136" bIns="4656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36" tIns="46569" rIns="93136" bIns="4656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36" tIns="46569" rIns="93136" bIns="46569" rtlCol="0" anchor="b"/>
          <a:lstStyle>
            <a:lvl1pPr algn="r">
              <a:defRPr sz="1200"/>
            </a:lvl1pPr>
          </a:lstStyle>
          <a:p>
            <a:fld id="{51016860-A9F9-4471-8A54-ABE717F0DB63}" type="slidenum">
              <a:rPr lang="en-US" smtClean="0"/>
              <a:pPr/>
              <a:t>‹#›</a:t>
            </a:fld>
            <a:endParaRPr lang="en-US" dirty="0"/>
          </a:p>
        </p:txBody>
      </p:sp>
    </p:spTree>
    <p:extLst>
      <p:ext uri="{BB962C8B-B14F-4D97-AF65-F5344CB8AC3E}">
        <p14:creationId xmlns="" xmlns:p14="http://schemas.microsoft.com/office/powerpoint/2010/main" val="2514411874"/>
      </p:ext>
    </p:extLst>
  </p:cSld>
  <p:clrMap bg1="lt1" tx1="dk1" bg2="lt2" tx2="dk2" accent1="accent1" accent2="accent2" accent3="accent3" accent4="accent4" accent5="accent5" accent6="accent6" hlink="hlink" folHlink="folHlink"/>
  <p:notesStyle>
    <a:lvl1pPr marL="0" algn="l" defTabSz="910864" rtl="0" eaLnBrk="1" latinLnBrk="0" hangingPunct="1">
      <a:defRPr sz="1200" kern="1200">
        <a:solidFill>
          <a:schemeClr val="tx1"/>
        </a:solidFill>
        <a:latin typeface="+mn-lt"/>
        <a:ea typeface="+mn-ea"/>
        <a:cs typeface="+mn-cs"/>
      </a:defRPr>
    </a:lvl1pPr>
    <a:lvl2pPr marL="455435" algn="l" defTabSz="910864" rtl="0" eaLnBrk="1" latinLnBrk="0" hangingPunct="1">
      <a:defRPr sz="1200" kern="1200">
        <a:solidFill>
          <a:schemeClr val="tx1"/>
        </a:solidFill>
        <a:latin typeface="+mn-lt"/>
        <a:ea typeface="+mn-ea"/>
        <a:cs typeface="+mn-cs"/>
      </a:defRPr>
    </a:lvl2pPr>
    <a:lvl3pPr marL="910864" algn="l" defTabSz="910864" rtl="0" eaLnBrk="1" latinLnBrk="0" hangingPunct="1">
      <a:defRPr sz="1200" kern="1200">
        <a:solidFill>
          <a:schemeClr val="tx1"/>
        </a:solidFill>
        <a:latin typeface="+mn-lt"/>
        <a:ea typeface="+mn-ea"/>
        <a:cs typeface="+mn-cs"/>
      </a:defRPr>
    </a:lvl3pPr>
    <a:lvl4pPr marL="1366293" algn="l" defTabSz="910864" rtl="0" eaLnBrk="1" latinLnBrk="0" hangingPunct="1">
      <a:defRPr sz="1200" kern="1200">
        <a:solidFill>
          <a:schemeClr val="tx1"/>
        </a:solidFill>
        <a:latin typeface="+mn-lt"/>
        <a:ea typeface="+mn-ea"/>
        <a:cs typeface="+mn-cs"/>
      </a:defRPr>
    </a:lvl4pPr>
    <a:lvl5pPr marL="1821725" algn="l" defTabSz="910864" rtl="0" eaLnBrk="1" latinLnBrk="0" hangingPunct="1">
      <a:defRPr sz="1200" kern="1200">
        <a:solidFill>
          <a:schemeClr val="tx1"/>
        </a:solidFill>
        <a:latin typeface="+mn-lt"/>
        <a:ea typeface="+mn-ea"/>
        <a:cs typeface="+mn-cs"/>
      </a:defRPr>
    </a:lvl5pPr>
    <a:lvl6pPr marL="2277153" algn="l" defTabSz="910864" rtl="0" eaLnBrk="1" latinLnBrk="0" hangingPunct="1">
      <a:defRPr sz="1200" kern="1200">
        <a:solidFill>
          <a:schemeClr val="tx1"/>
        </a:solidFill>
        <a:latin typeface="+mn-lt"/>
        <a:ea typeface="+mn-ea"/>
        <a:cs typeface="+mn-cs"/>
      </a:defRPr>
    </a:lvl6pPr>
    <a:lvl7pPr marL="2732590" algn="l" defTabSz="910864" rtl="0" eaLnBrk="1" latinLnBrk="0" hangingPunct="1">
      <a:defRPr sz="1200" kern="1200">
        <a:solidFill>
          <a:schemeClr val="tx1"/>
        </a:solidFill>
        <a:latin typeface="+mn-lt"/>
        <a:ea typeface="+mn-ea"/>
        <a:cs typeface="+mn-cs"/>
      </a:defRPr>
    </a:lvl7pPr>
    <a:lvl8pPr marL="3188022" algn="l" defTabSz="910864" rtl="0" eaLnBrk="1" latinLnBrk="0" hangingPunct="1">
      <a:defRPr sz="1200" kern="1200">
        <a:solidFill>
          <a:schemeClr val="tx1"/>
        </a:solidFill>
        <a:latin typeface="+mn-lt"/>
        <a:ea typeface="+mn-ea"/>
        <a:cs typeface="+mn-cs"/>
      </a:defRPr>
    </a:lvl8pPr>
    <a:lvl9pPr marL="3643451" algn="l" defTabSz="91086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016860-A9F9-4471-8A54-ABE717F0DB63}" type="slidenum">
              <a:rPr lang="en-US" smtClean="0"/>
              <a:pPr/>
              <a:t>2</a:t>
            </a:fld>
            <a:endParaRPr lang="en-US" dirty="0"/>
          </a:p>
        </p:txBody>
      </p:sp>
    </p:spTree>
    <p:extLst>
      <p:ext uri="{BB962C8B-B14F-4D97-AF65-F5344CB8AC3E}">
        <p14:creationId xmlns="" xmlns:p14="http://schemas.microsoft.com/office/powerpoint/2010/main" val="3233261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016860-A9F9-4471-8A54-ABE717F0DB63}" type="slidenum">
              <a:rPr lang="en-US" smtClean="0"/>
              <a:pPr/>
              <a:t>3</a:t>
            </a:fld>
            <a:endParaRPr lang="en-US" dirty="0"/>
          </a:p>
        </p:txBody>
      </p:sp>
    </p:spTree>
    <p:extLst>
      <p:ext uri="{BB962C8B-B14F-4D97-AF65-F5344CB8AC3E}">
        <p14:creationId xmlns="" xmlns:p14="http://schemas.microsoft.com/office/powerpoint/2010/main" val="3233261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1016860-A9F9-4471-8A54-ABE717F0DB63}" type="slidenum">
              <a:rPr lang="en-US" smtClean="0"/>
              <a:pPr/>
              <a:t>5</a:t>
            </a:fld>
            <a:endParaRPr lang="en-US" dirty="0"/>
          </a:p>
        </p:txBody>
      </p:sp>
    </p:spTree>
    <p:extLst>
      <p:ext uri="{BB962C8B-B14F-4D97-AF65-F5344CB8AC3E}">
        <p14:creationId xmlns="" xmlns:p14="http://schemas.microsoft.com/office/powerpoint/2010/main" val="299437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FFC2C1-7C77-4AA9-8EB9-45B8C957F42B}" type="slidenum">
              <a:rPr lang="en-CA" altLang="en-US">
                <a:solidFill>
                  <a:prstClr val="black"/>
                </a:solidFill>
              </a:rPr>
              <a:pPr/>
              <a:t>6</a:t>
            </a:fld>
            <a:endParaRPr lang="en-CA" altLang="en-US" dirty="0">
              <a:solidFill>
                <a:prstClr val="black"/>
              </a:solidFill>
            </a:endParaRPr>
          </a:p>
        </p:txBody>
      </p:sp>
      <p:sp>
        <p:nvSpPr>
          <p:cNvPr id="104450" name="Rectangle 2"/>
          <p:cNvSpPr>
            <a:spLocks noGrp="1" noRot="1" noChangeAspect="1" noChangeArrowheads="1" noTextEdit="1"/>
          </p:cNvSpPr>
          <p:nvPr>
            <p:ph type="sldImg"/>
          </p:nvPr>
        </p:nvSpPr>
        <p:spPr>
          <a:xfrm>
            <a:off x="1181100" y="696913"/>
            <a:ext cx="4648200" cy="3486150"/>
          </a:xfrm>
          <a:ln/>
        </p:spPr>
      </p:sp>
      <p:sp>
        <p:nvSpPr>
          <p:cNvPr id="104451" name="Rectangle 3"/>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016860-A9F9-4471-8A54-ABE717F0DB63}" type="slidenum">
              <a:rPr lang="en-US" smtClean="0"/>
              <a:pPr/>
              <a:t>12</a:t>
            </a:fld>
            <a:endParaRPr lang="en-US" dirty="0"/>
          </a:p>
        </p:txBody>
      </p:sp>
    </p:spTree>
    <p:extLst>
      <p:ext uri="{BB962C8B-B14F-4D97-AF65-F5344CB8AC3E}">
        <p14:creationId xmlns="" xmlns:p14="http://schemas.microsoft.com/office/powerpoint/2010/main" val="3437053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396" descr="ITS CM title letter banner-C_v2"/>
          <p:cNvPicPr preferRelativeResize="0">
            <a:picLocks noChangeAspect="1" noChangeArrowheads="1"/>
          </p:cNvPicPr>
          <p:nvPr userDrawn="1"/>
        </p:nvPicPr>
        <p:blipFill>
          <a:blip r:embed="rId2">
            <a:extLst>
              <a:ext uri="{28A0092B-C50C-407E-A947-70E740481C1C}">
                <a14:useLocalDpi xmlns="" xmlns:a14="http://schemas.microsoft.com/office/drawing/2010/main" val="0"/>
              </a:ext>
            </a:extLst>
          </a:blip>
          <a:srcRect l="365"/>
          <a:stretch>
            <a:fillRect/>
          </a:stretch>
        </p:blipFill>
        <p:spPr bwMode="auto">
          <a:xfrm>
            <a:off x="237602" y="255512"/>
            <a:ext cx="8668806" cy="328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Rectangle 395"/>
          <p:cNvSpPr>
            <a:spLocks noChangeArrowheads="1"/>
          </p:cNvSpPr>
          <p:nvPr userDrawn="1"/>
        </p:nvSpPr>
        <p:spPr bwMode="auto">
          <a:xfrm>
            <a:off x="235928" y="256972"/>
            <a:ext cx="8672154" cy="6382081"/>
          </a:xfrm>
          <a:prstGeom prst="rect">
            <a:avLst/>
          </a:prstGeom>
          <a:noFill/>
          <a:ln w="9525" algn="ctr">
            <a:solidFill>
              <a:schemeClr val="tx2"/>
            </a:solidFill>
            <a:miter lim="800000"/>
            <a:headEnd/>
            <a:tailEnd/>
          </a:ln>
          <a:effectLst/>
          <a:extLst>
            <a:ext uri="{909E8E84-426E-40DD-AFC4-6F175D3DCCD1}">
              <a14:hiddenFill xmlns="" xmlns:a14="http://schemas.microsoft.com/office/drawing/2010/main">
                <a:solidFill>
                  <a:schemeClr val="tx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1725" tIns="40861" rIns="81725" bIns="40861" anchor="ctr"/>
          <a:lstStyle/>
          <a:p>
            <a:pPr algn="ctr"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82"/>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84"/>
            <a:ext cx="2742767" cy="174083"/>
          </a:xfrm>
          <a:extLst>
            <a:ext uri="{91240B29-F687-4F45-9708-019B960494DF}">
              <a14:hiddenLine xmlns="" xmlns:a14="http://schemas.microsoft.com/office/drawing/2010/main" w="9525">
                <a:solidFill>
                  <a:schemeClr val="tx1"/>
                </a:solidFill>
                <a:miter lim="800000"/>
                <a:headEnd/>
                <a:tailEnd/>
              </a14:hiddenLine>
            </a:ext>
          </a:extLst>
        </p:spPr>
        <p:txBody>
          <a:bodyPr rIns="0">
            <a:noAutofit/>
          </a:bodyPr>
          <a:lstStyle>
            <a:lvl1pPr marL="16344" indent="0">
              <a:buNone/>
              <a:defRPr sz="1100" b="0">
                <a:solidFill>
                  <a:schemeClr val="bg1"/>
                </a:solidFill>
              </a:defRPr>
            </a:lvl1pPr>
          </a:lstStyle>
          <a:p>
            <a:pPr lvl="0"/>
            <a:r>
              <a:rPr lang="en-US" noProof="0" dirty="0" smtClean="0"/>
              <a:t>Click to edit Master subtitle style</a:t>
            </a:r>
          </a:p>
        </p:txBody>
      </p:sp>
      <p:sp>
        <p:nvSpPr>
          <p:cNvPr id="3076" name="Rectangle 4"/>
          <p:cNvSpPr>
            <a:spLocks noGrp="1" noChangeArrowheads="1"/>
          </p:cNvSpPr>
          <p:nvPr>
            <p:ph type="dt" sz="half" idx="2"/>
          </p:nvPr>
        </p:nvSpPr>
        <p:spPr bwMode="auto">
          <a:xfrm>
            <a:off x="467522" y="3143331"/>
            <a:ext cx="2132686" cy="124946"/>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953435">
              <a:defRPr sz="800" i="0">
                <a:solidFill>
                  <a:schemeClr val="bg1"/>
                </a:solidFill>
              </a:defRPr>
            </a:lvl1pPr>
          </a:lstStyle>
          <a:p>
            <a:pPr fontAlgn="base">
              <a:spcBef>
                <a:spcPct val="0"/>
              </a:spcBef>
              <a:spcAft>
                <a:spcPct val="0"/>
              </a:spcAft>
            </a:pPr>
            <a:endParaRPr lang="en-US" dirty="0">
              <a:solidFill>
                <a:srgbClr val="FFFFFF"/>
              </a:solidFill>
            </a:endParaRPr>
          </a:p>
        </p:txBody>
      </p:sp>
      <p:pic>
        <p:nvPicPr>
          <p:cNvPr id="3472" name="Picture 400" descr="RBCCM"/>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6220608" y="5837425"/>
            <a:ext cx="2473223" cy="599461"/>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3"/>
          <p:cNvSpPr txBox="1">
            <a:spLocks noChangeArrowheads="1"/>
          </p:cNvSpPr>
          <p:nvPr userDrawn="1"/>
        </p:nvSpPr>
        <p:spPr bwMode="auto">
          <a:xfrm>
            <a:off x="467523" y="3633391"/>
            <a:ext cx="2137014" cy="1221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1042988" rtl="0" fontAlgn="base">
              <a:spcBef>
                <a:spcPct val="0"/>
              </a:spcBef>
              <a:spcAft>
                <a:spcPct val="0"/>
              </a:spcAft>
              <a:defRPr sz="1000" b="0">
                <a:solidFill>
                  <a:schemeClr val="bg1"/>
                </a:solidFill>
                <a:latin typeface="+mn-lt"/>
                <a:ea typeface="+mn-ea"/>
                <a:cs typeface="+mn-cs"/>
              </a:defRPr>
            </a:lvl1pPr>
            <a:lvl2pPr marL="1588" algn="l" defTabSz="1042988" rtl="0" fontAlgn="base">
              <a:spcBef>
                <a:spcPts val="800"/>
              </a:spcBef>
              <a:spcAft>
                <a:spcPct val="0"/>
              </a:spcAft>
              <a:defRPr sz="1000">
                <a:solidFill>
                  <a:schemeClr val="tx1"/>
                </a:solidFill>
                <a:latin typeface="+mn-lt"/>
              </a:defRPr>
            </a:lvl2pPr>
            <a:lvl3pPr marL="152400" indent="-149225" algn="l" defTabSz="1042988" rtl="0" fontAlgn="base">
              <a:spcBef>
                <a:spcPts val="800"/>
              </a:spcBef>
              <a:spcAft>
                <a:spcPct val="0"/>
              </a:spcAft>
              <a:buClr>
                <a:schemeClr val="accent1"/>
              </a:buClr>
              <a:buFont typeface="Wingdings" pitchFamily="2" charset="2"/>
              <a:buChar char="§"/>
              <a:defRPr sz="1000">
                <a:solidFill>
                  <a:schemeClr val="tx1"/>
                </a:solidFill>
                <a:latin typeface="+mn-lt"/>
              </a:defRPr>
            </a:lvl3pPr>
            <a:lvl4pPr marL="309563" indent="-155575" algn="l" defTabSz="1042988" rtl="0" fontAlgn="base">
              <a:spcBef>
                <a:spcPts val="400"/>
              </a:spcBef>
              <a:spcAft>
                <a:spcPct val="0"/>
              </a:spcAft>
              <a:buSzPct val="85000"/>
              <a:buFont typeface="Arial" charset="0"/>
              <a:buChar char="–"/>
              <a:defRPr sz="1000">
                <a:solidFill>
                  <a:schemeClr val="tx1"/>
                </a:solidFill>
                <a:latin typeface="+mn-lt"/>
              </a:defRPr>
            </a:lvl4pPr>
            <a:lvl5pPr marL="490538" indent="-179388" algn="l" defTabSz="1042988" rtl="0" fontAlgn="base">
              <a:spcBef>
                <a:spcPts val="200"/>
              </a:spcBef>
              <a:spcAft>
                <a:spcPct val="0"/>
              </a:spcAft>
              <a:buSzPct val="65000"/>
              <a:buFont typeface="Arial" charset="0"/>
              <a:buChar char="–"/>
              <a:defRPr sz="1000">
                <a:solidFill>
                  <a:schemeClr val="tx1"/>
                </a:solidFill>
                <a:latin typeface="+mn-lt"/>
              </a:defRPr>
            </a:lvl5pPr>
            <a:lvl6pPr marL="947738" indent="-179388" algn="l" defTabSz="1042988" rtl="0" fontAlgn="base">
              <a:spcBef>
                <a:spcPts val="200"/>
              </a:spcBef>
              <a:spcAft>
                <a:spcPct val="0"/>
              </a:spcAft>
              <a:buSzPct val="65000"/>
              <a:buFont typeface="Arial" charset="0"/>
              <a:buChar char="–"/>
              <a:defRPr sz="1000">
                <a:solidFill>
                  <a:schemeClr val="tx1"/>
                </a:solidFill>
                <a:latin typeface="+mn-lt"/>
              </a:defRPr>
            </a:lvl6pPr>
            <a:lvl7pPr marL="1404938" indent="-179388" algn="l" defTabSz="1042988" rtl="0" fontAlgn="base">
              <a:spcBef>
                <a:spcPts val="200"/>
              </a:spcBef>
              <a:spcAft>
                <a:spcPct val="0"/>
              </a:spcAft>
              <a:buSzPct val="65000"/>
              <a:buFont typeface="Arial" charset="0"/>
              <a:buChar char="–"/>
              <a:defRPr sz="1000">
                <a:solidFill>
                  <a:schemeClr val="tx1"/>
                </a:solidFill>
                <a:latin typeface="+mn-lt"/>
              </a:defRPr>
            </a:lvl7pPr>
            <a:lvl8pPr marL="1862138" indent="-179388" algn="l" defTabSz="1042988" rtl="0" fontAlgn="base">
              <a:spcBef>
                <a:spcPts val="200"/>
              </a:spcBef>
              <a:spcAft>
                <a:spcPct val="0"/>
              </a:spcAft>
              <a:buSzPct val="65000"/>
              <a:buFont typeface="Arial" charset="0"/>
              <a:buChar char="–"/>
              <a:defRPr sz="1000">
                <a:solidFill>
                  <a:schemeClr val="tx1"/>
                </a:solidFill>
                <a:latin typeface="+mn-lt"/>
              </a:defRPr>
            </a:lvl8pPr>
            <a:lvl9pPr marL="2319338" indent="-179388" algn="l" defTabSz="1042988" rtl="0" fontAlgn="base">
              <a:spcBef>
                <a:spcPts val="200"/>
              </a:spcBef>
              <a:spcAft>
                <a:spcPct val="0"/>
              </a:spcAft>
              <a:buSzPct val="65000"/>
              <a:buFont typeface="Arial" charset="0"/>
              <a:buChar char="–"/>
              <a:defRPr sz="1000">
                <a:solidFill>
                  <a:schemeClr val="tx1"/>
                </a:solidFill>
                <a:latin typeface="+mn-lt"/>
              </a:defRPr>
            </a:lvl9pPr>
          </a:lstStyle>
          <a:p>
            <a:r>
              <a:rPr lang="en-US" sz="800" b="1" dirty="0" smtClean="0">
                <a:solidFill>
                  <a:srgbClr val="000000"/>
                </a:solidFill>
              </a:rPr>
              <a:t>STRICTLY PRIVATE AND CONFIDENTIAL</a:t>
            </a:r>
            <a:endParaRPr lang="en-US" sz="800" b="1" dirty="0">
              <a:solidFill>
                <a:srgbClr val="000000"/>
              </a:solidFill>
            </a:endParaRPr>
          </a:p>
        </p:txBody>
      </p:sp>
    </p:spTree>
    <p:extLst>
      <p:ext uri="{BB962C8B-B14F-4D97-AF65-F5344CB8AC3E}">
        <p14:creationId xmlns="" xmlns:p14="http://schemas.microsoft.com/office/powerpoint/2010/main" val="105253321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Section Break 1">
    <p:spTree>
      <p:nvGrpSpPr>
        <p:cNvPr id="1" name=""/>
        <p:cNvGrpSpPr/>
        <p:nvPr/>
      </p:nvGrpSpPr>
      <p:grpSpPr>
        <a:xfrm>
          <a:off x="0" y="0"/>
          <a:ext cx="0" cy="0"/>
          <a:chOff x="0" y="0"/>
          <a:chExt cx="0" cy="0"/>
        </a:xfrm>
      </p:grpSpPr>
      <p:pic>
        <p:nvPicPr>
          <p:cNvPr id="7" name="Picture 396" descr="ITS CM title letter banner-C_v2"/>
          <p:cNvPicPr preferRelativeResize="0">
            <a:picLocks noChangeAspect="1" noChangeArrowheads="1"/>
          </p:cNvPicPr>
          <p:nvPr userDrawn="1"/>
        </p:nvPicPr>
        <p:blipFill>
          <a:blip r:embed="rId2">
            <a:extLst>
              <a:ext uri="{28A0092B-C50C-407E-A947-70E740481C1C}">
                <a14:useLocalDpi xmlns="" xmlns:a14="http://schemas.microsoft.com/office/drawing/2010/main" val="0"/>
              </a:ext>
            </a:extLst>
          </a:blip>
          <a:srcRect l="365"/>
          <a:stretch>
            <a:fillRect/>
          </a:stretch>
        </p:blipFill>
        <p:spPr bwMode="auto">
          <a:xfrm>
            <a:off x="237598" y="255508"/>
            <a:ext cx="8668806" cy="328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Rectangle 395"/>
          <p:cNvSpPr>
            <a:spLocks noChangeArrowheads="1"/>
          </p:cNvSpPr>
          <p:nvPr userDrawn="1"/>
        </p:nvSpPr>
        <p:spPr bwMode="auto">
          <a:xfrm>
            <a:off x="235924" y="256914"/>
            <a:ext cx="8672154" cy="6382081"/>
          </a:xfrm>
          <a:prstGeom prst="rect">
            <a:avLst/>
          </a:prstGeom>
          <a:noFill/>
          <a:ln w="9525" algn="ctr">
            <a:solidFill>
              <a:schemeClr val="tx2"/>
            </a:solidFill>
            <a:miter lim="800000"/>
            <a:headEnd/>
            <a:tailEnd/>
          </a:ln>
          <a:effectLst/>
          <a:extLst>
            <a:ext uri="{909E8E84-426E-40DD-AFC4-6F175D3DCCD1}">
              <a14:hiddenFill xmlns="" xmlns:a14="http://schemas.microsoft.com/office/drawing/2010/main">
                <a:solidFill>
                  <a:schemeClr val="tx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54"/>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75"/>
            <a:ext cx="2742767" cy="174083"/>
          </a:xfrm>
          <a:extLst>
            <a:ext uri="{91240B29-F687-4F45-9708-019B960494DF}">
              <a14:hiddenLine xmlns="" xmlns:a14="http://schemas.microsoft.com/office/drawing/2010/main" w="9525">
                <a:solidFill>
                  <a:schemeClr val="tx1"/>
                </a:solidFill>
                <a:miter lim="800000"/>
                <a:headEnd/>
                <a:tailEnd/>
              </a14:hiddenLine>
            </a:ext>
          </a:extLst>
        </p:spPr>
        <p:txBody>
          <a:bodyPr rIns="0">
            <a:noAutofit/>
          </a:bodyPr>
          <a:lstStyle>
            <a:lvl1pPr marL="16408" indent="0">
              <a:buNone/>
              <a:defRPr sz="1100" b="0">
                <a:solidFill>
                  <a:schemeClr val="bg1"/>
                </a:solidFill>
              </a:defRPr>
            </a:lvl1pPr>
          </a:lstStyle>
          <a:p>
            <a:pPr lvl="0"/>
            <a:r>
              <a:rPr lang="en-US" noProof="0" dirty="0" smtClean="0"/>
              <a:t>Click to edit Master subtitle style</a:t>
            </a:r>
          </a:p>
        </p:txBody>
      </p:sp>
    </p:spTree>
    <p:extLst>
      <p:ext uri="{BB962C8B-B14F-4D97-AF65-F5344CB8AC3E}">
        <p14:creationId xmlns="" xmlns:p14="http://schemas.microsoft.com/office/powerpoint/2010/main" val="60175413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Section Break 2">
    <p:spTree>
      <p:nvGrpSpPr>
        <p:cNvPr id="1" name=""/>
        <p:cNvGrpSpPr/>
        <p:nvPr/>
      </p:nvGrpSpPr>
      <p:grpSpPr>
        <a:xfrm>
          <a:off x="0" y="0"/>
          <a:ext cx="0" cy="0"/>
          <a:chOff x="0" y="0"/>
          <a:chExt cx="0" cy="0"/>
        </a:xfrm>
      </p:grpSpPr>
      <p:sp>
        <p:nvSpPr>
          <p:cNvPr id="3467" name="Rectangle 395"/>
          <p:cNvSpPr>
            <a:spLocks noChangeArrowheads="1"/>
          </p:cNvSpPr>
          <p:nvPr/>
        </p:nvSpPr>
        <p:spPr bwMode="auto">
          <a:xfrm>
            <a:off x="240975" y="256914"/>
            <a:ext cx="8672154" cy="6382081"/>
          </a:xfrm>
          <a:prstGeom prst="rect">
            <a:avLst/>
          </a:prstGeom>
          <a:noFill/>
          <a:ln w="9525" algn="ctr">
            <a:solidFill>
              <a:schemeClr val="tx2"/>
            </a:solidFill>
            <a:miter lim="800000"/>
            <a:headEnd/>
            <a:tailEnd/>
          </a:ln>
          <a:effectLst/>
          <a:extLst>
            <a:ext uri="{909E8E84-426E-40DD-AFC4-6F175D3DCCD1}">
              <a14:hiddenFill xmlns="" xmlns:a14="http://schemas.microsoft.com/office/drawing/2010/main">
                <a:solidFill>
                  <a:schemeClr val="tx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54"/>
            <a:ext cx="2742767" cy="523220"/>
          </a:xfrm>
        </p:spPr>
        <p:txBody>
          <a:bodyPr>
            <a:spAutoFit/>
          </a:bodyPr>
          <a:lstStyle>
            <a:lvl1pPr>
              <a:defRPr sz="1700">
                <a:solidFill>
                  <a:schemeClr val="tx2"/>
                </a:solidFill>
              </a:defRPr>
            </a:lvl1pPr>
          </a:lstStyle>
          <a:p>
            <a:pPr lvl="0"/>
            <a:r>
              <a:rPr lang="en-US" noProof="0" dirty="0" smtClean="0"/>
              <a:t>Click To Edit Master Title Style</a:t>
            </a:r>
          </a:p>
        </p:txBody>
      </p:sp>
      <p:sp>
        <p:nvSpPr>
          <p:cNvPr id="3075" name="Rectangle 3"/>
          <p:cNvSpPr>
            <a:spLocks noGrp="1" noChangeArrowheads="1"/>
          </p:cNvSpPr>
          <p:nvPr>
            <p:ph type="subTitle" idx="1"/>
          </p:nvPr>
        </p:nvSpPr>
        <p:spPr>
          <a:xfrm>
            <a:off x="467517" y="1542875"/>
            <a:ext cx="2742767" cy="174083"/>
          </a:xfrm>
          <a:extLst>
            <a:ext uri="{91240B29-F687-4F45-9708-019B960494DF}">
              <a14:hiddenLine xmlns="" xmlns:a14="http://schemas.microsoft.com/office/drawing/2010/main" w="9525">
                <a:solidFill>
                  <a:schemeClr val="tx1"/>
                </a:solidFill>
                <a:miter lim="800000"/>
                <a:headEnd/>
                <a:tailEnd/>
              </a14:hiddenLine>
            </a:ext>
          </a:extLst>
        </p:spPr>
        <p:txBody>
          <a:bodyPr rIns="0">
            <a:noAutofit/>
          </a:bodyPr>
          <a:lstStyle>
            <a:lvl1pPr marL="16408" indent="0">
              <a:buNone/>
              <a:defRPr sz="1100" b="0">
                <a:solidFill>
                  <a:schemeClr val="tx2"/>
                </a:solidFill>
              </a:defRPr>
            </a:lvl1pPr>
          </a:lstStyle>
          <a:p>
            <a:pPr lvl="0"/>
            <a:r>
              <a:rPr lang="en-US" noProof="0" dirty="0" smtClean="0"/>
              <a:t>Click to edit Master subtitle style</a:t>
            </a:r>
          </a:p>
        </p:txBody>
      </p:sp>
      <p:grpSp>
        <p:nvGrpSpPr>
          <p:cNvPr id="8" name="Group 50"/>
          <p:cNvGrpSpPr>
            <a:grpSpLocks/>
          </p:cNvGrpSpPr>
          <p:nvPr userDrawn="1"/>
        </p:nvGrpSpPr>
        <p:grpSpPr bwMode="auto">
          <a:xfrm>
            <a:off x="232317" y="256915"/>
            <a:ext cx="8673596" cy="3284823"/>
            <a:chOff x="137" y="143"/>
            <a:chExt cx="6064" cy="2303"/>
          </a:xfrm>
        </p:grpSpPr>
        <p:sp>
          <p:nvSpPr>
            <p:cNvPr id="9" name="Line 45"/>
            <p:cNvSpPr>
              <a:spLocks noChangeShapeType="1"/>
            </p:cNvSpPr>
            <p:nvPr userDrawn="1"/>
          </p:nvSpPr>
          <p:spPr bwMode="auto">
            <a:xfrm>
              <a:off x="137" y="2446"/>
              <a:ext cx="6064" cy="0"/>
            </a:xfrm>
            <a:prstGeom prst="line">
              <a:avLst/>
            </a:prstGeom>
            <a:noFill/>
            <a:ln w="9525">
              <a:solidFill>
                <a:schemeClr val="tx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900" dirty="0">
                <a:solidFill>
                  <a:srgbClr val="000000"/>
                </a:solidFill>
              </a:endParaRPr>
            </a:p>
          </p:txBody>
        </p:sp>
        <p:sp>
          <p:nvSpPr>
            <p:cNvPr id="10" name="Line 46"/>
            <p:cNvSpPr>
              <a:spLocks noChangeShapeType="1"/>
            </p:cNvSpPr>
            <p:nvPr userDrawn="1"/>
          </p:nvSpPr>
          <p:spPr bwMode="auto">
            <a:xfrm rot="-5400000">
              <a:off x="1267" y="1295"/>
              <a:ext cx="2303" cy="0"/>
            </a:xfrm>
            <a:prstGeom prst="line">
              <a:avLst/>
            </a:prstGeom>
            <a:noFill/>
            <a:ln w="9525">
              <a:solidFill>
                <a:schemeClr val="tx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defTabSz="914400" fontAlgn="base">
                <a:spcBef>
                  <a:spcPct val="0"/>
                </a:spcBef>
                <a:spcAft>
                  <a:spcPct val="0"/>
                </a:spcAft>
              </a:pPr>
              <a:endParaRPr lang="en-US" sz="900" dirty="0">
                <a:solidFill>
                  <a:srgbClr val="000000"/>
                </a:solidFill>
              </a:endParaRPr>
            </a:p>
          </p:txBody>
        </p:sp>
      </p:grpSp>
    </p:spTree>
    <p:extLst>
      <p:ext uri="{BB962C8B-B14F-4D97-AF65-F5344CB8AC3E}">
        <p14:creationId xmlns="" xmlns:p14="http://schemas.microsoft.com/office/powerpoint/2010/main" val="133663632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nchor="b" anchorCtr="0"/>
          <a:lstStyle/>
          <a:p>
            <a:r>
              <a:rPr lang="en-US" dirty="0" smtClean="0"/>
              <a:t>Click to edit Master title style</a:t>
            </a:r>
            <a:endParaRPr lang="en-US" dirty="0"/>
          </a:p>
        </p:txBody>
      </p:sp>
      <p:sp>
        <p:nvSpPr>
          <p:cNvPr id="3" name="Content Placeholder 2"/>
          <p:cNvSpPr>
            <a:spLocks noGrp="1"/>
          </p:cNvSpPr>
          <p:nvPr>
            <p:ph idx="1"/>
          </p:nvPr>
        </p:nvSpPr>
        <p:spPr/>
        <p:txBody>
          <a:bodyPr/>
          <a:lstStyle>
            <a:lvl2pPr marL="311759" indent="-131267">
              <a:buFont typeface="Symbol" panose="05050102010706020507" pitchFamily="18" charset="2"/>
              <a:buChar char="-"/>
              <a:defRPr/>
            </a:lvl2pPr>
            <a:lvl3pPr marL="475843" indent="-131267">
              <a:buFont typeface="Symbol" panose="05050102010706020507" pitchFamily="18" charset="2"/>
              <a:buChar char="-"/>
              <a:defRPr/>
            </a:lvl3pPr>
            <a:lvl4pPr marL="639926" indent="-131267">
              <a:buSzPct val="100000"/>
              <a:buFont typeface="Symbol" panose="05050102010706020507" pitchFamily="18" charset="2"/>
              <a:buChar char="-"/>
              <a:defRPr/>
            </a:lvl4pPr>
            <a:lvl5pPr marL="804010" indent="-131267">
              <a:buSzPct val="100000"/>
              <a:buFont typeface="Symbol" panose="05050102010706020507" pitchFamily="18"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bwMode="auto">
          <a:xfrm>
            <a:off x="3105237" y="3730797"/>
            <a:ext cx="4167251" cy="145646"/>
          </a:xfrm>
          <a:prstGeom prst="line">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 xmlns:p14="http://schemas.microsoft.com/office/powerpoint/2010/main" val="186154545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57853" y="1193855"/>
            <a:ext cx="4141278"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37657" y="1193855"/>
            <a:ext cx="4142722"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379113537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88155470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07878638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396" descr="ITS CM title letter banner-C_v2"/>
          <p:cNvPicPr preferRelativeResize="0">
            <a:picLocks noChangeAspect="1" noChangeArrowheads="1"/>
          </p:cNvPicPr>
          <p:nvPr userDrawn="1"/>
        </p:nvPicPr>
        <p:blipFill>
          <a:blip r:embed="rId2">
            <a:extLst>
              <a:ext uri="{28A0092B-C50C-407E-A947-70E740481C1C}">
                <a14:useLocalDpi xmlns="" xmlns:a14="http://schemas.microsoft.com/office/drawing/2010/main" val="0"/>
              </a:ext>
            </a:extLst>
          </a:blip>
          <a:srcRect l="365"/>
          <a:stretch>
            <a:fillRect/>
          </a:stretch>
        </p:blipFill>
        <p:spPr bwMode="auto">
          <a:xfrm>
            <a:off x="237602" y="255512"/>
            <a:ext cx="8668806" cy="328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Rectangle 395"/>
          <p:cNvSpPr>
            <a:spLocks noChangeArrowheads="1"/>
          </p:cNvSpPr>
          <p:nvPr userDrawn="1"/>
        </p:nvSpPr>
        <p:spPr bwMode="auto">
          <a:xfrm>
            <a:off x="235928" y="256965"/>
            <a:ext cx="8672154" cy="6382081"/>
          </a:xfrm>
          <a:prstGeom prst="rect">
            <a:avLst/>
          </a:prstGeom>
          <a:noFill/>
          <a:ln w="9525" algn="ctr">
            <a:solidFill>
              <a:schemeClr val="tx2"/>
            </a:solidFill>
            <a:miter lim="800000"/>
            <a:headEnd/>
            <a:tailEnd/>
          </a:ln>
          <a:effectLst/>
          <a:extLst>
            <a:ext uri="{909E8E84-426E-40DD-AFC4-6F175D3DCCD1}">
              <a14:hiddenFill xmlns="" xmlns:a14="http://schemas.microsoft.com/office/drawing/2010/main">
                <a:solidFill>
                  <a:schemeClr val="tx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1793" tIns="40895" rIns="81793" bIns="40895" anchor="ctr"/>
          <a:lstStyle/>
          <a:p>
            <a:pPr algn="ctr" defTabSz="911629"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82"/>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81"/>
            <a:ext cx="2742767" cy="174083"/>
          </a:xfrm>
          <a:extLst>
            <a:ext uri="{91240B29-F687-4F45-9708-019B960494DF}">
              <a14:hiddenLine xmlns="" xmlns:a14="http://schemas.microsoft.com/office/drawing/2010/main" w="9525">
                <a:solidFill>
                  <a:schemeClr val="tx1"/>
                </a:solidFill>
                <a:miter lim="800000"/>
                <a:headEnd/>
                <a:tailEnd/>
              </a14:hiddenLine>
            </a:ext>
          </a:extLst>
        </p:spPr>
        <p:txBody>
          <a:bodyPr rIns="0">
            <a:noAutofit/>
          </a:bodyPr>
          <a:lstStyle>
            <a:lvl1pPr marL="16358" indent="0">
              <a:buNone/>
              <a:defRPr sz="1100" b="0">
                <a:solidFill>
                  <a:schemeClr val="bg1"/>
                </a:solidFill>
              </a:defRPr>
            </a:lvl1pPr>
          </a:lstStyle>
          <a:p>
            <a:pPr lvl="0"/>
            <a:r>
              <a:rPr lang="en-US" noProof="0" dirty="0" smtClean="0"/>
              <a:t>Click to edit Master subtitle style</a:t>
            </a:r>
          </a:p>
        </p:txBody>
      </p:sp>
      <p:sp>
        <p:nvSpPr>
          <p:cNvPr id="3076" name="Rectangle 4"/>
          <p:cNvSpPr>
            <a:spLocks noGrp="1" noChangeArrowheads="1"/>
          </p:cNvSpPr>
          <p:nvPr>
            <p:ph type="dt" sz="half" idx="2"/>
          </p:nvPr>
        </p:nvSpPr>
        <p:spPr bwMode="auto">
          <a:xfrm>
            <a:off x="467522" y="3143331"/>
            <a:ext cx="2132686" cy="124946"/>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954234">
              <a:defRPr sz="800" i="0">
                <a:solidFill>
                  <a:schemeClr val="bg1"/>
                </a:solidFill>
              </a:defRPr>
            </a:lvl1pPr>
          </a:lstStyle>
          <a:p>
            <a:pPr fontAlgn="base">
              <a:spcBef>
                <a:spcPct val="0"/>
              </a:spcBef>
              <a:spcAft>
                <a:spcPct val="0"/>
              </a:spcAft>
            </a:pPr>
            <a:endParaRPr lang="en-US" dirty="0">
              <a:solidFill>
                <a:srgbClr val="FFFFFF"/>
              </a:solidFill>
            </a:endParaRPr>
          </a:p>
        </p:txBody>
      </p:sp>
      <p:pic>
        <p:nvPicPr>
          <p:cNvPr id="3472" name="Picture 400" descr="RBCCM"/>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6220601" y="5837418"/>
            <a:ext cx="2473223" cy="599461"/>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3"/>
          <p:cNvSpPr txBox="1">
            <a:spLocks noChangeArrowheads="1"/>
          </p:cNvSpPr>
          <p:nvPr userDrawn="1"/>
        </p:nvSpPr>
        <p:spPr bwMode="auto">
          <a:xfrm>
            <a:off x="467523" y="3633391"/>
            <a:ext cx="2137014" cy="1221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1042988" rtl="0" fontAlgn="base">
              <a:spcBef>
                <a:spcPct val="0"/>
              </a:spcBef>
              <a:spcAft>
                <a:spcPct val="0"/>
              </a:spcAft>
              <a:defRPr sz="1000" b="0">
                <a:solidFill>
                  <a:schemeClr val="bg1"/>
                </a:solidFill>
                <a:latin typeface="+mn-lt"/>
                <a:ea typeface="+mn-ea"/>
                <a:cs typeface="+mn-cs"/>
              </a:defRPr>
            </a:lvl1pPr>
            <a:lvl2pPr marL="1588" algn="l" defTabSz="1042988" rtl="0" fontAlgn="base">
              <a:spcBef>
                <a:spcPts val="800"/>
              </a:spcBef>
              <a:spcAft>
                <a:spcPct val="0"/>
              </a:spcAft>
              <a:defRPr sz="1000">
                <a:solidFill>
                  <a:schemeClr val="tx1"/>
                </a:solidFill>
                <a:latin typeface="+mn-lt"/>
              </a:defRPr>
            </a:lvl2pPr>
            <a:lvl3pPr marL="152400" indent="-149225" algn="l" defTabSz="1042988" rtl="0" fontAlgn="base">
              <a:spcBef>
                <a:spcPts val="800"/>
              </a:spcBef>
              <a:spcAft>
                <a:spcPct val="0"/>
              </a:spcAft>
              <a:buClr>
                <a:schemeClr val="accent1"/>
              </a:buClr>
              <a:buFont typeface="Wingdings" pitchFamily="2" charset="2"/>
              <a:buChar char="§"/>
              <a:defRPr sz="1000">
                <a:solidFill>
                  <a:schemeClr val="tx1"/>
                </a:solidFill>
                <a:latin typeface="+mn-lt"/>
              </a:defRPr>
            </a:lvl3pPr>
            <a:lvl4pPr marL="309563" indent="-155575" algn="l" defTabSz="1042988" rtl="0" fontAlgn="base">
              <a:spcBef>
                <a:spcPts val="400"/>
              </a:spcBef>
              <a:spcAft>
                <a:spcPct val="0"/>
              </a:spcAft>
              <a:buSzPct val="85000"/>
              <a:buFont typeface="Arial" charset="0"/>
              <a:buChar char="–"/>
              <a:defRPr sz="1000">
                <a:solidFill>
                  <a:schemeClr val="tx1"/>
                </a:solidFill>
                <a:latin typeface="+mn-lt"/>
              </a:defRPr>
            </a:lvl4pPr>
            <a:lvl5pPr marL="490538" indent="-179388" algn="l" defTabSz="1042988" rtl="0" fontAlgn="base">
              <a:spcBef>
                <a:spcPts val="200"/>
              </a:spcBef>
              <a:spcAft>
                <a:spcPct val="0"/>
              </a:spcAft>
              <a:buSzPct val="65000"/>
              <a:buFont typeface="Arial" charset="0"/>
              <a:buChar char="–"/>
              <a:defRPr sz="1000">
                <a:solidFill>
                  <a:schemeClr val="tx1"/>
                </a:solidFill>
                <a:latin typeface="+mn-lt"/>
              </a:defRPr>
            </a:lvl5pPr>
            <a:lvl6pPr marL="947738" indent="-179388" algn="l" defTabSz="1042988" rtl="0" fontAlgn="base">
              <a:spcBef>
                <a:spcPts val="200"/>
              </a:spcBef>
              <a:spcAft>
                <a:spcPct val="0"/>
              </a:spcAft>
              <a:buSzPct val="65000"/>
              <a:buFont typeface="Arial" charset="0"/>
              <a:buChar char="–"/>
              <a:defRPr sz="1000">
                <a:solidFill>
                  <a:schemeClr val="tx1"/>
                </a:solidFill>
                <a:latin typeface="+mn-lt"/>
              </a:defRPr>
            </a:lvl6pPr>
            <a:lvl7pPr marL="1404938" indent="-179388" algn="l" defTabSz="1042988" rtl="0" fontAlgn="base">
              <a:spcBef>
                <a:spcPts val="200"/>
              </a:spcBef>
              <a:spcAft>
                <a:spcPct val="0"/>
              </a:spcAft>
              <a:buSzPct val="65000"/>
              <a:buFont typeface="Arial" charset="0"/>
              <a:buChar char="–"/>
              <a:defRPr sz="1000">
                <a:solidFill>
                  <a:schemeClr val="tx1"/>
                </a:solidFill>
                <a:latin typeface="+mn-lt"/>
              </a:defRPr>
            </a:lvl7pPr>
            <a:lvl8pPr marL="1862138" indent="-179388" algn="l" defTabSz="1042988" rtl="0" fontAlgn="base">
              <a:spcBef>
                <a:spcPts val="200"/>
              </a:spcBef>
              <a:spcAft>
                <a:spcPct val="0"/>
              </a:spcAft>
              <a:buSzPct val="65000"/>
              <a:buFont typeface="Arial" charset="0"/>
              <a:buChar char="–"/>
              <a:defRPr sz="1000">
                <a:solidFill>
                  <a:schemeClr val="tx1"/>
                </a:solidFill>
                <a:latin typeface="+mn-lt"/>
              </a:defRPr>
            </a:lvl8pPr>
            <a:lvl9pPr marL="2319338" indent="-179388" algn="l" defTabSz="1042988" rtl="0" fontAlgn="base">
              <a:spcBef>
                <a:spcPts val="200"/>
              </a:spcBef>
              <a:spcAft>
                <a:spcPct val="0"/>
              </a:spcAft>
              <a:buSzPct val="65000"/>
              <a:buFont typeface="Arial" charset="0"/>
              <a:buChar char="–"/>
              <a:defRPr sz="1000">
                <a:solidFill>
                  <a:schemeClr val="tx1"/>
                </a:solidFill>
                <a:latin typeface="+mn-lt"/>
              </a:defRPr>
            </a:lvl9pPr>
          </a:lstStyle>
          <a:p>
            <a:r>
              <a:rPr lang="en-US" sz="800" b="1" dirty="0" smtClean="0">
                <a:solidFill>
                  <a:srgbClr val="000000"/>
                </a:solidFill>
              </a:rPr>
              <a:t>STRICTLY PRIVATE AND CONFIDENTIAL</a:t>
            </a:r>
            <a:endParaRPr lang="en-US" sz="800" b="1" dirty="0">
              <a:solidFill>
                <a:srgbClr val="000000"/>
              </a:solidFill>
            </a:endParaRPr>
          </a:p>
        </p:txBody>
      </p:sp>
    </p:spTree>
    <p:extLst>
      <p:ext uri="{BB962C8B-B14F-4D97-AF65-F5344CB8AC3E}">
        <p14:creationId xmlns="" xmlns:p14="http://schemas.microsoft.com/office/powerpoint/2010/main" val="422128501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Section Break 1">
    <p:spTree>
      <p:nvGrpSpPr>
        <p:cNvPr id="1" name=""/>
        <p:cNvGrpSpPr/>
        <p:nvPr/>
      </p:nvGrpSpPr>
      <p:grpSpPr>
        <a:xfrm>
          <a:off x="0" y="0"/>
          <a:ext cx="0" cy="0"/>
          <a:chOff x="0" y="0"/>
          <a:chExt cx="0" cy="0"/>
        </a:xfrm>
      </p:grpSpPr>
      <p:pic>
        <p:nvPicPr>
          <p:cNvPr id="7" name="Picture 396" descr="ITS CM title letter banner-C_v2"/>
          <p:cNvPicPr preferRelativeResize="0">
            <a:picLocks noChangeAspect="1" noChangeArrowheads="1"/>
          </p:cNvPicPr>
          <p:nvPr userDrawn="1"/>
        </p:nvPicPr>
        <p:blipFill>
          <a:blip r:embed="rId2">
            <a:extLst>
              <a:ext uri="{28A0092B-C50C-407E-A947-70E740481C1C}">
                <a14:useLocalDpi xmlns="" xmlns:a14="http://schemas.microsoft.com/office/drawing/2010/main" val="0"/>
              </a:ext>
            </a:extLst>
          </a:blip>
          <a:srcRect l="365"/>
          <a:stretch>
            <a:fillRect/>
          </a:stretch>
        </p:blipFill>
        <p:spPr bwMode="auto">
          <a:xfrm>
            <a:off x="237602" y="255512"/>
            <a:ext cx="8668806" cy="328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Rectangle 395"/>
          <p:cNvSpPr>
            <a:spLocks noChangeArrowheads="1"/>
          </p:cNvSpPr>
          <p:nvPr userDrawn="1"/>
        </p:nvSpPr>
        <p:spPr bwMode="auto">
          <a:xfrm>
            <a:off x="235928" y="256965"/>
            <a:ext cx="8672154" cy="6382081"/>
          </a:xfrm>
          <a:prstGeom prst="rect">
            <a:avLst/>
          </a:prstGeom>
          <a:noFill/>
          <a:ln w="9525" algn="ctr">
            <a:solidFill>
              <a:schemeClr val="tx2"/>
            </a:solidFill>
            <a:miter lim="800000"/>
            <a:headEnd/>
            <a:tailEnd/>
          </a:ln>
          <a:effectLst/>
          <a:extLst>
            <a:ext uri="{909E8E84-426E-40DD-AFC4-6F175D3DCCD1}">
              <a14:hiddenFill xmlns="" xmlns:a14="http://schemas.microsoft.com/office/drawing/2010/main">
                <a:solidFill>
                  <a:schemeClr val="tx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1793" tIns="40895" rIns="81793" bIns="40895" anchor="ctr"/>
          <a:lstStyle/>
          <a:p>
            <a:pPr algn="ctr" defTabSz="911629"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82"/>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81"/>
            <a:ext cx="2742767" cy="174083"/>
          </a:xfrm>
          <a:extLst>
            <a:ext uri="{91240B29-F687-4F45-9708-019B960494DF}">
              <a14:hiddenLine xmlns="" xmlns:a14="http://schemas.microsoft.com/office/drawing/2010/main" w="9525">
                <a:solidFill>
                  <a:schemeClr val="tx1"/>
                </a:solidFill>
                <a:miter lim="800000"/>
                <a:headEnd/>
                <a:tailEnd/>
              </a14:hiddenLine>
            </a:ext>
          </a:extLst>
        </p:spPr>
        <p:txBody>
          <a:bodyPr rIns="0">
            <a:noAutofit/>
          </a:bodyPr>
          <a:lstStyle>
            <a:lvl1pPr marL="16358" indent="0">
              <a:buNone/>
              <a:defRPr sz="1100" b="0">
                <a:solidFill>
                  <a:schemeClr val="bg1"/>
                </a:solidFill>
              </a:defRPr>
            </a:lvl1pPr>
          </a:lstStyle>
          <a:p>
            <a:pPr lvl="0"/>
            <a:r>
              <a:rPr lang="en-US" noProof="0" dirty="0" smtClean="0"/>
              <a:t>Click to edit Master subtitle style</a:t>
            </a:r>
          </a:p>
        </p:txBody>
      </p:sp>
      <p:pic>
        <p:nvPicPr>
          <p:cNvPr id="9" name="Picture 400" descr="RBCCM"/>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6220601" y="5837418"/>
            <a:ext cx="2473223" cy="59946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6313667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nchor="b" anchorCtr="0"/>
          <a:lstStyle/>
          <a:p>
            <a:r>
              <a:rPr lang="en-US" dirty="0" smtClean="0"/>
              <a:t>Click to edit Master title style</a:t>
            </a:r>
            <a:endParaRPr lang="en-US" dirty="0"/>
          </a:p>
        </p:txBody>
      </p:sp>
      <p:sp>
        <p:nvSpPr>
          <p:cNvPr id="3" name="Content Placeholder 2"/>
          <p:cNvSpPr>
            <a:spLocks noGrp="1"/>
          </p:cNvSpPr>
          <p:nvPr>
            <p:ph idx="1"/>
          </p:nvPr>
        </p:nvSpPr>
        <p:spPr/>
        <p:txBody>
          <a:bodyPr/>
          <a:lstStyle>
            <a:lvl2pPr marL="310810" indent="-130866">
              <a:buFont typeface="Symbol" panose="05050102010706020507" pitchFamily="18" charset="2"/>
              <a:buChar char="-"/>
              <a:defRPr/>
            </a:lvl2pPr>
            <a:lvl3pPr marL="474393" indent="-130866">
              <a:buFont typeface="Symbol" panose="05050102010706020507" pitchFamily="18" charset="2"/>
              <a:buChar char="-"/>
              <a:defRPr/>
            </a:lvl3pPr>
            <a:lvl4pPr marL="637974" indent="-130866">
              <a:buSzPct val="100000"/>
              <a:buFont typeface="Symbol" panose="05050102010706020507" pitchFamily="18" charset="2"/>
              <a:buChar char="-"/>
              <a:defRPr/>
            </a:lvl4pPr>
            <a:lvl5pPr marL="801554" indent="-130866">
              <a:buSzPct val="100000"/>
              <a:buFont typeface="Symbol" panose="05050102010706020507" pitchFamily="18"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bwMode="auto">
          <a:xfrm>
            <a:off x="3105237" y="3730844"/>
            <a:ext cx="4167251" cy="145647"/>
          </a:xfrm>
          <a:prstGeom prst="line">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 xmlns:p14="http://schemas.microsoft.com/office/powerpoint/2010/main" val="249263609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57853" y="1193855"/>
            <a:ext cx="4141278"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37681" y="1193855"/>
            <a:ext cx="4142721"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74093593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Section Break 1">
    <p:spTree>
      <p:nvGrpSpPr>
        <p:cNvPr id="1" name=""/>
        <p:cNvGrpSpPr/>
        <p:nvPr/>
      </p:nvGrpSpPr>
      <p:grpSpPr>
        <a:xfrm>
          <a:off x="0" y="0"/>
          <a:ext cx="0" cy="0"/>
          <a:chOff x="0" y="0"/>
          <a:chExt cx="0" cy="0"/>
        </a:xfrm>
      </p:grpSpPr>
      <p:pic>
        <p:nvPicPr>
          <p:cNvPr id="7" name="Picture 396" descr="ITS CM title letter banner-C_v2"/>
          <p:cNvPicPr preferRelativeResize="0">
            <a:picLocks noChangeAspect="1" noChangeArrowheads="1"/>
          </p:cNvPicPr>
          <p:nvPr userDrawn="1"/>
        </p:nvPicPr>
        <p:blipFill>
          <a:blip r:embed="rId2">
            <a:extLst>
              <a:ext uri="{28A0092B-C50C-407E-A947-70E740481C1C}">
                <a14:useLocalDpi xmlns="" xmlns:a14="http://schemas.microsoft.com/office/drawing/2010/main" val="0"/>
              </a:ext>
            </a:extLst>
          </a:blip>
          <a:srcRect l="365"/>
          <a:stretch>
            <a:fillRect/>
          </a:stretch>
        </p:blipFill>
        <p:spPr bwMode="auto">
          <a:xfrm>
            <a:off x="237602" y="255512"/>
            <a:ext cx="8668806" cy="328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Rectangle 395"/>
          <p:cNvSpPr>
            <a:spLocks noChangeArrowheads="1"/>
          </p:cNvSpPr>
          <p:nvPr userDrawn="1"/>
        </p:nvSpPr>
        <p:spPr bwMode="auto">
          <a:xfrm>
            <a:off x="235928" y="256972"/>
            <a:ext cx="8672154" cy="6382081"/>
          </a:xfrm>
          <a:prstGeom prst="rect">
            <a:avLst/>
          </a:prstGeom>
          <a:noFill/>
          <a:ln w="9525" algn="ctr">
            <a:solidFill>
              <a:schemeClr val="tx2"/>
            </a:solidFill>
            <a:miter lim="800000"/>
            <a:headEnd/>
            <a:tailEnd/>
          </a:ln>
          <a:effectLst/>
          <a:extLst>
            <a:ext uri="{909E8E84-426E-40DD-AFC4-6F175D3DCCD1}">
              <a14:hiddenFill xmlns="" xmlns:a14="http://schemas.microsoft.com/office/drawing/2010/main">
                <a:solidFill>
                  <a:schemeClr val="tx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1725" tIns="40861" rIns="81725" bIns="40861" anchor="ctr"/>
          <a:lstStyle/>
          <a:p>
            <a:pPr algn="ctr"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82"/>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84"/>
            <a:ext cx="2742767" cy="174083"/>
          </a:xfrm>
          <a:extLst>
            <a:ext uri="{91240B29-F687-4F45-9708-019B960494DF}">
              <a14:hiddenLine xmlns="" xmlns:a14="http://schemas.microsoft.com/office/drawing/2010/main" w="9525">
                <a:solidFill>
                  <a:schemeClr val="tx1"/>
                </a:solidFill>
                <a:miter lim="800000"/>
                <a:headEnd/>
                <a:tailEnd/>
              </a14:hiddenLine>
            </a:ext>
          </a:extLst>
        </p:spPr>
        <p:txBody>
          <a:bodyPr rIns="0">
            <a:noAutofit/>
          </a:bodyPr>
          <a:lstStyle>
            <a:lvl1pPr marL="16344" indent="0">
              <a:buNone/>
              <a:defRPr sz="1100" b="0">
                <a:solidFill>
                  <a:schemeClr val="bg1"/>
                </a:solidFill>
              </a:defRPr>
            </a:lvl1pPr>
          </a:lstStyle>
          <a:p>
            <a:pPr lvl="0"/>
            <a:r>
              <a:rPr lang="en-US" noProof="0" dirty="0" smtClean="0"/>
              <a:t>Click to edit Master subtitle style</a:t>
            </a:r>
          </a:p>
        </p:txBody>
      </p:sp>
      <p:pic>
        <p:nvPicPr>
          <p:cNvPr id="9" name="Picture 400" descr="RBCCM"/>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a:stretch>
            <a:fillRect/>
          </a:stretch>
        </p:blipFill>
        <p:spPr bwMode="auto">
          <a:xfrm>
            <a:off x="6220608" y="5837425"/>
            <a:ext cx="2473223" cy="59946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1375974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404304455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29132444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01_Custom Slide">
    <p:spTree>
      <p:nvGrpSpPr>
        <p:cNvPr id="1" name=""/>
        <p:cNvGrpSpPr/>
        <p:nvPr/>
      </p:nvGrpSpPr>
      <p:grpSpPr>
        <a:xfrm>
          <a:off x="0" y="0"/>
          <a:ext cx="0" cy="0"/>
          <a:chOff x="0" y="0"/>
          <a:chExt cx="0" cy="0"/>
        </a:xfrm>
      </p:grpSpPr>
      <p:sp>
        <p:nvSpPr>
          <p:cNvPr id="2" name="Title 1"/>
          <p:cNvSpPr>
            <a:spLocks noGrp="1"/>
          </p:cNvSpPr>
          <p:nvPr>
            <p:ph type="title"/>
          </p:nvPr>
        </p:nvSpPr>
        <p:spPr>
          <a:xfrm>
            <a:off x="285750" y="219603"/>
            <a:ext cx="8493125" cy="423862"/>
          </a:xfrm>
        </p:spPr>
        <p:txBody>
          <a:bodyPr lIns="0"/>
          <a:lstStyle>
            <a:lvl1pPr>
              <a:defRPr>
                <a:latin typeface="Palatino Linotype"/>
                <a:cs typeface="Palatino Linotype"/>
              </a:defRPr>
            </a:lvl1pPr>
          </a:lstStyle>
          <a:p>
            <a:r>
              <a:rPr lang="en-US"/>
              <a:t>Click to edit Master title style</a:t>
            </a:r>
            <a:endParaRPr lang="en-US" dirty="0"/>
          </a:p>
        </p:txBody>
      </p:sp>
      <p:sp>
        <p:nvSpPr>
          <p:cNvPr id="5" name="Text Placeholder 4"/>
          <p:cNvSpPr>
            <a:spLocks noGrp="1"/>
          </p:cNvSpPr>
          <p:nvPr>
            <p:ph type="body" sz="quarter" idx="10"/>
          </p:nvPr>
        </p:nvSpPr>
        <p:spPr>
          <a:xfrm>
            <a:off x="511192" y="914401"/>
            <a:ext cx="7940675" cy="534035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3"/>
          </p:nvPr>
        </p:nvSpPr>
        <p:spPr>
          <a:xfrm>
            <a:off x="511175" y="642938"/>
            <a:ext cx="8267700" cy="271462"/>
          </a:xfrm>
        </p:spPr>
        <p:txBody>
          <a:bodyPr/>
          <a:lstStyle>
            <a:lvl1pPr algn="r">
              <a:defRPr sz="1100" cap="all">
                <a:solidFill>
                  <a:srgbClr val="A6B5C1"/>
                </a:solidFill>
              </a:defRPr>
            </a:lvl1pPr>
          </a:lstStyle>
          <a:p>
            <a:pPr lvl="0"/>
            <a:r>
              <a:rPr lang="en-US"/>
              <a:t>Click to edit Master text styles</a:t>
            </a:r>
          </a:p>
        </p:txBody>
      </p:sp>
      <p:cxnSp>
        <p:nvCxnSpPr>
          <p:cNvPr id="14" name="Straight Connector 13"/>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6" name="Slide Number Placeholder 5"/>
          <p:cNvSpPr>
            <a:spLocks noGrp="1"/>
          </p:cNvSpPr>
          <p:nvPr>
            <p:ph type="sldNum" sz="quarter" idx="12"/>
          </p:nvPr>
        </p:nvSpPr>
        <p:spPr>
          <a:xfrm>
            <a:off x="8791792" y="6478119"/>
            <a:ext cx="369142" cy="335132"/>
          </a:xfrm>
          <a:prstGeom prst="rect">
            <a:avLst/>
          </a:prstGeom>
        </p:spPr>
        <p:txBody>
          <a:bodyPr lIns="0" tIns="45574" rIns="0" bIns="45574" anchor="ctr"/>
          <a:lstStyle>
            <a:lvl1pPr algn="ctr">
              <a:defRPr sz="900" b="1">
                <a:solidFill>
                  <a:srgbClr val="1B2226"/>
                </a:solidFill>
              </a:defRPr>
            </a:lvl1pPr>
          </a:lstStyle>
          <a:p>
            <a:pPr defTabSz="911629" fontAlgn="base">
              <a:spcBef>
                <a:spcPct val="0"/>
              </a:spcBef>
              <a:spcAft>
                <a:spcPct val="0"/>
              </a:spcAft>
            </a:pPr>
            <a:fld id="{20135DD0-DD24-8C44-B339-7FFC91852CE1}" type="slidenum">
              <a:rPr lang="en-US" smtClean="0"/>
              <a:pPr defTabSz="911629" fontAlgn="base">
                <a:spcBef>
                  <a:spcPct val="0"/>
                </a:spcBef>
                <a:spcAft>
                  <a:spcPct val="0"/>
                </a:spcAft>
              </a:pPr>
              <a:t>‹#›</a:t>
            </a:fld>
            <a:endParaRPr lang="en-US" dirty="0"/>
          </a:p>
        </p:txBody>
      </p:sp>
      <p:sp>
        <p:nvSpPr>
          <p:cNvPr id="17" name="Text Placeholder 14"/>
          <p:cNvSpPr>
            <a:spLocks noGrp="1"/>
          </p:cNvSpPr>
          <p:nvPr>
            <p:ph type="body" sz="quarter" idx="15"/>
          </p:nvPr>
        </p:nvSpPr>
        <p:spPr>
          <a:xfrm>
            <a:off x="511192" y="6265395"/>
            <a:ext cx="7940675" cy="212724"/>
          </a:xfrm>
        </p:spPr>
        <p:txBody>
          <a:bodyPr anchor="b"/>
          <a:lstStyle>
            <a:lvl1pPr>
              <a:spcBef>
                <a:spcPts val="0"/>
              </a:spcBef>
              <a:spcAft>
                <a:spcPts val="0"/>
              </a:spcAft>
              <a:defRPr sz="700" b="0">
                <a:solidFill>
                  <a:schemeClr val="accent4"/>
                </a:solidFill>
              </a:defRPr>
            </a:lvl1pPr>
          </a:lstStyle>
          <a:p>
            <a:pPr lvl="0"/>
            <a:r>
              <a:rPr lang="en-US"/>
              <a:t>Click to edit Master text styles</a:t>
            </a:r>
          </a:p>
        </p:txBody>
      </p:sp>
    </p:spTree>
    <p:extLst>
      <p:ext uri="{BB962C8B-B14F-4D97-AF65-F5344CB8AC3E}">
        <p14:creationId xmlns="" xmlns:p14="http://schemas.microsoft.com/office/powerpoint/2010/main" val="173150529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229600" y="228600"/>
            <a:ext cx="685800" cy="594360"/>
          </a:xfrm>
          <a:prstGeom prst="rect">
            <a:avLst/>
          </a:prstGeom>
        </p:spPr>
        <p:txBody>
          <a:bodyPr vert="horz" lIns="45720" tIns="45720" rIns="91440" bIns="45720" rtlCol="0" anchor="ctr"/>
          <a:lstStyle>
            <a:lvl1pPr>
              <a:defRPr lang="en-CA" smtClean="0"/>
            </a:lvl1pPr>
          </a:lstStyle>
          <a:p>
            <a:pPr algn="r" defTabSz="911629"/>
            <a:fld id="{E633FACB-E57B-4CDC-9F3B-D7F03E444374}" type="slidenum">
              <a:rPr>
                <a:solidFill>
                  <a:srgbClr val="000000"/>
                </a:solidFill>
              </a:rPr>
              <a:pPr algn="r" defTabSz="911629"/>
              <a:t>‹#›</a:t>
            </a:fld>
            <a:endParaRPr dirty="0">
              <a:solidFill>
                <a:srgbClr val="000000"/>
              </a:solidFill>
            </a:endParaRPr>
          </a:p>
        </p:txBody>
      </p:sp>
      <p:sp>
        <p:nvSpPr>
          <p:cNvPr id="7" name="Rectangle 6"/>
          <p:cNvSpPr/>
          <p:nvPr userDrawn="1"/>
        </p:nvSpPr>
        <p:spPr>
          <a:xfrm>
            <a:off x="85477" y="152400"/>
            <a:ext cx="8991600" cy="1143000"/>
          </a:xfrm>
          <a:prstGeom prst="rect">
            <a:avLst/>
          </a:prstGeom>
          <a:solidFill>
            <a:schemeClr val="bg1"/>
          </a:solidFill>
        </p:spPr>
        <p:txBody>
          <a:bodyPr wrap="none" rtlCol="0" anchor="ctr">
            <a:spAutoFit/>
          </a:bodyPr>
          <a:lstStyle/>
          <a:p>
            <a:pPr algn="ctr" defTabSz="911629"/>
            <a:endParaRPr lang="en-US" sz="1100" dirty="0">
              <a:solidFill>
                <a:srgbClr val="000000"/>
              </a:solidFill>
            </a:endParaRPr>
          </a:p>
        </p:txBody>
      </p:sp>
    </p:spTree>
    <p:extLst>
      <p:ext uri="{BB962C8B-B14F-4D97-AF65-F5344CB8AC3E}">
        <p14:creationId xmlns="" xmlns:p14="http://schemas.microsoft.com/office/powerpoint/2010/main" val="353961341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57925" y="473485"/>
            <a:ext cx="8422409" cy="215713"/>
          </a:xfrm>
        </p:spPr>
        <p:txBody>
          <a:bodyPr/>
          <a:lstStyle/>
          <a:p>
            <a:r>
              <a:rPr lang="en-US" smtClean="0"/>
              <a:t>Click to edit Master title style</a:t>
            </a:r>
            <a:endParaRPr lang="en-CA"/>
          </a:p>
        </p:txBody>
      </p:sp>
      <p:sp>
        <p:nvSpPr>
          <p:cNvPr id="3" name="Table Placeholder 2"/>
          <p:cNvSpPr>
            <a:spLocks noGrp="1"/>
          </p:cNvSpPr>
          <p:nvPr>
            <p:ph type="tbl" idx="1"/>
          </p:nvPr>
        </p:nvSpPr>
        <p:spPr>
          <a:xfrm>
            <a:off x="357925" y="1201880"/>
            <a:ext cx="8422409" cy="1126191"/>
          </a:xfrm>
        </p:spPr>
        <p:txBody>
          <a:bodyPr/>
          <a:lstStyle/>
          <a:p>
            <a:pPr lvl="0"/>
            <a:endParaRPr lang="en-CA" noProof="0" dirty="0"/>
          </a:p>
        </p:txBody>
      </p:sp>
    </p:spTree>
    <p:extLst>
      <p:ext uri="{BB962C8B-B14F-4D97-AF65-F5344CB8AC3E}">
        <p14:creationId xmlns="" xmlns:p14="http://schemas.microsoft.com/office/powerpoint/2010/main" val="365918625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45720" bIns="45720" rtlCol="0" anchor="ctr">
            <a:noAutofit/>
          </a:bodyPr>
          <a:lstStyle>
            <a:lvl1pPr>
              <a:defRPr lang="en-CA"/>
            </a:lvl1pPr>
          </a:lstStyle>
          <a:p>
            <a:pPr lvl="0"/>
            <a:r>
              <a:rPr lang="en-US" smtClean="0"/>
              <a:t>Click to edit Master title style</a:t>
            </a:r>
            <a:endParaRPr lang="en-CA"/>
          </a:p>
        </p:txBody>
      </p:sp>
      <p:sp>
        <p:nvSpPr>
          <p:cNvPr id="5" name="Slide Number Placeholder 4"/>
          <p:cNvSpPr>
            <a:spLocks noGrp="1"/>
          </p:cNvSpPr>
          <p:nvPr>
            <p:ph type="sldNum" sz="quarter" idx="12"/>
          </p:nvPr>
        </p:nvSpPr>
        <p:spPr>
          <a:xfrm>
            <a:off x="8229600" y="228600"/>
            <a:ext cx="685800" cy="594360"/>
          </a:xfrm>
          <a:prstGeom prst="rect">
            <a:avLst/>
          </a:prstGeom>
        </p:spPr>
        <p:txBody>
          <a:bodyPr vert="horz" lIns="45720" tIns="45720" rIns="91440" bIns="45720" rtlCol="0" anchor="ctr"/>
          <a:lstStyle>
            <a:lvl1pPr>
              <a:defRPr lang="en-CA" smtClean="0"/>
            </a:lvl1pPr>
          </a:lstStyle>
          <a:p>
            <a:pPr algn="r" defTabSz="911629"/>
            <a:fld id="{E633FACB-E57B-4CDC-9F3B-D7F03E444374}" type="slidenum">
              <a:rPr>
                <a:solidFill>
                  <a:srgbClr val="000000"/>
                </a:solidFill>
              </a:rPr>
              <a:pPr algn="r" defTabSz="911629"/>
              <a:t>‹#›</a:t>
            </a:fld>
            <a:endParaRPr dirty="0">
              <a:solidFill>
                <a:srgbClr val="000000"/>
              </a:solidFill>
            </a:endParaRPr>
          </a:p>
        </p:txBody>
      </p:sp>
      <p:sp>
        <p:nvSpPr>
          <p:cNvPr id="6" name="Text Placeholder 7"/>
          <p:cNvSpPr>
            <a:spLocks noGrp="1"/>
          </p:cNvSpPr>
          <p:nvPr>
            <p:ph type="body" sz="quarter" idx="13" hasCustomPrompt="1"/>
          </p:nvPr>
        </p:nvSpPr>
        <p:spPr>
          <a:xfrm>
            <a:off x="228600" y="6400800"/>
            <a:ext cx="7543800" cy="123111"/>
          </a:xfrm>
        </p:spPr>
        <p:txBody>
          <a:bodyPr vert="horz" lIns="0" tIns="0" rIns="0" bIns="0" rtlCol="0" anchor="b" anchorCtr="0">
            <a:spAutoFit/>
          </a:bodyPr>
          <a:lstStyle>
            <a:lvl1pPr>
              <a:defRPr lang="en-CA" sz="800" b="0" baseline="0" dirty="0">
                <a:solidFill>
                  <a:schemeClr val="tx1"/>
                </a:solidFill>
              </a:defRPr>
            </a:lvl1pPr>
          </a:lstStyle>
          <a:p>
            <a:pPr marL="111125" lvl="0" indent="-111125">
              <a:spcBef>
                <a:spcPts val="0"/>
              </a:spcBef>
              <a:spcAft>
                <a:spcPts val="0"/>
              </a:spcAft>
            </a:pPr>
            <a:r>
              <a:rPr lang="en-US" dirty="0" smtClean="0"/>
              <a:t>Click to add footnote</a:t>
            </a:r>
            <a:endParaRPr lang="en-CA" dirty="0"/>
          </a:p>
        </p:txBody>
      </p:sp>
      <p:sp>
        <p:nvSpPr>
          <p:cNvPr id="8" name="Footer Placeholder 3"/>
          <p:cNvSpPr>
            <a:spLocks noGrp="1"/>
          </p:cNvSpPr>
          <p:nvPr>
            <p:ph type="ftr" sz="quarter" idx="3"/>
          </p:nvPr>
        </p:nvSpPr>
        <p:spPr>
          <a:xfrm>
            <a:off x="228600" y="6629400"/>
            <a:ext cx="7543800" cy="153888"/>
          </a:xfrm>
          <a:prstGeom prst="rect">
            <a:avLst/>
          </a:prstGeom>
          <a:noFill/>
        </p:spPr>
        <p:txBody>
          <a:bodyPr wrap="square" lIns="0" tIns="0" rIns="0" bIns="0" rtlCol="0" anchor="b" anchorCtr="0">
            <a:spAutoFit/>
          </a:bodyPr>
          <a:lstStyle>
            <a:lvl1pPr>
              <a:defRPr lang="en-US" sz="1000" b="1">
                <a:solidFill>
                  <a:schemeClr val="tx2"/>
                </a:solidFill>
              </a:defRPr>
            </a:lvl1pPr>
          </a:lstStyle>
          <a:p>
            <a:pPr defTabSz="911629">
              <a:spcBef>
                <a:spcPts val="600"/>
              </a:spcBef>
              <a:spcAft>
                <a:spcPts val="600"/>
              </a:spcAft>
              <a:buFont typeface="Arial" panose="020B0604020202020204" pitchFamily="34" charset="0"/>
              <a:buNone/>
            </a:pPr>
            <a:endParaRPr dirty="0">
              <a:solidFill>
                <a:srgbClr val="003263"/>
              </a:solidFill>
            </a:endParaRPr>
          </a:p>
        </p:txBody>
      </p:sp>
    </p:spTree>
    <p:extLst>
      <p:ext uri="{BB962C8B-B14F-4D97-AF65-F5344CB8AC3E}">
        <p14:creationId xmlns="" xmlns:p14="http://schemas.microsoft.com/office/powerpoint/2010/main" val="374834490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nchor="b" anchorCtr="0"/>
          <a:lstStyle/>
          <a:p>
            <a:r>
              <a:rPr lang="en-US" dirty="0" smtClean="0"/>
              <a:t>Click to edit Master title style</a:t>
            </a:r>
            <a:endParaRPr lang="en-US" dirty="0"/>
          </a:p>
        </p:txBody>
      </p:sp>
      <p:sp>
        <p:nvSpPr>
          <p:cNvPr id="3" name="Content Placeholder 2"/>
          <p:cNvSpPr>
            <a:spLocks noGrp="1"/>
          </p:cNvSpPr>
          <p:nvPr>
            <p:ph idx="1"/>
          </p:nvPr>
        </p:nvSpPr>
        <p:spPr/>
        <p:txBody>
          <a:bodyPr/>
          <a:lstStyle>
            <a:lvl2pPr marL="310550" indent="-130757">
              <a:buFont typeface="Symbol" panose="05050102010706020507" pitchFamily="18" charset="2"/>
              <a:buChar char="-"/>
              <a:defRPr/>
            </a:lvl2pPr>
            <a:lvl3pPr marL="473996" indent="-130757">
              <a:buFont typeface="Symbol" panose="05050102010706020507" pitchFamily="18" charset="2"/>
              <a:buChar char="-"/>
              <a:defRPr/>
            </a:lvl3pPr>
            <a:lvl4pPr marL="637439" indent="-130757">
              <a:buSzPct val="100000"/>
              <a:buFont typeface="Symbol" panose="05050102010706020507" pitchFamily="18" charset="2"/>
              <a:buChar char="-"/>
              <a:defRPr/>
            </a:lvl4pPr>
            <a:lvl5pPr marL="800882" indent="-130757">
              <a:buSzPct val="100000"/>
              <a:buFont typeface="Symbol" panose="05050102010706020507" pitchFamily="18"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bwMode="auto">
          <a:xfrm>
            <a:off x="3105237" y="3730848"/>
            <a:ext cx="4167251" cy="145647"/>
          </a:xfrm>
          <a:prstGeom prst="line">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 xmlns:p14="http://schemas.microsoft.com/office/powerpoint/2010/main" val="110116523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57853" y="1193855"/>
            <a:ext cx="4141278"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37688" y="1193855"/>
            <a:ext cx="4142721" cy="897682"/>
          </a:xfrm>
        </p:spPr>
        <p:txBody>
          <a:bodyPr>
            <a:spAutoFit/>
          </a:bodyPr>
          <a:lstStyle>
            <a:lvl1pPr>
              <a:defRPr sz="900"/>
            </a:lvl1pPr>
            <a:lvl2pPr>
              <a:defRPr sz="900"/>
            </a:lvl2pPr>
            <a:lvl3pPr>
              <a:defRPr sz="900"/>
            </a:lvl3pPr>
            <a:lvl4pPr>
              <a:defRPr sz="900"/>
            </a:lvl4pPr>
            <a:lvl5pPr>
              <a:defRPr sz="9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61724610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Pageheading"/>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389391781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84532600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cSld name="01_Custom Slide">
    <p:spTree>
      <p:nvGrpSpPr>
        <p:cNvPr id="1" name=""/>
        <p:cNvGrpSpPr/>
        <p:nvPr/>
      </p:nvGrpSpPr>
      <p:grpSpPr>
        <a:xfrm>
          <a:off x="0" y="0"/>
          <a:ext cx="0" cy="0"/>
          <a:chOff x="0" y="0"/>
          <a:chExt cx="0" cy="0"/>
        </a:xfrm>
      </p:grpSpPr>
      <p:sp>
        <p:nvSpPr>
          <p:cNvPr id="2" name="Title 1"/>
          <p:cNvSpPr>
            <a:spLocks noGrp="1"/>
          </p:cNvSpPr>
          <p:nvPr>
            <p:ph type="title"/>
          </p:nvPr>
        </p:nvSpPr>
        <p:spPr>
          <a:xfrm>
            <a:off x="285750" y="219603"/>
            <a:ext cx="8493125" cy="423862"/>
          </a:xfrm>
        </p:spPr>
        <p:txBody>
          <a:bodyPr lIns="0"/>
          <a:lstStyle>
            <a:lvl1pPr>
              <a:defRPr>
                <a:latin typeface="Palatino Linotype"/>
                <a:cs typeface="Palatino Linotype"/>
              </a:defRPr>
            </a:lvl1pPr>
          </a:lstStyle>
          <a:p>
            <a:r>
              <a:rPr lang="en-US"/>
              <a:t>Click to edit Master title style</a:t>
            </a:r>
            <a:endParaRPr lang="en-US" dirty="0"/>
          </a:p>
        </p:txBody>
      </p:sp>
      <p:sp>
        <p:nvSpPr>
          <p:cNvPr id="5" name="Text Placeholder 4"/>
          <p:cNvSpPr>
            <a:spLocks noGrp="1"/>
          </p:cNvSpPr>
          <p:nvPr>
            <p:ph type="body" sz="quarter" idx="10"/>
          </p:nvPr>
        </p:nvSpPr>
        <p:spPr>
          <a:xfrm>
            <a:off x="511196" y="914402"/>
            <a:ext cx="7940675" cy="5340350"/>
          </a:xfrm>
        </p:spPr>
        <p:txBody>
          <a:bodyPr lIns="0"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3"/>
          </p:nvPr>
        </p:nvSpPr>
        <p:spPr>
          <a:xfrm>
            <a:off x="511175" y="642938"/>
            <a:ext cx="8267700" cy="271462"/>
          </a:xfrm>
        </p:spPr>
        <p:txBody>
          <a:bodyPr/>
          <a:lstStyle>
            <a:lvl1pPr algn="r">
              <a:defRPr sz="1100" cap="all">
                <a:solidFill>
                  <a:srgbClr val="A6B5C1"/>
                </a:solidFill>
              </a:defRPr>
            </a:lvl1pPr>
          </a:lstStyle>
          <a:p>
            <a:pPr lvl="0"/>
            <a:r>
              <a:rPr lang="en-US"/>
              <a:t>Click to edit Master text styles</a:t>
            </a:r>
          </a:p>
        </p:txBody>
      </p:sp>
      <p:cxnSp>
        <p:nvCxnSpPr>
          <p:cNvPr id="14" name="Straight Connector 13"/>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85752" y="636588"/>
            <a:ext cx="8506042" cy="1588"/>
          </a:xfrm>
          <a:prstGeom prst="line">
            <a:avLst/>
          </a:prstGeom>
          <a:ln w="19050" cap="flat" cmpd="sng" algn="ctr">
            <a:solidFill>
              <a:srgbClr val="D2DAE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6" name="Slide Number Placeholder 5"/>
          <p:cNvSpPr>
            <a:spLocks noGrp="1"/>
          </p:cNvSpPr>
          <p:nvPr>
            <p:ph type="sldNum" sz="quarter" idx="12"/>
          </p:nvPr>
        </p:nvSpPr>
        <p:spPr>
          <a:xfrm>
            <a:off x="8791792" y="6478119"/>
            <a:ext cx="369142" cy="335132"/>
          </a:xfrm>
          <a:prstGeom prst="rect">
            <a:avLst/>
          </a:prstGeom>
        </p:spPr>
        <p:txBody>
          <a:bodyPr lIns="0" tIns="45538" rIns="0" bIns="45538" anchor="ctr"/>
          <a:lstStyle>
            <a:lvl1pPr algn="ctr">
              <a:defRPr sz="900" b="1">
                <a:solidFill>
                  <a:srgbClr val="1B2226"/>
                </a:solidFill>
              </a:defRPr>
            </a:lvl1pPr>
          </a:lstStyle>
          <a:p>
            <a:pPr fontAlgn="base">
              <a:spcBef>
                <a:spcPct val="0"/>
              </a:spcBef>
              <a:spcAft>
                <a:spcPct val="0"/>
              </a:spcAft>
            </a:pPr>
            <a:fld id="{20135DD0-DD24-8C44-B339-7FFC91852CE1}" type="slidenum">
              <a:rPr lang="en-US" smtClean="0"/>
              <a:pPr fontAlgn="base">
                <a:spcBef>
                  <a:spcPct val="0"/>
                </a:spcBef>
                <a:spcAft>
                  <a:spcPct val="0"/>
                </a:spcAft>
              </a:pPr>
              <a:t>‹#›</a:t>
            </a:fld>
            <a:endParaRPr lang="en-US" dirty="0"/>
          </a:p>
        </p:txBody>
      </p:sp>
      <p:sp>
        <p:nvSpPr>
          <p:cNvPr id="17" name="Text Placeholder 14"/>
          <p:cNvSpPr>
            <a:spLocks noGrp="1"/>
          </p:cNvSpPr>
          <p:nvPr>
            <p:ph type="body" sz="quarter" idx="15"/>
          </p:nvPr>
        </p:nvSpPr>
        <p:spPr>
          <a:xfrm>
            <a:off x="511196" y="6265395"/>
            <a:ext cx="7940675" cy="212724"/>
          </a:xfrm>
        </p:spPr>
        <p:txBody>
          <a:bodyPr anchor="b"/>
          <a:lstStyle>
            <a:lvl1pPr>
              <a:spcBef>
                <a:spcPts val="0"/>
              </a:spcBef>
              <a:spcAft>
                <a:spcPts val="0"/>
              </a:spcAft>
              <a:defRPr sz="700" b="0">
                <a:solidFill>
                  <a:schemeClr val="accent4"/>
                </a:solidFill>
              </a:defRPr>
            </a:lvl1pPr>
          </a:lstStyle>
          <a:p>
            <a:pPr lvl="0"/>
            <a:r>
              <a:rPr lang="en-US"/>
              <a:t>Click to edit Master text styles</a:t>
            </a:r>
          </a:p>
        </p:txBody>
      </p:sp>
    </p:spTree>
    <p:extLst>
      <p:ext uri="{BB962C8B-B14F-4D97-AF65-F5344CB8AC3E}">
        <p14:creationId xmlns="" xmlns:p14="http://schemas.microsoft.com/office/powerpoint/2010/main" val="218476682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57928" y="473492"/>
            <a:ext cx="8422409" cy="215713"/>
          </a:xfrm>
        </p:spPr>
        <p:txBody>
          <a:bodyPr/>
          <a:lstStyle/>
          <a:p>
            <a:r>
              <a:rPr lang="en-US" smtClean="0"/>
              <a:t>Click to edit Master title style</a:t>
            </a:r>
            <a:endParaRPr lang="en-CA"/>
          </a:p>
        </p:txBody>
      </p:sp>
      <p:sp>
        <p:nvSpPr>
          <p:cNvPr id="3" name="Table Placeholder 2"/>
          <p:cNvSpPr>
            <a:spLocks noGrp="1"/>
          </p:cNvSpPr>
          <p:nvPr>
            <p:ph type="tbl" idx="1"/>
          </p:nvPr>
        </p:nvSpPr>
        <p:spPr>
          <a:xfrm>
            <a:off x="357928" y="1201880"/>
            <a:ext cx="8422409" cy="1126191"/>
          </a:xfrm>
        </p:spPr>
        <p:txBody>
          <a:bodyPr/>
          <a:lstStyle/>
          <a:p>
            <a:pPr lvl="0"/>
            <a:endParaRPr lang="en-CA" noProof="0" dirty="0"/>
          </a:p>
        </p:txBody>
      </p:sp>
    </p:spTree>
    <p:extLst>
      <p:ext uri="{BB962C8B-B14F-4D97-AF65-F5344CB8AC3E}">
        <p14:creationId xmlns="" xmlns:p14="http://schemas.microsoft.com/office/powerpoint/2010/main" val="144096327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396" descr="ITS CM title letter banner-C_v2"/>
          <p:cNvPicPr preferRelativeResize="0">
            <a:picLocks noChangeAspect="1" noChangeArrowheads="1"/>
          </p:cNvPicPr>
          <p:nvPr userDrawn="1"/>
        </p:nvPicPr>
        <p:blipFill>
          <a:blip r:embed="rId2">
            <a:extLst>
              <a:ext uri="{28A0092B-C50C-407E-A947-70E740481C1C}">
                <a14:useLocalDpi xmlns="" xmlns:a14="http://schemas.microsoft.com/office/drawing/2010/main" val="0"/>
              </a:ext>
            </a:extLst>
          </a:blip>
          <a:srcRect l="365"/>
          <a:stretch>
            <a:fillRect/>
          </a:stretch>
        </p:blipFill>
        <p:spPr bwMode="auto">
          <a:xfrm>
            <a:off x="237598" y="255508"/>
            <a:ext cx="8668806" cy="328188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Rectangle 395"/>
          <p:cNvSpPr>
            <a:spLocks noChangeArrowheads="1"/>
          </p:cNvSpPr>
          <p:nvPr userDrawn="1"/>
        </p:nvSpPr>
        <p:spPr bwMode="auto">
          <a:xfrm>
            <a:off x="235924" y="256914"/>
            <a:ext cx="8672154" cy="6382081"/>
          </a:xfrm>
          <a:prstGeom prst="rect">
            <a:avLst/>
          </a:prstGeom>
          <a:noFill/>
          <a:ln w="9525" algn="ctr">
            <a:solidFill>
              <a:schemeClr val="tx2"/>
            </a:solidFill>
            <a:miter lim="800000"/>
            <a:headEnd/>
            <a:tailEnd/>
          </a:ln>
          <a:effectLst/>
          <a:extLst>
            <a:ext uri="{909E8E84-426E-40DD-AFC4-6F175D3DCCD1}">
              <a14:hiddenFill xmlns="" xmlns:a14="http://schemas.microsoft.com/office/drawing/2010/main">
                <a:solidFill>
                  <a:schemeClr val="tx2"/>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3074" name="Rectangle 2"/>
          <p:cNvSpPr>
            <a:spLocks noGrp="1" noChangeArrowheads="1"/>
          </p:cNvSpPr>
          <p:nvPr>
            <p:ph type="ctrTitle"/>
          </p:nvPr>
        </p:nvSpPr>
        <p:spPr>
          <a:xfrm>
            <a:off x="467517" y="691654"/>
            <a:ext cx="2742767" cy="523220"/>
          </a:xfrm>
        </p:spPr>
        <p:txBody>
          <a:bodyPr>
            <a:spAutoFit/>
          </a:bodyPr>
          <a:lstStyle>
            <a:lvl1pPr>
              <a:defRPr sz="17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467517" y="1542875"/>
            <a:ext cx="2742767" cy="174083"/>
          </a:xfrm>
          <a:extLst>
            <a:ext uri="{91240B29-F687-4F45-9708-019B960494DF}">
              <a14:hiddenLine xmlns="" xmlns:a14="http://schemas.microsoft.com/office/drawing/2010/main" w="9525">
                <a:solidFill>
                  <a:schemeClr val="tx1"/>
                </a:solidFill>
                <a:miter lim="800000"/>
                <a:headEnd/>
                <a:tailEnd/>
              </a14:hiddenLine>
            </a:ext>
          </a:extLst>
        </p:spPr>
        <p:txBody>
          <a:bodyPr rIns="0">
            <a:noAutofit/>
          </a:bodyPr>
          <a:lstStyle>
            <a:lvl1pPr marL="16408" indent="0">
              <a:buNone/>
              <a:defRPr sz="1100" b="0">
                <a:solidFill>
                  <a:schemeClr val="bg1"/>
                </a:solidFill>
              </a:defRPr>
            </a:lvl1pPr>
          </a:lstStyle>
          <a:p>
            <a:pPr lvl="0"/>
            <a:r>
              <a:rPr lang="en-US" noProof="0" dirty="0" smtClean="0"/>
              <a:t>Click to edit Master subtitle style</a:t>
            </a:r>
          </a:p>
        </p:txBody>
      </p:sp>
      <p:sp>
        <p:nvSpPr>
          <p:cNvPr id="3076" name="Rectangle 4"/>
          <p:cNvSpPr>
            <a:spLocks noGrp="1" noChangeArrowheads="1"/>
          </p:cNvSpPr>
          <p:nvPr>
            <p:ph type="dt" sz="half" idx="2"/>
          </p:nvPr>
        </p:nvSpPr>
        <p:spPr bwMode="auto">
          <a:xfrm>
            <a:off x="467521" y="3143310"/>
            <a:ext cx="2132686" cy="124946"/>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957155">
              <a:defRPr sz="800" i="0">
                <a:solidFill>
                  <a:schemeClr val="bg1"/>
                </a:solidFill>
              </a:defRPr>
            </a:lvl1pPr>
          </a:lstStyle>
          <a:p>
            <a:pPr fontAlgn="base">
              <a:spcBef>
                <a:spcPct val="0"/>
              </a:spcBef>
              <a:spcAft>
                <a:spcPct val="0"/>
              </a:spcAft>
            </a:pPr>
            <a:endParaRPr lang="en-US" dirty="0">
              <a:solidFill>
                <a:srgbClr val="FFFFFF"/>
              </a:solidFill>
            </a:endParaRPr>
          </a:p>
        </p:txBody>
      </p:sp>
      <p:sp>
        <p:nvSpPr>
          <p:cNvPr id="8" name="Rectangle 3"/>
          <p:cNvSpPr txBox="1">
            <a:spLocks noChangeArrowheads="1"/>
          </p:cNvSpPr>
          <p:nvPr userDrawn="1"/>
        </p:nvSpPr>
        <p:spPr bwMode="auto">
          <a:xfrm>
            <a:off x="467520" y="3633356"/>
            <a:ext cx="2137015" cy="1221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1042988" rtl="0" fontAlgn="base">
              <a:spcBef>
                <a:spcPct val="0"/>
              </a:spcBef>
              <a:spcAft>
                <a:spcPct val="0"/>
              </a:spcAft>
              <a:defRPr sz="1000" b="0">
                <a:solidFill>
                  <a:schemeClr val="bg1"/>
                </a:solidFill>
                <a:latin typeface="+mn-lt"/>
                <a:ea typeface="+mn-ea"/>
                <a:cs typeface="+mn-cs"/>
              </a:defRPr>
            </a:lvl1pPr>
            <a:lvl2pPr marL="1588" algn="l" defTabSz="1042988" rtl="0" fontAlgn="base">
              <a:spcBef>
                <a:spcPts val="800"/>
              </a:spcBef>
              <a:spcAft>
                <a:spcPct val="0"/>
              </a:spcAft>
              <a:defRPr sz="1000">
                <a:solidFill>
                  <a:schemeClr val="tx1"/>
                </a:solidFill>
                <a:latin typeface="+mn-lt"/>
              </a:defRPr>
            </a:lvl2pPr>
            <a:lvl3pPr marL="152400" indent="-149225" algn="l" defTabSz="1042988" rtl="0" fontAlgn="base">
              <a:spcBef>
                <a:spcPts val="800"/>
              </a:spcBef>
              <a:spcAft>
                <a:spcPct val="0"/>
              </a:spcAft>
              <a:buClr>
                <a:schemeClr val="accent1"/>
              </a:buClr>
              <a:buFont typeface="Wingdings" pitchFamily="2" charset="2"/>
              <a:buChar char="§"/>
              <a:defRPr sz="1000">
                <a:solidFill>
                  <a:schemeClr val="tx1"/>
                </a:solidFill>
                <a:latin typeface="+mn-lt"/>
              </a:defRPr>
            </a:lvl3pPr>
            <a:lvl4pPr marL="309563" indent="-155575" algn="l" defTabSz="1042988" rtl="0" fontAlgn="base">
              <a:spcBef>
                <a:spcPts val="400"/>
              </a:spcBef>
              <a:spcAft>
                <a:spcPct val="0"/>
              </a:spcAft>
              <a:buSzPct val="85000"/>
              <a:buFont typeface="Arial" charset="0"/>
              <a:buChar char="–"/>
              <a:defRPr sz="1000">
                <a:solidFill>
                  <a:schemeClr val="tx1"/>
                </a:solidFill>
                <a:latin typeface="+mn-lt"/>
              </a:defRPr>
            </a:lvl4pPr>
            <a:lvl5pPr marL="490538" indent="-179388" algn="l" defTabSz="1042988" rtl="0" fontAlgn="base">
              <a:spcBef>
                <a:spcPts val="200"/>
              </a:spcBef>
              <a:spcAft>
                <a:spcPct val="0"/>
              </a:spcAft>
              <a:buSzPct val="65000"/>
              <a:buFont typeface="Arial" charset="0"/>
              <a:buChar char="–"/>
              <a:defRPr sz="1000">
                <a:solidFill>
                  <a:schemeClr val="tx1"/>
                </a:solidFill>
                <a:latin typeface="+mn-lt"/>
              </a:defRPr>
            </a:lvl5pPr>
            <a:lvl6pPr marL="947738" indent="-179388" algn="l" defTabSz="1042988" rtl="0" fontAlgn="base">
              <a:spcBef>
                <a:spcPts val="200"/>
              </a:spcBef>
              <a:spcAft>
                <a:spcPct val="0"/>
              </a:spcAft>
              <a:buSzPct val="65000"/>
              <a:buFont typeface="Arial" charset="0"/>
              <a:buChar char="–"/>
              <a:defRPr sz="1000">
                <a:solidFill>
                  <a:schemeClr val="tx1"/>
                </a:solidFill>
                <a:latin typeface="+mn-lt"/>
              </a:defRPr>
            </a:lvl6pPr>
            <a:lvl7pPr marL="1404938" indent="-179388" algn="l" defTabSz="1042988" rtl="0" fontAlgn="base">
              <a:spcBef>
                <a:spcPts val="200"/>
              </a:spcBef>
              <a:spcAft>
                <a:spcPct val="0"/>
              </a:spcAft>
              <a:buSzPct val="65000"/>
              <a:buFont typeface="Arial" charset="0"/>
              <a:buChar char="–"/>
              <a:defRPr sz="1000">
                <a:solidFill>
                  <a:schemeClr val="tx1"/>
                </a:solidFill>
                <a:latin typeface="+mn-lt"/>
              </a:defRPr>
            </a:lvl7pPr>
            <a:lvl8pPr marL="1862138" indent="-179388" algn="l" defTabSz="1042988" rtl="0" fontAlgn="base">
              <a:spcBef>
                <a:spcPts val="200"/>
              </a:spcBef>
              <a:spcAft>
                <a:spcPct val="0"/>
              </a:spcAft>
              <a:buSzPct val="65000"/>
              <a:buFont typeface="Arial" charset="0"/>
              <a:buChar char="–"/>
              <a:defRPr sz="1000">
                <a:solidFill>
                  <a:schemeClr val="tx1"/>
                </a:solidFill>
                <a:latin typeface="+mn-lt"/>
              </a:defRPr>
            </a:lvl8pPr>
            <a:lvl9pPr marL="2319338" indent="-179388" algn="l" defTabSz="1042988" rtl="0" fontAlgn="base">
              <a:spcBef>
                <a:spcPts val="200"/>
              </a:spcBef>
              <a:spcAft>
                <a:spcPct val="0"/>
              </a:spcAft>
              <a:buSzPct val="65000"/>
              <a:buFont typeface="Arial" charset="0"/>
              <a:buChar char="–"/>
              <a:defRPr sz="1000">
                <a:solidFill>
                  <a:schemeClr val="tx1"/>
                </a:solidFill>
                <a:latin typeface="+mn-lt"/>
              </a:defRPr>
            </a:lvl9pPr>
          </a:lstStyle>
          <a:p>
            <a:r>
              <a:rPr lang="en-US" sz="800" b="1" dirty="0" smtClean="0">
                <a:solidFill>
                  <a:srgbClr val="000000"/>
                </a:solidFill>
              </a:rPr>
              <a:t>STRICTLY PRIVATE AND CONFIDENTIAL</a:t>
            </a:r>
            <a:endParaRPr lang="en-US" sz="800" b="1" dirty="0">
              <a:solidFill>
                <a:srgbClr val="000000"/>
              </a:solidFill>
            </a:endParaRPr>
          </a:p>
        </p:txBody>
      </p:sp>
    </p:spTree>
    <p:extLst>
      <p:ext uri="{BB962C8B-B14F-4D97-AF65-F5344CB8AC3E}">
        <p14:creationId xmlns="" xmlns:p14="http://schemas.microsoft.com/office/powerpoint/2010/main" val="156199942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heme" Target="../theme/theme3.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32" name="Pageheading"/>
          <p:cNvSpPr>
            <a:spLocks noGrp="1" noChangeArrowheads="1"/>
          </p:cNvSpPr>
          <p:nvPr>
            <p:ph type="title"/>
          </p:nvPr>
        </p:nvSpPr>
        <p:spPr bwMode="auto">
          <a:xfrm>
            <a:off x="358128" y="473116"/>
            <a:ext cx="8422523" cy="21619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1133" name="Line 109"/>
          <p:cNvSpPr>
            <a:spLocks noChangeShapeType="1"/>
          </p:cNvSpPr>
          <p:nvPr/>
        </p:nvSpPr>
        <p:spPr bwMode="auto">
          <a:xfrm>
            <a:off x="358132" y="727215"/>
            <a:ext cx="8427775" cy="0"/>
          </a:xfrm>
          <a:prstGeom prst="line">
            <a:avLst/>
          </a:prstGeom>
          <a:noFill/>
          <a:ln w="9525">
            <a:solidFill>
              <a:schemeClr val="tx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1725" tIns="40861" rIns="81725" bIns="40861" anchor="ctr"/>
          <a:lstStyle/>
          <a:p>
            <a:pPr algn="ctr" fontAlgn="base">
              <a:spcBef>
                <a:spcPct val="0"/>
              </a:spcBef>
              <a:spcAft>
                <a:spcPct val="0"/>
              </a:spcAft>
            </a:pPr>
            <a:endParaRPr lang="en-US" sz="900" dirty="0">
              <a:solidFill>
                <a:srgbClr val="000000"/>
              </a:solidFill>
            </a:endParaRPr>
          </a:p>
        </p:txBody>
      </p:sp>
      <p:sp>
        <p:nvSpPr>
          <p:cNvPr id="1136" name="Rectangle 112"/>
          <p:cNvSpPr>
            <a:spLocks noGrp="1" noChangeArrowheads="1"/>
          </p:cNvSpPr>
          <p:nvPr>
            <p:ph type="body" idx="1"/>
          </p:nvPr>
        </p:nvSpPr>
        <p:spPr bwMode="auto">
          <a:xfrm>
            <a:off x="358128" y="1191233"/>
            <a:ext cx="8422523" cy="48399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48261" bIns="0" numCol="1" anchor="t"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 name="Rectangle 5"/>
          <p:cNvSpPr txBox="1">
            <a:spLocks noChangeArrowheads="1"/>
          </p:cNvSpPr>
          <p:nvPr userDrawn="1"/>
        </p:nvSpPr>
        <p:spPr bwMode="auto">
          <a:xfrm>
            <a:off x="358128" y="6465472"/>
            <a:ext cx="198760" cy="1874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48261" rIns="0" bIns="0" numCol="1" anchor="t" anchorCtr="0" compatLnSpc="1">
            <a:prstTxWarp prst="textNoShape">
              <a:avLst/>
            </a:prstTxWarp>
            <a:spAutoFit/>
          </a:bodyPr>
          <a:lstStyle>
            <a:defPPr>
              <a:defRPr lang="en-US"/>
            </a:defPPr>
            <a:lvl1pPr algn="l" defTabSz="1042988" rtl="0" fontAlgn="base">
              <a:spcBef>
                <a:spcPct val="0"/>
              </a:spcBef>
              <a:spcAft>
                <a:spcPct val="0"/>
              </a:spcAft>
              <a:defRPr sz="800" kern="1200">
                <a:solidFill>
                  <a:schemeClr val="tx1"/>
                </a:solidFill>
                <a:latin typeface="Arial" charset="0"/>
                <a:ea typeface="+mn-ea"/>
                <a:cs typeface="+mn-cs"/>
              </a:defRPr>
            </a:lvl1pPr>
            <a:lvl2pPr marL="457200" algn="ctr" rtl="0" fontAlgn="base">
              <a:spcBef>
                <a:spcPct val="0"/>
              </a:spcBef>
              <a:spcAft>
                <a:spcPct val="0"/>
              </a:spcAft>
              <a:defRPr sz="1000" kern="1200">
                <a:solidFill>
                  <a:schemeClr val="tx1"/>
                </a:solidFill>
                <a:latin typeface="Arial" charset="0"/>
                <a:ea typeface="+mn-ea"/>
                <a:cs typeface="+mn-cs"/>
              </a:defRPr>
            </a:lvl2pPr>
            <a:lvl3pPr marL="914400" algn="ctr" rtl="0" fontAlgn="base">
              <a:spcBef>
                <a:spcPct val="0"/>
              </a:spcBef>
              <a:spcAft>
                <a:spcPct val="0"/>
              </a:spcAft>
              <a:defRPr sz="1000" kern="1200">
                <a:solidFill>
                  <a:schemeClr val="tx1"/>
                </a:solidFill>
                <a:latin typeface="Arial" charset="0"/>
                <a:ea typeface="+mn-ea"/>
                <a:cs typeface="+mn-cs"/>
              </a:defRPr>
            </a:lvl3pPr>
            <a:lvl4pPr marL="1371600" algn="ctr" rtl="0" fontAlgn="base">
              <a:spcBef>
                <a:spcPct val="0"/>
              </a:spcBef>
              <a:spcAft>
                <a:spcPct val="0"/>
              </a:spcAft>
              <a:defRPr sz="1000" kern="1200">
                <a:solidFill>
                  <a:schemeClr val="tx1"/>
                </a:solidFill>
                <a:latin typeface="Arial" charset="0"/>
                <a:ea typeface="+mn-ea"/>
                <a:cs typeface="+mn-cs"/>
              </a:defRPr>
            </a:lvl4pPr>
            <a:lvl5pPr marL="1828800" algn="ctr"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pPr algn="l"/>
            <a:fld id="{DE772D7A-59B7-4B0A-8C4B-B43329AEA75C}" type="slidenum">
              <a:rPr lang="en-US" sz="900" smtClean="0">
                <a:solidFill>
                  <a:srgbClr val="000000"/>
                </a:solidFill>
              </a:rPr>
              <a:pPr algn="l"/>
              <a:t>‹#›</a:t>
            </a:fld>
            <a:endParaRPr lang="en-US" sz="900" dirty="0">
              <a:solidFill>
                <a:srgbClr val="000000"/>
              </a:solidFill>
            </a:endParaRPr>
          </a:p>
        </p:txBody>
      </p:sp>
    </p:spTree>
    <p:extLst>
      <p:ext uri="{BB962C8B-B14F-4D97-AF65-F5344CB8AC3E}">
        <p14:creationId xmlns="" xmlns:p14="http://schemas.microsoft.com/office/powerpoint/2010/main" val="1984915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706" r:id="rId8"/>
  </p:sldLayoutIdLst>
  <p:timing>
    <p:tnLst>
      <p:par>
        <p:cTn id="1" dur="indefinite" restart="never" nodeType="tmRoot"/>
      </p:par>
    </p:tnLst>
  </p:timing>
  <p:hf sldNum="0" hdr="0" ftr="0" dt="0"/>
  <p:txStyles>
    <p:titleStyle>
      <a:lvl1pPr algn="l" defTabSz="456856" rtl="0" fontAlgn="base">
        <a:spcBef>
          <a:spcPct val="0"/>
        </a:spcBef>
        <a:spcAft>
          <a:spcPct val="0"/>
        </a:spcAft>
        <a:defRPr sz="1400">
          <a:solidFill>
            <a:schemeClr val="tx2"/>
          </a:solidFill>
          <a:latin typeface="+mj-lt"/>
          <a:ea typeface="+mj-ea"/>
          <a:cs typeface="+mj-cs"/>
        </a:defRPr>
      </a:lvl1pPr>
      <a:lvl2pPr algn="l" defTabSz="456856" rtl="0" fontAlgn="base">
        <a:spcBef>
          <a:spcPct val="0"/>
        </a:spcBef>
        <a:spcAft>
          <a:spcPct val="0"/>
        </a:spcAft>
        <a:defRPr sz="1400">
          <a:solidFill>
            <a:schemeClr val="tx2"/>
          </a:solidFill>
          <a:latin typeface="Arial" pitchFamily="34" charset="0"/>
          <a:ea typeface="Geneva" pitchFamily="1" charset="-128"/>
        </a:defRPr>
      </a:lvl2pPr>
      <a:lvl3pPr algn="l" defTabSz="456856" rtl="0" fontAlgn="base">
        <a:spcBef>
          <a:spcPct val="0"/>
        </a:spcBef>
        <a:spcAft>
          <a:spcPct val="0"/>
        </a:spcAft>
        <a:defRPr sz="1400">
          <a:solidFill>
            <a:schemeClr val="tx2"/>
          </a:solidFill>
          <a:latin typeface="Arial" pitchFamily="34" charset="0"/>
          <a:ea typeface="Geneva" pitchFamily="1" charset="-128"/>
        </a:defRPr>
      </a:lvl3pPr>
      <a:lvl4pPr algn="l" defTabSz="456856" rtl="0" fontAlgn="base">
        <a:spcBef>
          <a:spcPct val="0"/>
        </a:spcBef>
        <a:spcAft>
          <a:spcPct val="0"/>
        </a:spcAft>
        <a:defRPr sz="1400">
          <a:solidFill>
            <a:schemeClr val="tx2"/>
          </a:solidFill>
          <a:latin typeface="Arial" pitchFamily="34" charset="0"/>
          <a:ea typeface="Geneva" pitchFamily="1" charset="-128"/>
        </a:defRPr>
      </a:lvl4pPr>
      <a:lvl5pPr algn="l" defTabSz="456856" rtl="0" fontAlgn="base">
        <a:spcBef>
          <a:spcPct val="0"/>
        </a:spcBef>
        <a:spcAft>
          <a:spcPct val="0"/>
        </a:spcAft>
        <a:defRPr sz="1400">
          <a:solidFill>
            <a:schemeClr val="tx2"/>
          </a:solidFill>
          <a:latin typeface="Arial" pitchFamily="34" charset="0"/>
          <a:ea typeface="Geneva" pitchFamily="1" charset="-128"/>
        </a:defRPr>
      </a:lvl5pPr>
      <a:lvl6pPr marL="408611" algn="l" defTabSz="456856" rtl="0" fontAlgn="base">
        <a:spcBef>
          <a:spcPct val="0"/>
        </a:spcBef>
        <a:spcAft>
          <a:spcPct val="0"/>
        </a:spcAft>
        <a:defRPr sz="1400">
          <a:solidFill>
            <a:schemeClr val="tx2"/>
          </a:solidFill>
          <a:latin typeface="Arial" pitchFamily="34" charset="0"/>
          <a:ea typeface="Geneva" pitchFamily="1" charset="-128"/>
        </a:defRPr>
      </a:lvl6pPr>
      <a:lvl7pPr marL="817227" algn="l" defTabSz="456856" rtl="0" fontAlgn="base">
        <a:spcBef>
          <a:spcPct val="0"/>
        </a:spcBef>
        <a:spcAft>
          <a:spcPct val="0"/>
        </a:spcAft>
        <a:defRPr sz="1400">
          <a:solidFill>
            <a:schemeClr val="tx2"/>
          </a:solidFill>
          <a:latin typeface="Arial" pitchFamily="34" charset="0"/>
          <a:ea typeface="Geneva" pitchFamily="1" charset="-128"/>
        </a:defRPr>
      </a:lvl7pPr>
      <a:lvl8pPr marL="1225840" algn="l" defTabSz="456856" rtl="0" fontAlgn="base">
        <a:spcBef>
          <a:spcPct val="0"/>
        </a:spcBef>
        <a:spcAft>
          <a:spcPct val="0"/>
        </a:spcAft>
        <a:defRPr sz="1400">
          <a:solidFill>
            <a:schemeClr val="tx2"/>
          </a:solidFill>
          <a:latin typeface="Arial" pitchFamily="34" charset="0"/>
          <a:ea typeface="Geneva" pitchFamily="1" charset="-128"/>
        </a:defRPr>
      </a:lvl8pPr>
      <a:lvl9pPr marL="1634452" algn="l" defTabSz="456856" rtl="0" fontAlgn="base">
        <a:spcBef>
          <a:spcPct val="0"/>
        </a:spcBef>
        <a:spcAft>
          <a:spcPct val="0"/>
        </a:spcAft>
        <a:defRPr sz="1400">
          <a:solidFill>
            <a:schemeClr val="tx2"/>
          </a:solidFill>
          <a:latin typeface="Arial" pitchFamily="34" charset="0"/>
          <a:ea typeface="Geneva" pitchFamily="1" charset="-128"/>
        </a:defRPr>
      </a:lvl9pPr>
    </p:titleStyle>
    <p:bodyStyle>
      <a:lvl1pPr marL="147104" indent="-130757" algn="l" defTabSz="456856"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550"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3996"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439" indent="-130757" algn="l" defTabSz="456856"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3356" indent="-153229"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6950" indent="-163163" algn="l" defTabSz="456856" rtl="0" fontAlgn="base">
        <a:spcBef>
          <a:spcPct val="0"/>
        </a:spcBef>
        <a:spcAft>
          <a:spcPts val="449"/>
        </a:spcAft>
        <a:buSzPct val="65000"/>
        <a:buFont typeface="Arial" pitchFamily="34" charset="0"/>
        <a:buChar char="–"/>
        <a:defRPr sz="900">
          <a:solidFill>
            <a:schemeClr val="tx1"/>
          </a:solidFill>
          <a:latin typeface="+mn-lt"/>
        </a:defRPr>
      </a:lvl6pPr>
      <a:lvl7pPr marL="1265561" indent="-163163" algn="l" defTabSz="456856" rtl="0" fontAlgn="base">
        <a:spcBef>
          <a:spcPct val="0"/>
        </a:spcBef>
        <a:spcAft>
          <a:spcPts val="449"/>
        </a:spcAft>
        <a:buSzPct val="65000"/>
        <a:buFont typeface="Arial" pitchFamily="34" charset="0"/>
        <a:buChar char="–"/>
        <a:defRPr sz="900">
          <a:solidFill>
            <a:schemeClr val="tx1"/>
          </a:solidFill>
          <a:latin typeface="+mn-lt"/>
        </a:defRPr>
      </a:lvl7pPr>
      <a:lvl8pPr marL="1674179" indent="-163163" algn="l" defTabSz="456856" rtl="0" fontAlgn="base">
        <a:spcBef>
          <a:spcPct val="0"/>
        </a:spcBef>
        <a:spcAft>
          <a:spcPts val="449"/>
        </a:spcAft>
        <a:buSzPct val="65000"/>
        <a:buFont typeface="Arial" pitchFamily="34" charset="0"/>
        <a:buChar char="–"/>
        <a:defRPr sz="900">
          <a:solidFill>
            <a:schemeClr val="tx1"/>
          </a:solidFill>
          <a:latin typeface="+mn-lt"/>
        </a:defRPr>
      </a:lvl8pPr>
      <a:lvl9pPr marL="2082795" indent="-163163" algn="l" defTabSz="456856" rtl="0" fontAlgn="base">
        <a:spcBef>
          <a:spcPct val="0"/>
        </a:spcBef>
        <a:spcAft>
          <a:spcPts val="449"/>
        </a:spcAft>
        <a:buSzPct val="65000"/>
        <a:buFont typeface="Arial" pitchFamily="34" charset="0"/>
        <a:buChar char="–"/>
        <a:defRPr sz="900">
          <a:solidFill>
            <a:schemeClr val="tx1"/>
          </a:solidFill>
          <a:latin typeface="+mn-lt"/>
        </a:defRPr>
      </a:lvl9pPr>
    </p:bodyStyle>
    <p:otherStyle>
      <a:defPPr>
        <a:defRPr lang="en-US"/>
      </a:defPPr>
      <a:lvl1pPr marL="0" algn="l" defTabSz="817227" rtl="0" eaLnBrk="1" latinLnBrk="0" hangingPunct="1">
        <a:defRPr sz="1600" kern="1200">
          <a:solidFill>
            <a:schemeClr val="tx1"/>
          </a:solidFill>
          <a:latin typeface="+mn-lt"/>
          <a:ea typeface="+mn-ea"/>
          <a:cs typeface="+mn-cs"/>
        </a:defRPr>
      </a:lvl1pPr>
      <a:lvl2pPr marL="408611" algn="l" defTabSz="817227" rtl="0" eaLnBrk="1" latinLnBrk="0" hangingPunct="1">
        <a:defRPr sz="1600" kern="1200">
          <a:solidFill>
            <a:schemeClr val="tx1"/>
          </a:solidFill>
          <a:latin typeface="+mn-lt"/>
          <a:ea typeface="+mn-ea"/>
          <a:cs typeface="+mn-cs"/>
        </a:defRPr>
      </a:lvl2pPr>
      <a:lvl3pPr marL="817227" algn="l" defTabSz="817227" rtl="0" eaLnBrk="1" latinLnBrk="0" hangingPunct="1">
        <a:defRPr sz="1600" kern="1200">
          <a:solidFill>
            <a:schemeClr val="tx1"/>
          </a:solidFill>
          <a:latin typeface="+mn-lt"/>
          <a:ea typeface="+mn-ea"/>
          <a:cs typeface="+mn-cs"/>
        </a:defRPr>
      </a:lvl3pPr>
      <a:lvl4pPr marL="1225840" algn="l" defTabSz="817227" rtl="0" eaLnBrk="1" latinLnBrk="0" hangingPunct="1">
        <a:defRPr sz="1600" kern="1200">
          <a:solidFill>
            <a:schemeClr val="tx1"/>
          </a:solidFill>
          <a:latin typeface="+mn-lt"/>
          <a:ea typeface="+mn-ea"/>
          <a:cs typeface="+mn-cs"/>
        </a:defRPr>
      </a:lvl4pPr>
      <a:lvl5pPr marL="1634452" algn="l" defTabSz="817227" rtl="0" eaLnBrk="1" latinLnBrk="0" hangingPunct="1">
        <a:defRPr sz="1600" kern="1200">
          <a:solidFill>
            <a:schemeClr val="tx1"/>
          </a:solidFill>
          <a:latin typeface="+mn-lt"/>
          <a:ea typeface="+mn-ea"/>
          <a:cs typeface="+mn-cs"/>
        </a:defRPr>
      </a:lvl5pPr>
      <a:lvl6pPr marL="2043068" algn="l" defTabSz="817227" rtl="0" eaLnBrk="1" latinLnBrk="0" hangingPunct="1">
        <a:defRPr sz="1600" kern="1200">
          <a:solidFill>
            <a:schemeClr val="tx1"/>
          </a:solidFill>
          <a:latin typeface="+mn-lt"/>
          <a:ea typeface="+mn-ea"/>
          <a:cs typeface="+mn-cs"/>
        </a:defRPr>
      </a:lvl6pPr>
      <a:lvl7pPr marL="2451678" algn="l" defTabSz="817227" rtl="0" eaLnBrk="1" latinLnBrk="0" hangingPunct="1">
        <a:defRPr sz="1600" kern="1200">
          <a:solidFill>
            <a:schemeClr val="tx1"/>
          </a:solidFill>
          <a:latin typeface="+mn-lt"/>
          <a:ea typeface="+mn-ea"/>
          <a:cs typeface="+mn-cs"/>
        </a:defRPr>
      </a:lvl7pPr>
      <a:lvl8pPr marL="2860294" algn="l" defTabSz="817227" rtl="0" eaLnBrk="1" latinLnBrk="0" hangingPunct="1">
        <a:defRPr sz="1600" kern="1200">
          <a:solidFill>
            <a:schemeClr val="tx1"/>
          </a:solidFill>
          <a:latin typeface="+mn-lt"/>
          <a:ea typeface="+mn-ea"/>
          <a:cs typeface="+mn-cs"/>
        </a:defRPr>
      </a:lvl8pPr>
      <a:lvl9pPr marL="3268902" algn="l" defTabSz="817227"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5" name="Line 101"/>
          <p:cNvSpPr>
            <a:spLocks noChangeShapeType="1"/>
          </p:cNvSpPr>
          <p:nvPr/>
        </p:nvSpPr>
        <p:spPr bwMode="auto">
          <a:xfrm>
            <a:off x="358113" y="6457892"/>
            <a:ext cx="8427775" cy="0"/>
          </a:xfrm>
          <a:prstGeom prst="line">
            <a:avLst/>
          </a:prstGeom>
          <a:noFill/>
          <a:ln w="9525">
            <a:solidFill>
              <a:schemeClr val="tx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1132" name="Pageheading"/>
          <p:cNvSpPr>
            <a:spLocks noGrp="1" noChangeArrowheads="1"/>
          </p:cNvSpPr>
          <p:nvPr>
            <p:ph type="title"/>
          </p:nvPr>
        </p:nvSpPr>
        <p:spPr bwMode="auto">
          <a:xfrm>
            <a:off x="358113" y="473111"/>
            <a:ext cx="8422523" cy="21619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1133" name="Line 109"/>
          <p:cNvSpPr>
            <a:spLocks noChangeShapeType="1"/>
          </p:cNvSpPr>
          <p:nvPr/>
        </p:nvSpPr>
        <p:spPr bwMode="auto">
          <a:xfrm>
            <a:off x="358113" y="727215"/>
            <a:ext cx="8427775" cy="0"/>
          </a:xfrm>
          <a:prstGeom prst="line">
            <a:avLst/>
          </a:prstGeom>
          <a:noFill/>
          <a:ln w="9525">
            <a:solidFill>
              <a:schemeClr val="tx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2058" tIns="41029" rIns="82058" bIns="41029" anchor="ctr"/>
          <a:lstStyle/>
          <a:p>
            <a:pPr algn="ctr" defTabSz="914400" fontAlgn="base">
              <a:spcBef>
                <a:spcPct val="0"/>
              </a:spcBef>
              <a:spcAft>
                <a:spcPct val="0"/>
              </a:spcAft>
            </a:pPr>
            <a:endParaRPr lang="en-US" sz="900" dirty="0">
              <a:solidFill>
                <a:srgbClr val="000000"/>
              </a:solidFill>
            </a:endParaRPr>
          </a:p>
        </p:txBody>
      </p:sp>
      <p:sp>
        <p:nvSpPr>
          <p:cNvPr id="1136" name="Rectangle 112"/>
          <p:cNvSpPr>
            <a:spLocks noGrp="1" noChangeArrowheads="1"/>
          </p:cNvSpPr>
          <p:nvPr>
            <p:ph type="body" idx="1"/>
          </p:nvPr>
        </p:nvSpPr>
        <p:spPr bwMode="auto">
          <a:xfrm>
            <a:off x="358113" y="1191230"/>
            <a:ext cx="8422523" cy="48399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48460" bIns="0" numCol="1" anchor="t"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139" name="Text Box 115"/>
          <p:cNvSpPr txBox="1">
            <a:spLocks noChangeArrowheads="1"/>
          </p:cNvSpPr>
          <p:nvPr/>
        </p:nvSpPr>
        <p:spPr bwMode="auto">
          <a:xfrm>
            <a:off x="6057523" y="6455084"/>
            <a:ext cx="2722855" cy="18855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49571" rIns="0" bIns="0">
            <a:spAutoFit/>
          </a:bodyPr>
          <a:lstStyle>
            <a:lvl1pPr defTabSz="1019175">
              <a:defRPr>
                <a:solidFill>
                  <a:schemeClr val="tx1"/>
                </a:solidFill>
                <a:latin typeface="Arial" pitchFamily="34" charset="0"/>
              </a:defRPr>
            </a:lvl1pPr>
            <a:lvl2pPr marL="511175" defTabSz="1019175">
              <a:defRPr>
                <a:solidFill>
                  <a:schemeClr val="tx1"/>
                </a:solidFill>
                <a:latin typeface="Arial" pitchFamily="34" charset="0"/>
              </a:defRPr>
            </a:lvl2pPr>
            <a:lvl3pPr marL="1019175" defTabSz="1019175">
              <a:defRPr>
                <a:solidFill>
                  <a:schemeClr val="tx1"/>
                </a:solidFill>
                <a:latin typeface="Arial" pitchFamily="34" charset="0"/>
              </a:defRPr>
            </a:lvl3pPr>
            <a:lvl4pPr marL="1528763" defTabSz="1019175">
              <a:defRPr>
                <a:solidFill>
                  <a:schemeClr val="tx1"/>
                </a:solidFill>
                <a:latin typeface="Arial" pitchFamily="34" charset="0"/>
              </a:defRPr>
            </a:lvl4pPr>
            <a:lvl5pPr marL="2036763" defTabSz="1019175">
              <a:defRPr>
                <a:solidFill>
                  <a:schemeClr val="tx1"/>
                </a:solidFill>
                <a:latin typeface="Arial" pitchFamily="34" charset="0"/>
              </a:defRPr>
            </a:lvl5pPr>
            <a:lvl6pPr marL="2493963" defTabSz="1019175" fontAlgn="base">
              <a:spcBef>
                <a:spcPct val="0"/>
              </a:spcBef>
              <a:spcAft>
                <a:spcPct val="0"/>
              </a:spcAft>
              <a:defRPr>
                <a:solidFill>
                  <a:schemeClr val="tx1"/>
                </a:solidFill>
                <a:latin typeface="Arial" pitchFamily="34" charset="0"/>
              </a:defRPr>
            </a:lvl6pPr>
            <a:lvl7pPr marL="2951163" defTabSz="1019175" fontAlgn="base">
              <a:spcBef>
                <a:spcPct val="0"/>
              </a:spcBef>
              <a:spcAft>
                <a:spcPct val="0"/>
              </a:spcAft>
              <a:defRPr>
                <a:solidFill>
                  <a:schemeClr val="tx1"/>
                </a:solidFill>
                <a:latin typeface="Arial" pitchFamily="34" charset="0"/>
              </a:defRPr>
            </a:lvl7pPr>
            <a:lvl8pPr marL="3408363" defTabSz="1019175" fontAlgn="base">
              <a:spcBef>
                <a:spcPct val="0"/>
              </a:spcBef>
              <a:spcAft>
                <a:spcPct val="0"/>
              </a:spcAft>
              <a:defRPr>
                <a:solidFill>
                  <a:schemeClr val="tx1"/>
                </a:solidFill>
                <a:latin typeface="Arial" pitchFamily="34" charset="0"/>
              </a:defRPr>
            </a:lvl8pPr>
            <a:lvl9pPr marL="3865563" defTabSz="1019175" fontAlgn="base">
              <a:spcBef>
                <a:spcPct val="0"/>
              </a:spcBef>
              <a:spcAft>
                <a:spcPct val="0"/>
              </a:spcAft>
              <a:defRPr>
                <a:solidFill>
                  <a:schemeClr val="tx1"/>
                </a:solidFill>
                <a:latin typeface="Arial" pitchFamily="34" charset="0"/>
              </a:defRPr>
            </a:lvl9pPr>
          </a:lstStyle>
          <a:p>
            <a:pPr algn="r" fontAlgn="base">
              <a:spcBef>
                <a:spcPct val="0"/>
              </a:spcBef>
              <a:spcAft>
                <a:spcPct val="0"/>
              </a:spcAft>
            </a:pPr>
            <a:r>
              <a:rPr lang="en-US" sz="900" dirty="0">
                <a:solidFill>
                  <a:srgbClr val="000000"/>
                </a:solidFill>
              </a:rPr>
              <a:t>RBC Capital Markets</a:t>
            </a:r>
          </a:p>
        </p:txBody>
      </p:sp>
      <p:sp>
        <p:nvSpPr>
          <p:cNvPr id="10" name="Rectangle 5"/>
          <p:cNvSpPr txBox="1">
            <a:spLocks noChangeArrowheads="1"/>
          </p:cNvSpPr>
          <p:nvPr userDrawn="1"/>
        </p:nvSpPr>
        <p:spPr bwMode="auto">
          <a:xfrm>
            <a:off x="357853" y="6465452"/>
            <a:ext cx="198759" cy="1874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48450" rIns="0" bIns="0" numCol="1" anchor="t" anchorCtr="0" compatLnSpc="1">
            <a:prstTxWarp prst="textNoShape">
              <a:avLst/>
            </a:prstTxWarp>
            <a:spAutoFit/>
          </a:bodyPr>
          <a:lstStyle>
            <a:defPPr>
              <a:defRPr lang="en-US"/>
            </a:defPPr>
            <a:lvl1pPr algn="l" defTabSz="1042988" rtl="0" fontAlgn="base">
              <a:spcBef>
                <a:spcPct val="0"/>
              </a:spcBef>
              <a:spcAft>
                <a:spcPct val="0"/>
              </a:spcAft>
              <a:defRPr sz="800" kern="1200">
                <a:solidFill>
                  <a:schemeClr val="tx1"/>
                </a:solidFill>
                <a:latin typeface="Arial" charset="0"/>
                <a:ea typeface="+mn-ea"/>
                <a:cs typeface="+mn-cs"/>
              </a:defRPr>
            </a:lvl1pPr>
            <a:lvl2pPr marL="457200" algn="ctr" rtl="0" fontAlgn="base">
              <a:spcBef>
                <a:spcPct val="0"/>
              </a:spcBef>
              <a:spcAft>
                <a:spcPct val="0"/>
              </a:spcAft>
              <a:defRPr sz="1000" kern="1200">
                <a:solidFill>
                  <a:schemeClr val="tx1"/>
                </a:solidFill>
                <a:latin typeface="Arial" charset="0"/>
                <a:ea typeface="+mn-ea"/>
                <a:cs typeface="+mn-cs"/>
              </a:defRPr>
            </a:lvl2pPr>
            <a:lvl3pPr marL="914400" algn="ctr" rtl="0" fontAlgn="base">
              <a:spcBef>
                <a:spcPct val="0"/>
              </a:spcBef>
              <a:spcAft>
                <a:spcPct val="0"/>
              </a:spcAft>
              <a:defRPr sz="1000" kern="1200">
                <a:solidFill>
                  <a:schemeClr val="tx1"/>
                </a:solidFill>
                <a:latin typeface="Arial" charset="0"/>
                <a:ea typeface="+mn-ea"/>
                <a:cs typeface="+mn-cs"/>
              </a:defRPr>
            </a:lvl3pPr>
            <a:lvl4pPr marL="1371600" algn="ctr" rtl="0" fontAlgn="base">
              <a:spcBef>
                <a:spcPct val="0"/>
              </a:spcBef>
              <a:spcAft>
                <a:spcPct val="0"/>
              </a:spcAft>
              <a:defRPr sz="1000" kern="1200">
                <a:solidFill>
                  <a:schemeClr val="tx1"/>
                </a:solidFill>
                <a:latin typeface="Arial" charset="0"/>
                <a:ea typeface="+mn-ea"/>
                <a:cs typeface="+mn-cs"/>
              </a:defRPr>
            </a:lvl4pPr>
            <a:lvl5pPr marL="1828800" algn="ctr"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a:lstStyle>
          <a:p>
            <a:fld id="{DE772D7A-59B7-4B0A-8C4B-B43329AEA75C}" type="slidenum">
              <a:rPr lang="en-US" sz="900" smtClean="0">
                <a:solidFill>
                  <a:srgbClr val="000000"/>
                </a:solidFill>
              </a:rPr>
              <a:pPr/>
              <a:t>‹#›</a:t>
            </a:fld>
            <a:endParaRPr lang="en-US" sz="900" dirty="0">
              <a:solidFill>
                <a:srgbClr val="000000"/>
              </a:solidFill>
            </a:endParaRPr>
          </a:p>
        </p:txBody>
      </p:sp>
    </p:spTree>
    <p:extLst>
      <p:ext uri="{BB962C8B-B14F-4D97-AF65-F5344CB8AC3E}">
        <p14:creationId xmlns="" xmlns:p14="http://schemas.microsoft.com/office/powerpoint/2010/main" val="94414629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Lst>
  <p:timing>
    <p:tnLst>
      <p:par>
        <p:cTn id="1" dur="indefinite" restart="never" nodeType="tmRoot"/>
      </p:par>
    </p:tnLst>
  </p:timing>
  <p:hf sldNum="0" hdr="0" ftr="0" dt="0"/>
  <p:txStyles>
    <p:titleStyle>
      <a:lvl1pPr algn="l" defTabSz="458637" rtl="0" fontAlgn="base">
        <a:spcBef>
          <a:spcPct val="0"/>
        </a:spcBef>
        <a:spcAft>
          <a:spcPct val="0"/>
        </a:spcAft>
        <a:defRPr sz="1400">
          <a:solidFill>
            <a:schemeClr val="tx2"/>
          </a:solidFill>
          <a:latin typeface="+mj-lt"/>
          <a:ea typeface="+mj-ea"/>
          <a:cs typeface="+mj-cs"/>
        </a:defRPr>
      </a:lvl1pPr>
      <a:lvl2pPr algn="l" defTabSz="458637" rtl="0" fontAlgn="base">
        <a:spcBef>
          <a:spcPct val="0"/>
        </a:spcBef>
        <a:spcAft>
          <a:spcPct val="0"/>
        </a:spcAft>
        <a:defRPr sz="1400">
          <a:solidFill>
            <a:schemeClr val="tx2"/>
          </a:solidFill>
          <a:latin typeface="Arial" pitchFamily="34" charset="0"/>
          <a:ea typeface="Geneva" pitchFamily="1" charset="-128"/>
        </a:defRPr>
      </a:lvl2pPr>
      <a:lvl3pPr algn="l" defTabSz="458637" rtl="0" fontAlgn="base">
        <a:spcBef>
          <a:spcPct val="0"/>
        </a:spcBef>
        <a:spcAft>
          <a:spcPct val="0"/>
        </a:spcAft>
        <a:defRPr sz="1400">
          <a:solidFill>
            <a:schemeClr val="tx2"/>
          </a:solidFill>
          <a:latin typeface="Arial" pitchFamily="34" charset="0"/>
          <a:ea typeface="Geneva" pitchFamily="1" charset="-128"/>
        </a:defRPr>
      </a:lvl3pPr>
      <a:lvl4pPr algn="l" defTabSz="458637" rtl="0" fontAlgn="base">
        <a:spcBef>
          <a:spcPct val="0"/>
        </a:spcBef>
        <a:spcAft>
          <a:spcPct val="0"/>
        </a:spcAft>
        <a:defRPr sz="1400">
          <a:solidFill>
            <a:schemeClr val="tx2"/>
          </a:solidFill>
          <a:latin typeface="Arial" pitchFamily="34" charset="0"/>
          <a:ea typeface="Geneva" pitchFamily="1" charset="-128"/>
        </a:defRPr>
      </a:lvl4pPr>
      <a:lvl5pPr algn="l" defTabSz="458637" rtl="0" fontAlgn="base">
        <a:spcBef>
          <a:spcPct val="0"/>
        </a:spcBef>
        <a:spcAft>
          <a:spcPct val="0"/>
        </a:spcAft>
        <a:defRPr sz="1400">
          <a:solidFill>
            <a:schemeClr val="tx2"/>
          </a:solidFill>
          <a:latin typeface="Arial" pitchFamily="34" charset="0"/>
          <a:ea typeface="Geneva" pitchFamily="1" charset="-128"/>
        </a:defRPr>
      </a:lvl5pPr>
      <a:lvl6pPr marL="410210" algn="l" defTabSz="458637" rtl="0" fontAlgn="base">
        <a:spcBef>
          <a:spcPct val="0"/>
        </a:spcBef>
        <a:spcAft>
          <a:spcPct val="0"/>
        </a:spcAft>
        <a:defRPr sz="1400">
          <a:solidFill>
            <a:schemeClr val="tx2"/>
          </a:solidFill>
          <a:latin typeface="Arial" pitchFamily="34" charset="0"/>
          <a:ea typeface="Geneva" pitchFamily="1" charset="-128"/>
        </a:defRPr>
      </a:lvl6pPr>
      <a:lvl7pPr marL="820418" algn="l" defTabSz="458637" rtl="0" fontAlgn="base">
        <a:spcBef>
          <a:spcPct val="0"/>
        </a:spcBef>
        <a:spcAft>
          <a:spcPct val="0"/>
        </a:spcAft>
        <a:defRPr sz="1400">
          <a:solidFill>
            <a:schemeClr val="tx2"/>
          </a:solidFill>
          <a:latin typeface="Arial" pitchFamily="34" charset="0"/>
          <a:ea typeface="Geneva" pitchFamily="1" charset="-128"/>
        </a:defRPr>
      </a:lvl7pPr>
      <a:lvl8pPr marL="1230628" algn="l" defTabSz="458637" rtl="0" fontAlgn="base">
        <a:spcBef>
          <a:spcPct val="0"/>
        </a:spcBef>
        <a:spcAft>
          <a:spcPct val="0"/>
        </a:spcAft>
        <a:defRPr sz="1400">
          <a:solidFill>
            <a:schemeClr val="tx2"/>
          </a:solidFill>
          <a:latin typeface="Arial" pitchFamily="34" charset="0"/>
          <a:ea typeface="Geneva" pitchFamily="1" charset="-128"/>
        </a:defRPr>
      </a:lvl8pPr>
      <a:lvl9pPr marL="1640837" algn="l" defTabSz="458637" rtl="0" fontAlgn="base">
        <a:spcBef>
          <a:spcPct val="0"/>
        </a:spcBef>
        <a:spcAft>
          <a:spcPct val="0"/>
        </a:spcAft>
        <a:defRPr sz="1400">
          <a:solidFill>
            <a:schemeClr val="tx2"/>
          </a:solidFill>
          <a:latin typeface="Arial" pitchFamily="34" charset="0"/>
          <a:ea typeface="Geneva" pitchFamily="1" charset="-128"/>
        </a:defRPr>
      </a:lvl9pPr>
    </p:titleStyle>
    <p:bodyStyle>
      <a:lvl1pPr marL="147675" indent="-131267" algn="l" defTabSz="458637"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1759" indent="-131267" algn="l" defTabSz="458637"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5843" indent="-131267" algn="l" defTabSz="458637"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9926" indent="-131267" algn="l" defTabSz="458637"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6572" indent="-153829" algn="l" defTabSz="458637"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60300" indent="-163799" algn="l" defTabSz="458637" rtl="0" fontAlgn="base">
        <a:spcBef>
          <a:spcPct val="0"/>
        </a:spcBef>
        <a:spcAft>
          <a:spcPts val="449"/>
        </a:spcAft>
        <a:buSzPct val="65000"/>
        <a:buFont typeface="Arial" pitchFamily="34" charset="0"/>
        <a:buChar char="–"/>
        <a:defRPr sz="900">
          <a:solidFill>
            <a:schemeClr val="tx1"/>
          </a:solidFill>
          <a:latin typeface="+mn-lt"/>
        </a:defRPr>
      </a:lvl6pPr>
      <a:lvl7pPr marL="1270509" indent="-163799" algn="l" defTabSz="458637" rtl="0" fontAlgn="base">
        <a:spcBef>
          <a:spcPct val="0"/>
        </a:spcBef>
        <a:spcAft>
          <a:spcPts val="449"/>
        </a:spcAft>
        <a:buSzPct val="65000"/>
        <a:buFont typeface="Arial" pitchFamily="34" charset="0"/>
        <a:buChar char="–"/>
        <a:defRPr sz="900">
          <a:solidFill>
            <a:schemeClr val="tx1"/>
          </a:solidFill>
          <a:latin typeface="+mn-lt"/>
        </a:defRPr>
      </a:lvl7pPr>
      <a:lvl8pPr marL="1680718" indent="-163799" algn="l" defTabSz="458637" rtl="0" fontAlgn="base">
        <a:spcBef>
          <a:spcPct val="0"/>
        </a:spcBef>
        <a:spcAft>
          <a:spcPts val="449"/>
        </a:spcAft>
        <a:buSzPct val="65000"/>
        <a:buFont typeface="Arial" pitchFamily="34" charset="0"/>
        <a:buChar char="–"/>
        <a:defRPr sz="900">
          <a:solidFill>
            <a:schemeClr val="tx1"/>
          </a:solidFill>
          <a:latin typeface="+mn-lt"/>
        </a:defRPr>
      </a:lvl8pPr>
      <a:lvl9pPr marL="2090928" indent="-163799" algn="l" defTabSz="458637" rtl="0" fontAlgn="base">
        <a:spcBef>
          <a:spcPct val="0"/>
        </a:spcBef>
        <a:spcAft>
          <a:spcPts val="449"/>
        </a:spcAft>
        <a:buSzPct val="65000"/>
        <a:buFont typeface="Arial" pitchFamily="34" charset="0"/>
        <a:buChar char="–"/>
        <a:defRPr sz="900">
          <a:solidFill>
            <a:schemeClr val="tx1"/>
          </a:solidFill>
          <a:latin typeface="+mn-lt"/>
        </a:defRPr>
      </a:lvl9pPr>
    </p:bodyStyle>
    <p:otherStyle>
      <a:defPPr>
        <a:defRPr lang="en-US"/>
      </a:defPPr>
      <a:lvl1pPr marL="0" algn="l" defTabSz="820418" rtl="0" eaLnBrk="1" latinLnBrk="0" hangingPunct="1">
        <a:defRPr sz="1600" kern="1200">
          <a:solidFill>
            <a:schemeClr val="tx1"/>
          </a:solidFill>
          <a:latin typeface="+mn-lt"/>
          <a:ea typeface="+mn-ea"/>
          <a:cs typeface="+mn-cs"/>
        </a:defRPr>
      </a:lvl1pPr>
      <a:lvl2pPr marL="410210" algn="l" defTabSz="820418" rtl="0" eaLnBrk="1" latinLnBrk="0" hangingPunct="1">
        <a:defRPr sz="1600" kern="1200">
          <a:solidFill>
            <a:schemeClr val="tx1"/>
          </a:solidFill>
          <a:latin typeface="+mn-lt"/>
          <a:ea typeface="+mn-ea"/>
          <a:cs typeface="+mn-cs"/>
        </a:defRPr>
      </a:lvl2pPr>
      <a:lvl3pPr marL="820418" algn="l" defTabSz="820418" rtl="0" eaLnBrk="1" latinLnBrk="0" hangingPunct="1">
        <a:defRPr sz="1600" kern="1200">
          <a:solidFill>
            <a:schemeClr val="tx1"/>
          </a:solidFill>
          <a:latin typeface="+mn-lt"/>
          <a:ea typeface="+mn-ea"/>
          <a:cs typeface="+mn-cs"/>
        </a:defRPr>
      </a:lvl3pPr>
      <a:lvl4pPr marL="1230628" algn="l" defTabSz="820418" rtl="0" eaLnBrk="1" latinLnBrk="0" hangingPunct="1">
        <a:defRPr sz="1600" kern="1200">
          <a:solidFill>
            <a:schemeClr val="tx1"/>
          </a:solidFill>
          <a:latin typeface="+mn-lt"/>
          <a:ea typeface="+mn-ea"/>
          <a:cs typeface="+mn-cs"/>
        </a:defRPr>
      </a:lvl4pPr>
      <a:lvl5pPr marL="1640837" algn="l" defTabSz="820418" rtl="0" eaLnBrk="1" latinLnBrk="0" hangingPunct="1">
        <a:defRPr sz="1600" kern="1200">
          <a:solidFill>
            <a:schemeClr val="tx1"/>
          </a:solidFill>
          <a:latin typeface="+mn-lt"/>
          <a:ea typeface="+mn-ea"/>
          <a:cs typeface="+mn-cs"/>
        </a:defRPr>
      </a:lvl5pPr>
      <a:lvl6pPr marL="2051046" algn="l" defTabSz="820418" rtl="0" eaLnBrk="1" latinLnBrk="0" hangingPunct="1">
        <a:defRPr sz="1600" kern="1200">
          <a:solidFill>
            <a:schemeClr val="tx1"/>
          </a:solidFill>
          <a:latin typeface="+mn-lt"/>
          <a:ea typeface="+mn-ea"/>
          <a:cs typeface="+mn-cs"/>
        </a:defRPr>
      </a:lvl6pPr>
      <a:lvl7pPr marL="2461255" algn="l" defTabSz="820418" rtl="0" eaLnBrk="1" latinLnBrk="0" hangingPunct="1">
        <a:defRPr sz="1600" kern="1200">
          <a:solidFill>
            <a:schemeClr val="tx1"/>
          </a:solidFill>
          <a:latin typeface="+mn-lt"/>
          <a:ea typeface="+mn-ea"/>
          <a:cs typeface="+mn-cs"/>
        </a:defRPr>
      </a:lvl7pPr>
      <a:lvl8pPr marL="2871465" algn="l" defTabSz="820418" rtl="0" eaLnBrk="1" latinLnBrk="0" hangingPunct="1">
        <a:defRPr sz="1600" kern="1200">
          <a:solidFill>
            <a:schemeClr val="tx1"/>
          </a:solidFill>
          <a:latin typeface="+mn-lt"/>
          <a:ea typeface="+mn-ea"/>
          <a:cs typeface="+mn-cs"/>
        </a:defRPr>
      </a:lvl8pPr>
      <a:lvl9pPr marL="3281673" algn="l" defTabSz="820418"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32" name="Pageheading"/>
          <p:cNvSpPr>
            <a:spLocks noGrp="1" noChangeArrowheads="1"/>
          </p:cNvSpPr>
          <p:nvPr>
            <p:ph type="title"/>
          </p:nvPr>
        </p:nvSpPr>
        <p:spPr bwMode="auto">
          <a:xfrm>
            <a:off x="358125" y="473113"/>
            <a:ext cx="8422523" cy="21619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smtClean="0"/>
              <a:t>Click To Edit Master Title Style</a:t>
            </a:r>
          </a:p>
        </p:txBody>
      </p:sp>
      <p:sp>
        <p:nvSpPr>
          <p:cNvPr id="1133" name="Line 109"/>
          <p:cNvSpPr>
            <a:spLocks noChangeShapeType="1"/>
          </p:cNvSpPr>
          <p:nvPr/>
        </p:nvSpPr>
        <p:spPr bwMode="auto">
          <a:xfrm>
            <a:off x="358125" y="727215"/>
            <a:ext cx="8427775" cy="0"/>
          </a:xfrm>
          <a:prstGeom prst="line">
            <a:avLst/>
          </a:prstGeom>
          <a:noFill/>
          <a:ln w="9525">
            <a:solidFill>
              <a:schemeClr val="tx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81793" tIns="40895" rIns="81793" bIns="40895" anchor="ctr"/>
          <a:lstStyle/>
          <a:p>
            <a:pPr algn="ctr" defTabSz="911629" fontAlgn="base">
              <a:spcBef>
                <a:spcPct val="0"/>
              </a:spcBef>
              <a:spcAft>
                <a:spcPct val="0"/>
              </a:spcAft>
            </a:pPr>
            <a:endParaRPr lang="en-US" sz="900" dirty="0">
              <a:solidFill>
                <a:srgbClr val="000000"/>
              </a:solidFill>
            </a:endParaRPr>
          </a:p>
        </p:txBody>
      </p:sp>
      <p:sp>
        <p:nvSpPr>
          <p:cNvPr id="1136" name="Rectangle 112"/>
          <p:cNvSpPr>
            <a:spLocks noGrp="1" noChangeArrowheads="1"/>
          </p:cNvSpPr>
          <p:nvPr>
            <p:ph type="body" idx="1"/>
          </p:nvPr>
        </p:nvSpPr>
        <p:spPr bwMode="auto">
          <a:xfrm>
            <a:off x="358125" y="1191233"/>
            <a:ext cx="8422523" cy="48399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48302" bIns="0" numCol="1" anchor="t"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 xmlns:p14="http://schemas.microsoft.com/office/powerpoint/2010/main" val="1674720742"/>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timing>
    <p:tnLst>
      <p:par>
        <p:cTn id="1" dur="indefinite" restart="never" nodeType="tmRoot"/>
      </p:par>
    </p:tnLst>
  </p:timing>
  <p:hf sldNum="0" hdr="0" ftr="0" dt="0"/>
  <p:txStyles>
    <p:titleStyle>
      <a:lvl1pPr algn="l" defTabSz="457239" rtl="0" fontAlgn="base">
        <a:spcBef>
          <a:spcPct val="0"/>
        </a:spcBef>
        <a:spcAft>
          <a:spcPct val="0"/>
        </a:spcAft>
        <a:defRPr sz="1400">
          <a:solidFill>
            <a:schemeClr val="tx2"/>
          </a:solidFill>
          <a:latin typeface="+mj-lt"/>
          <a:ea typeface="+mj-ea"/>
          <a:cs typeface="+mj-cs"/>
        </a:defRPr>
      </a:lvl1pPr>
      <a:lvl2pPr algn="l" defTabSz="457239" rtl="0" fontAlgn="base">
        <a:spcBef>
          <a:spcPct val="0"/>
        </a:spcBef>
        <a:spcAft>
          <a:spcPct val="0"/>
        </a:spcAft>
        <a:defRPr sz="1400">
          <a:solidFill>
            <a:schemeClr val="tx2"/>
          </a:solidFill>
          <a:latin typeface="Arial" pitchFamily="34" charset="0"/>
          <a:ea typeface="Geneva" pitchFamily="1" charset="-128"/>
        </a:defRPr>
      </a:lvl2pPr>
      <a:lvl3pPr algn="l" defTabSz="457239" rtl="0" fontAlgn="base">
        <a:spcBef>
          <a:spcPct val="0"/>
        </a:spcBef>
        <a:spcAft>
          <a:spcPct val="0"/>
        </a:spcAft>
        <a:defRPr sz="1400">
          <a:solidFill>
            <a:schemeClr val="tx2"/>
          </a:solidFill>
          <a:latin typeface="Arial" pitchFamily="34" charset="0"/>
          <a:ea typeface="Geneva" pitchFamily="1" charset="-128"/>
        </a:defRPr>
      </a:lvl3pPr>
      <a:lvl4pPr algn="l" defTabSz="457239" rtl="0" fontAlgn="base">
        <a:spcBef>
          <a:spcPct val="0"/>
        </a:spcBef>
        <a:spcAft>
          <a:spcPct val="0"/>
        </a:spcAft>
        <a:defRPr sz="1400">
          <a:solidFill>
            <a:schemeClr val="tx2"/>
          </a:solidFill>
          <a:latin typeface="Arial" pitchFamily="34" charset="0"/>
          <a:ea typeface="Geneva" pitchFamily="1" charset="-128"/>
        </a:defRPr>
      </a:lvl4pPr>
      <a:lvl5pPr algn="l" defTabSz="457239" rtl="0" fontAlgn="base">
        <a:spcBef>
          <a:spcPct val="0"/>
        </a:spcBef>
        <a:spcAft>
          <a:spcPct val="0"/>
        </a:spcAft>
        <a:defRPr sz="1400">
          <a:solidFill>
            <a:schemeClr val="tx2"/>
          </a:solidFill>
          <a:latin typeface="Arial" pitchFamily="34" charset="0"/>
          <a:ea typeface="Geneva" pitchFamily="1" charset="-128"/>
        </a:defRPr>
      </a:lvl5pPr>
      <a:lvl6pPr marL="408955" algn="l" defTabSz="457239" rtl="0" fontAlgn="base">
        <a:spcBef>
          <a:spcPct val="0"/>
        </a:spcBef>
        <a:spcAft>
          <a:spcPct val="0"/>
        </a:spcAft>
        <a:defRPr sz="1400">
          <a:solidFill>
            <a:schemeClr val="tx2"/>
          </a:solidFill>
          <a:latin typeface="Arial" pitchFamily="34" charset="0"/>
          <a:ea typeface="Geneva" pitchFamily="1" charset="-128"/>
        </a:defRPr>
      </a:lvl6pPr>
      <a:lvl7pPr marL="817913" algn="l" defTabSz="457239" rtl="0" fontAlgn="base">
        <a:spcBef>
          <a:spcPct val="0"/>
        </a:spcBef>
        <a:spcAft>
          <a:spcPct val="0"/>
        </a:spcAft>
        <a:defRPr sz="1400">
          <a:solidFill>
            <a:schemeClr val="tx2"/>
          </a:solidFill>
          <a:latin typeface="Arial" pitchFamily="34" charset="0"/>
          <a:ea typeface="Geneva" pitchFamily="1" charset="-128"/>
        </a:defRPr>
      </a:lvl7pPr>
      <a:lvl8pPr marL="1226869" algn="l" defTabSz="457239" rtl="0" fontAlgn="base">
        <a:spcBef>
          <a:spcPct val="0"/>
        </a:spcBef>
        <a:spcAft>
          <a:spcPct val="0"/>
        </a:spcAft>
        <a:defRPr sz="1400">
          <a:solidFill>
            <a:schemeClr val="tx2"/>
          </a:solidFill>
          <a:latin typeface="Arial" pitchFamily="34" charset="0"/>
          <a:ea typeface="Geneva" pitchFamily="1" charset="-128"/>
        </a:defRPr>
      </a:lvl8pPr>
      <a:lvl9pPr marL="1635824" algn="l" defTabSz="457239" rtl="0" fontAlgn="base">
        <a:spcBef>
          <a:spcPct val="0"/>
        </a:spcBef>
        <a:spcAft>
          <a:spcPct val="0"/>
        </a:spcAft>
        <a:defRPr sz="1400">
          <a:solidFill>
            <a:schemeClr val="tx2"/>
          </a:solidFill>
          <a:latin typeface="Arial" pitchFamily="34" charset="0"/>
          <a:ea typeface="Geneva" pitchFamily="1" charset="-128"/>
        </a:defRPr>
      </a:lvl9pPr>
    </p:titleStyle>
    <p:body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p:bodyStyle>
    <p:otherStyle>
      <a:defPPr>
        <a:defRPr lang="en-US"/>
      </a:defPPr>
      <a:lvl1pPr marL="0" algn="l" defTabSz="817913" rtl="0" eaLnBrk="1" latinLnBrk="0" hangingPunct="1">
        <a:defRPr sz="1600" kern="1200">
          <a:solidFill>
            <a:schemeClr val="tx1"/>
          </a:solidFill>
          <a:latin typeface="+mn-lt"/>
          <a:ea typeface="+mn-ea"/>
          <a:cs typeface="+mn-cs"/>
        </a:defRPr>
      </a:lvl1pPr>
      <a:lvl2pPr marL="408955" algn="l" defTabSz="817913" rtl="0" eaLnBrk="1" latinLnBrk="0" hangingPunct="1">
        <a:defRPr sz="1600" kern="1200">
          <a:solidFill>
            <a:schemeClr val="tx1"/>
          </a:solidFill>
          <a:latin typeface="+mn-lt"/>
          <a:ea typeface="+mn-ea"/>
          <a:cs typeface="+mn-cs"/>
        </a:defRPr>
      </a:lvl2pPr>
      <a:lvl3pPr marL="817913" algn="l" defTabSz="817913" rtl="0" eaLnBrk="1" latinLnBrk="0" hangingPunct="1">
        <a:defRPr sz="1600" kern="1200">
          <a:solidFill>
            <a:schemeClr val="tx1"/>
          </a:solidFill>
          <a:latin typeface="+mn-lt"/>
          <a:ea typeface="+mn-ea"/>
          <a:cs typeface="+mn-cs"/>
        </a:defRPr>
      </a:lvl3pPr>
      <a:lvl4pPr marL="1226869" algn="l" defTabSz="817913" rtl="0" eaLnBrk="1" latinLnBrk="0" hangingPunct="1">
        <a:defRPr sz="1600" kern="1200">
          <a:solidFill>
            <a:schemeClr val="tx1"/>
          </a:solidFill>
          <a:latin typeface="+mn-lt"/>
          <a:ea typeface="+mn-ea"/>
          <a:cs typeface="+mn-cs"/>
        </a:defRPr>
      </a:lvl4pPr>
      <a:lvl5pPr marL="1635824" algn="l" defTabSz="817913" rtl="0" eaLnBrk="1" latinLnBrk="0" hangingPunct="1">
        <a:defRPr sz="1600" kern="1200">
          <a:solidFill>
            <a:schemeClr val="tx1"/>
          </a:solidFill>
          <a:latin typeface="+mn-lt"/>
          <a:ea typeface="+mn-ea"/>
          <a:cs typeface="+mn-cs"/>
        </a:defRPr>
      </a:lvl5pPr>
      <a:lvl6pPr marL="2044782" algn="l" defTabSz="817913" rtl="0" eaLnBrk="1" latinLnBrk="0" hangingPunct="1">
        <a:defRPr sz="1600" kern="1200">
          <a:solidFill>
            <a:schemeClr val="tx1"/>
          </a:solidFill>
          <a:latin typeface="+mn-lt"/>
          <a:ea typeface="+mn-ea"/>
          <a:cs typeface="+mn-cs"/>
        </a:defRPr>
      </a:lvl6pPr>
      <a:lvl7pPr marL="2453737" algn="l" defTabSz="817913" rtl="0" eaLnBrk="1" latinLnBrk="0" hangingPunct="1">
        <a:defRPr sz="1600" kern="1200">
          <a:solidFill>
            <a:schemeClr val="tx1"/>
          </a:solidFill>
          <a:latin typeface="+mn-lt"/>
          <a:ea typeface="+mn-ea"/>
          <a:cs typeface="+mn-cs"/>
        </a:defRPr>
      </a:lvl7pPr>
      <a:lvl8pPr marL="2862693" algn="l" defTabSz="817913" rtl="0" eaLnBrk="1" latinLnBrk="0" hangingPunct="1">
        <a:defRPr sz="1600" kern="1200">
          <a:solidFill>
            <a:schemeClr val="tx1"/>
          </a:solidFill>
          <a:latin typeface="+mn-lt"/>
          <a:ea typeface="+mn-ea"/>
          <a:cs typeface="+mn-cs"/>
        </a:defRPr>
      </a:lvl8pPr>
      <a:lvl9pPr marL="3271648" algn="l" defTabSz="817913"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4.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95400" y="2620099"/>
            <a:ext cx="1757085" cy="100922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57800" y="2614928"/>
            <a:ext cx="1524000" cy="100922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 name="Picture 4"/>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11329" r="5582"/>
          <a:stretch/>
        </p:blipFill>
        <p:spPr bwMode="auto">
          <a:xfrm>
            <a:off x="3200400" y="2614928"/>
            <a:ext cx="1905000" cy="101439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 name="Picture 2" descr="http://www.opg.com/generating-power/hydro/northeast-ontario/PublishingImages/Stations_Hydro_Masthead_Harmon.jpg"/>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10420" r="10316"/>
          <a:stretch/>
        </p:blipFill>
        <p:spPr bwMode="auto">
          <a:xfrm>
            <a:off x="6943725" y="2609171"/>
            <a:ext cx="1818361" cy="1014984"/>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icture 13" descr="http://ontariobiodiversitycouncil.ca/wp-content/uploads/Ontario-Power-Generation.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295400" y="3757928"/>
            <a:ext cx="1321507" cy="400456"/>
          </a:xfrm>
          <a:prstGeom prst="rect">
            <a:avLst/>
          </a:prstGeom>
          <a:noFill/>
          <a:extLst>
            <a:ext uri="{909E8E84-426E-40DD-AFC4-6F175D3DCCD1}">
              <a14:hiddenFill xmlns="" xmlns:a14="http://schemas.microsoft.com/office/drawing/2010/main">
                <a:solidFill>
                  <a:srgbClr val="FFFFFF"/>
                </a:solidFill>
              </a14:hiddenFill>
            </a:ext>
          </a:extLst>
        </p:spPr>
      </p:pic>
      <p:pic>
        <p:nvPicPr>
          <p:cNvPr id="15" name="Picture 14" descr="Image result for cibc logo"/>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5830944" y="6172200"/>
            <a:ext cx="472747" cy="431658"/>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15" descr="Image result for rbc capital markets logo"/>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944637" y="6172200"/>
            <a:ext cx="1951714" cy="431658"/>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TextBox 16"/>
          <p:cNvSpPr txBox="1"/>
          <p:nvPr/>
        </p:nvSpPr>
        <p:spPr>
          <a:xfrm>
            <a:off x="1183302" y="1143000"/>
            <a:ext cx="6565107" cy="954107"/>
          </a:xfrm>
          <a:prstGeom prst="rect">
            <a:avLst/>
          </a:prstGeom>
          <a:noFill/>
        </p:spPr>
        <p:txBody>
          <a:bodyPr wrap="square" rtlCol="0">
            <a:spAutoFit/>
          </a:bodyPr>
          <a:lstStyle/>
          <a:p>
            <a:pPr defTabSz="911629"/>
            <a:r>
              <a:rPr lang="da-DK" sz="2800" b="1" dirty="0">
                <a:solidFill>
                  <a:srgbClr val="000000"/>
                </a:solidFill>
                <a:cs typeface="Arial" panose="020B0604020202020204" pitchFamily="34" charset="0"/>
              </a:rPr>
              <a:t>Fair </a:t>
            </a:r>
            <a:r>
              <a:rPr lang="da-DK" sz="2800" b="1" dirty="0" smtClean="0">
                <a:solidFill>
                  <a:srgbClr val="000000"/>
                </a:solidFill>
                <a:cs typeface="Arial" panose="020B0604020202020204" pitchFamily="34" charset="0"/>
              </a:rPr>
              <a:t>Hydro Plan Financing Program</a:t>
            </a:r>
            <a:endParaRPr lang="en-US" sz="2800" b="1" dirty="0" smtClean="0">
              <a:solidFill>
                <a:srgbClr val="000000"/>
              </a:solidFill>
              <a:cs typeface="Arial" panose="020B0604020202020204" pitchFamily="34" charset="0"/>
            </a:endParaRPr>
          </a:p>
          <a:p>
            <a:pPr defTabSz="911629"/>
            <a:r>
              <a:rPr lang="en-US" sz="2800" dirty="0" smtClean="0">
                <a:solidFill>
                  <a:srgbClr val="000000"/>
                </a:solidFill>
                <a:cs typeface="Arial" panose="020B0604020202020204" pitchFamily="34" charset="0"/>
              </a:rPr>
              <a:t>Rating Agency Presentation</a:t>
            </a:r>
          </a:p>
        </p:txBody>
      </p:sp>
      <p:pic>
        <p:nvPicPr>
          <p:cNvPr id="1026" name="Picture 2" descr="Image result for goldman sachs logo"/>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6424415" y="6172200"/>
            <a:ext cx="431658" cy="431658"/>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Date Placeholder 1"/>
          <p:cNvSpPr txBox="1">
            <a:spLocks/>
          </p:cNvSpPr>
          <p:nvPr/>
        </p:nvSpPr>
        <p:spPr>
          <a:xfrm>
            <a:off x="1209496" y="1998705"/>
            <a:ext cx="2057400" cy="36349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srgbClr val="000000"/>
                </a:solidFill>
                <a:cs typeface="Arial" panose="020B0604020202020204" pitchFamily="34" charset="0"/>
              </a:rPr>
              <a:t>July 6, 2017</a:t>
            </a:r>
            <a:endParaRPr lang="en-CA" dirty="0">
              <a:solidFill>
                <a:srgbClr val="000000"/>
              </a:solidFill>
              <a:cs typeface="Arial" panose="020B0604020202020204" pitchFamily="34" charset="0"/>
            </a:endParaRPr>
          </a:p>
        </p:txBody>
      </p:sp>
    </p:spTree>
    <p:extLst>
      <p:ext uri="{BB962C8B-B14F-4D97-AF65-F5344CB8AC3E}">
        <p14:creationId xmlns="" xmlns:p14="http://schemas.microsoft.com/office/powerpoint/2010/main" val="2661458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17" y="953264"/>
            <a:ext cx="2742767" cy="261610"/>
          </a:xfrm>
        </p:spPr>
        <p:txBody>
          <a:bodyPr/>
          <a:lstStyle/>
          <a:p>
            <a:r>
              <a:rPr lang="en-US" dirty="0" smtClean="0"/>
              <a:t>Fair Hydro Plan</a:t>
            </a:r>
            <a:endParaRPr lang="en-US" dirty="0"/>
          </a:p>
        </p:txBody>
      </p:sp>
      <p:sp>
        <p:nvSpPr>
          <p:cNvPr id="3" name="Subtitle 2"/>
          <p:cNvSpPr>
            <a:spLocks noGrp="1"/>
          </p:cNvSpPr>
          <p:nvPr>
            <p:ph type="subTitle" idx="1"/>
          </p:nvPr>
        </p:nvSpPr>
        <p:spPr/>
        <p:txBody>
          <a:bodyPr/>
          <a:lstStyle/>
          <a:p>
            <a:r>
              <a:rPr lang="en-US" dirty="0" smtClean="0"/>
              <a:t>SECTION II</a:t>
            </a:r>
            <a:endParaRPr lang="en-US" dirty="0"/>
          </a:p>
        </p:txBody>
      </p:sp>
      <p:sp>
        <p:nvSpPr>
          <p:cNvPr id="4" name="sectionRBCPageID" hidden="1"/>
          <p:cNvSpPr txBox="1"/>
          <p:nvPr/>
        </p:nvSpPr>
        <p:spPr>
          <a:xfrm>
            <a:off x="11547" y="11207"/>
            <a:ext cx="11545" cy="2215991"/>
          </a:xfrm>
          <a:prstGeom prst="rect">
            <a:avLst/>
          </a:prstGeom>
          <a:noFill/>
        </p:spPr>
        <p:txBody>
          <a:bodyPr vert="horz" wrap="square" lIns="0" tIns="0" rIns="0" bIns="0" rtlCol="0">
            <a:spAutoFit/>
          </a:bodyPr>
          <a:lstStyle/>
          <a:p>
            <a:pPr defTabSz="820583" fontAlgn="base">
              <a:spcBef>
                <a:spcPct val="0"/>
              </a:spcBef>
              <a:spcAft>
                <a:spcPct val="0"/>
              </a:spcAft>
            </a:pPr>
            <a:r>
              <a:rPr lang="en-US" sz="900" dirty="0">
                <a:solidFill>
                  <a:srgbClr val="000000"/>
                </a:solidFill>
              </a:rPr>
              <a:t>sectionRBCPageID</a:t>
            </a:r>
          </a:p>
        </p:txBody>
      </p:sp>
    </p:spTree>
    <p:extLst>
      <p:ext uri="{BB962C8B-B14F-4D97-AF65-F5344CB8AC3E}">
        <p14:creationId xmlns="" xmlns:p14="http://schemas.microsoft.com/office/powerpoint/2010/main" val="133471370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a:t>
            </a:r>
          </a:p>
        </p:txBody>
      </p:sp>
      <p:sp>
        <p:nvSpPr>
          <p:cNvPr id="14" name="Content Placeholder 10"/>
          <p:cNvSpPr txBox="1">
            <a:spLocks/>
          </p:cNvSpPr>
          <p:nvPr/>
        </p:nvSpPr>
        <p:spPr>
          <a:xfrm>
            <a:off x="212985" y="1302435"/>
            <a:ext cx="8604676" cy="1893851"/>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600">
              <a:spcBef>
                <a:spcPts val="400"/>
              </a:spcBef>
            </a:pPr>
            <a:r>
              <a:rPr lang="en-US" sz="1100" dirty="0"/>
              <a:t>The plan proposes to lower the average residential electricity bill by 25 </a:t>
            </a:r>
            <a:r>
              <a:rPr lang="en-US" sz="1100" dirty="0" smtClean="0"/>
              <a:t>percent</a:t>
            </a:r>
          </a:p>
          <a:p>
            <a:pPr marL="165600">
              <a:spcBef>
                <a:spcPts val="400"/>
              </a:spcBef>
            </a:pPr>
            <a:r>
              <a:rPr lang="en-US" sz="1100" dirty="0"/>
              <a:t>In part by reallocating the charges paid by ratepayers for generation contracts and conservation programs over an extended period to match the expected life of the assets and the benefits of these </a:t>
            </a:r>
            <a:r>
              <a:rPr lang="en-US" sz="1100" dirty="0" smtClean="0"/>
              <a:t>initiatives</a:t>
            </a:r>
            <a:endParaRPr lang="en-US" sz="1100" dirty="0"/>
          </a:p>
          <a:p>
            <a:pPr marL="165600">
              <a:spcBef>
                <a:spcPts val="400"/>
              </a:spcBef>
            </a:pPr>
            <a:r>
              <a:rPr lang="en-US" sz="1100" dirty="0"/>
              <a:t>In order to reallocate the payments, an OPG managed Financing Entity will use debt to purchase </a:t>
            </a:r>
            <a:r>
              <a:rPr lang="en-US" sz="1100" dirty="0" smtClean="0"/>
              <a:t>Regulatory </a:t>
            </a:r>
            <a:r>
              <a:rPr lang="en-US" sz="1100" dirty="0"/>
              <a:t>Assets from the IESO and amortize them over a longer </a:t>
            </a:r>
            <a:r>
              <a:rPr lang="en-US" sz="1100" dirty="0" smtClean="0"/>
              <a:t>period</a:t>
            </a:r>
          </a:p>
          <a:p>
            <a:pPr marL="165600">
              <a:spcBef>
                <a:spcPts val="400"/>
              </a:spcBef>
            </a:pPr>
            <a:r>
              <a:rPr lang="en-US" sz="1100" dirty="0"/>
              <a:t>This will lead to a near-term reduction in electricity bills followed by an increase in electricity bills over the long-term as interest and principal is </a:t>
            </a:r>
            <a:r>
              <a:rPr lang="en-US" sz="1100" dirty="0" smtClean="0"/>
              <a:t>repaid </a:t>
            </a:r>
            <a:endParaRPr lang="en-US" sz="1100" dirty="0"/>
          </a:p>
          <a:p>
            <a:pPr marL="165600">
              <a:spcBef>
                <a:spcPts val="400"/>
              </a:spcBef>
            </a:pPr>
            <a:r>
              <a:rPr lang="en-US" sz="1100" dirty="0"/>
              <a:t>The government has further committed to capping the increase on the average residential bill at the rate of inflation for three years following the initial </a:t>
            </a:r>
            <a:r>
              <a:rPr lang="en-US" sz="1100" dirty="0" smtClean="0"/>
              <a:t>year</a:t>
            </a:r>
          </a:p>
          <a:p>
            <a:pPr marL="165600">
              <a:spcBef>
                <a:spcPts val="400"/>
              </a:spcBef>
            </a:pPr>
            <a:endParaRPr lang="en-US" sz="1000" dirty="0"/>
          </a:p>
          <a:p>
            <a:pPr marL="16347" indent="0">
              <a:spcBef>
                <a:spcPts val="400"/>
              </a:spcBef>
              <a:buNone/>
            </a:pPr>
            <a:endParaRPr lang="en-US" sz="1000" kern="0" dirty="0"/>
          </a:p>
        </p:txBody>
      </p:sp>
      <p:grpSp>
        <p:nvGrpSpPr>
          <p:cNvPr id="12" name="HeadingTitle 4"/>
          <p:cNvGrpSpPr/>
          <p:nvPr/>
        </p:nvGrpSpPr>
        <p:grpSpPr bwMode="gray">
          <a:xfrm>
            <a:off x="360303" y="981466"/>
            <a:ext cx="8431272" cy="202025"/>
            <a:chOff x="393192" y="1316326"/>
            <a:chExt cx="4553712" cy="229010"/>
          </a:xfrm>
        </p:grpSpPr>
        <p:sp>
          <p:nvSpPr>
            <p:cNvPr id="13" name="TextBox 12"/>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smtClean="0">
                  <a:solidFill>
                    <a:srgbClr val="0060A9"/>
                  </a:solidFill>
                </a:rPr>
                <a:t>On March 2</a:t>
              </a:r>
              <a:r>
                <a:rPr lang="en-US" sz="1000" b="1" baseline="30000" dirty="0" smtClean="0">
                  <a:solidFill>
                    <a:srgbClr val="0060A9"/>
                  </a:solidFill>
                </a:rPr>
                <a:t>nd</a:t>
              </a:r>
              <a:r>
                <a:rPr lang="en-US" sz="1000" b="1" dirty="0" smtClean="0">
                  <a:solidFill>
                    <a:srgbClr val="0060A9"/>
                  </a:solidFill>
                </a:rPr>
                <a:t> the Ontario Government Announced its Fair Hydro Plan</a:t>
              </a:r>
              <a:endParaRPr lang="en-US" sz="1000" b="1" dirty="0">
                <a:solidFill>
                  <a:srgbClr val="0060A9"/>
                </a:solidFill>
              </a:endParaRPr>
            </a:p>
          </p:txBody>
        </p:sp>
        <p:cxnSp>
          <p:nvCxnSpPr>
            <p:cNvPr id="15" name="Straight Connector 14"/>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16" name="HeadingTitle 4"/>
          <p:cNvGrpSpPr/>
          <p:nvPr/>
        </p:nvGrpSpPr>
        <p:grpSpPr bwMode="gray">
          <a:xfrm>
            <a:off x="346544" y="3308952"/>
            <a:ext cx="8431272" cy="202025"/>
            <a:chOff x="393192" y="1316326"/>
            <a:chExt cx="4553712" cy="229010"/>
          </a:xfrm>
        </p:grpSpPr>
        <p:sp>
          <p:nvSpPr>
            <p:cNvPr id="17" name="TextBox 16"/>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Financing Entity Overview</a:t>
              </a:r>
            </a:p>
          </p:txBody>
        </p:sp>
        <p:cxnSp>
          <p:nvCxnSpPr>
            <p:cNvPr id="18" name="Straight Connector 17"/>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19" name="Content Placeholder 10"/>
          <p:cNvSpPr txBox="1">
            <a:spLocks/>
          </p:cNvSpPr>
          <p:nvPr/>
        </p:nvSpPr>
        <p:spPr>
          <a:xfrm>
            <a:off x="220617" y="3659023"/>
            <a:ext cx="8604676" cy="1819788"/>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600">
              <a:spcBef>
                <a:spcPts val="400"/>
              </a:spcBef>
            </a:pPr>
            <a:r>
              <a:rPr lang="en-US" sz="1100" dirty="0"/>
              <a:t>OPG has the mandate to create and oversee a Trust separate from regular operations, that will finance costs related to the Fair Hydro Plan and spread the recovery through 2047</a:t>
            </a:r>
          </a:p>
          <a:p>
            <a:pPr marL="165600">
              <a:spcBef>
                <a:spcPts val="400"/>
              </a:spcBef>
            </a:pPr>
            <a:r>
              <a:rPr lang="en-US" sz="1100" dirty="0"/>
              <a:t>The OEB will set the Regulated Price Plan to meet the requirements of the Fair Hydro Plan</a:t>
            </a:r>
          </a:p>
          <a:p>
            <a:pPr marL="165600">
              <a:spcBef>
                <a:spcPts val="400"/>
              </a:spcBef>
            </a:pPr>
            <a:r>
              <a:rPr lang="en-US" sz="1100" dirty="0"/>
              <a:t>The IESO will create a regulatory asset </a:t>
            </a:r>
            <a:r>
              <a:rPr lang="en-US" sz="1100" dirty="0" smtClean="0"/>
              <a:t>approximately equal </a:t>
            </a:r>
            <a:r>
              <a:rPr lang="en-US" sz="1100" dirty="0"/>
              <a:t>to the difference between collections from ratepayers and </a:t>
            </a:r>
            <a:r>
              <a:rPr lang="en-US" sz="1100" dirty="0" smtClean="0"/>
              <a:t>payment obligations to generators and conservation</a:t>
            </a:r>
            <a:endParaRPr lang="en-US" sz="1100" dirty="0"/>
          </a:p>
          <a:p>
            <a:pPr lvl="0">
              <a:spcBef>
                <a:spcPts val="400"/>
              </a:spcBef>
            </a:pPr>
            <a:r>
              <a:rPr lang="en-US" sz="1100" dirty="0"/>
              <a:t>The Trust will have the right, but not the obligation, to purchase these regulatory assets / investment interests to support the debt required</a:t>
            </a:r>
          </a:p>
          <a:p>
            <a:pPr lvl="1">
              <a:spcBef>
                <a:spcPts val="400"/>
              </a:spcBef>
              <a:buClr>
                <a:schemeClr val="accent2"/>
              </a:buClr>
            </a:pPr>
            <a:r>
              <a:rPr lang="en-US" sz="1100" dirty="0"/>
              <a:t>Upon purchase by the </a:t>
            </a:r>
            <a:r>
              <a:rPr lang="en-US" sz="1100" dirty="0" smtClean="0"/>
              <a:t>trust, </a:t>
            </a:r>
            <a:r>
              <a:rPr lang="en-US" sz="1100" dirty="0"/>
              <a:t>the regulatory asset becomes investment interest for the trust</a:t>
            </a:r>
          </a:p>
          <a:p>
            <a:pPr marL="165600">
              <a:spcBef>
                <a:spcPts val="400"/>
              </a:spcBef>
            </a:pPr>
            <a:r>
              <a:rPr lang="en-US" sz="1100" dirty="0" smtClean="0"/>
              <a:t>The </a:t>
            </a:r>
            <a:r>
              <a:rPr lang="en-US" sz="1100" dirty="0"/>
              <a:t>Trust will enter the capital markets 1-3 times per year to secure long-term </a:t>
            </a:r>
            <a:r>
              <a:rPr lang="en-US" sz="1100" dirty="0" smtClean="0"/>
              <a:t>investment interests</a:t>
            </a:r>
            <a:endParaRPr lang="en-US" sz="1100" dirty="0"/>
          </a:p>
        </p:txBody>
      </p:sp>
      <p:sp>
        <p:nvSpPr>
          <p:cNvPr id="5" name="Rectangle 4"/>
          <p:cNvSpPr/>
          <p:nvPr/>
        </p:nvSpPr>
        <p:spPr bwMode="gray">
          <a:xfrm>
            <a:off x="361950" y="5662843"/>
            <a:ext cx="8415866" cy="523268"/>
          </a:xfrm>
          <a:prstGeom prst="rect">
            <a:avLst/>
          </a:prstGeom>
          <a:solidFill>
            <a:srgbClr val="E3F4FF"/>
          </a:solidFill>
          <a:ln w="9525" cmpd="sng" algn="ctr">
            <a:solidFill>
              <a:srgbClr val="FFFFFF"/>
            </a:solidFill>
            <a:prstDash val="solid"/>
            <a:miter lim="800000"/>
            <a:headEnd/>
            <a:tailEnd/>
          </a:ln>
          <a:effectLst/>
          <a:extLst/>
        </p:spPr>
        <p:txBody>
          <a:bodyPr wrap="square" lIns="45720" tIns="45720" rIns="45720" bIns="45720" rtlCol="0" anchor="ctr"/>
          <a:lstStyle/>
          <a:p>
            <a:pPr defTabSz="1018355"/>
            <a:r>
              <a:rPr lang="en-US" sz="1200" dirty="0">
                <a:solidFill>
                  <a:srgbClr val="000000"/>
                </a:solidFill>
              </a:rPr>
              <a:t>Given the province’s commitment to reduce electricity bills, there is a requirement to establish a financing entity, the “Trust”, that will finance the </a:t>
            </a:r>
            <a:r>
              <a:rPr lang="en-US" sz="1200" dirty="0" smtClean="0">
                <a:solidFill>
                  <a:srgbClr val="000000"/>
                </a:solidFill>
              </a:rPr>
              <a:t>shortfall </a:t>
            </a:r>
            <a:r>
              <a:rPr lang="en-US" sz="1200" dirty="0">
                <a:solidFill>
                  <a:srgbClr val="000000"/>
                </a:solidFill>
              </a:rPr>
              <a:t>in revenues not received  from the </a:t>
            </a:r>
            <a:r>
              <a:rPr lang="en-US" sz="1200" dirty="0" smtClean="0">
                <a:solidFill>
                  <a:srgbClr val="000000"/>
                </a:solidFill>
              </a:rPr>
              <a:t>market</a:t>
            </a:r>
            <a:endParaRPr lang="en-US" sz="1200" dirty="0">
              <a:solidFill>
                <a:srgbClr val="000000"/>
              </a:solidFill>
            </a:endParaRPr>
          </a:p>
        </p:txBody>
      </p:sp>
    </p:spTree>
    <p:extLst>
      <p:ext uri="{BB962C8B-B14F-4D97-AF65-F5344CB8AC3E}">
        <p14:creationId xmlns="" xmlns:p14="http://schemas.microsoft.com/office/powerpoint/2010/main" val="21986271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Regulatory Asset / Investment Asset</a:t>
            </a:r>
            <a:endParaRPr lang="en-US" dirty="0"/>
          </a:p>
        </p:txBody>
      </p:sp>
      <p:sp>
        <p:nvSpPr>
          <p:cNvPr id="14" name="Content Placeholder 10"/>
          <p:cNvSpPr txBox="1">
            <a:spLocks/>
          </p:cNvSpPr>
          <p:nvPr/>
        </p:nvSpPr>
        <p:spPr>
          <a:xfrm>
            <a:off x="212985" y="1302435"/>
            <a:ext cx="8604676" cy="1893851"/>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600">
              <a:spcBef>
                <a:spcPts val="400"/>
              </a:spcBef>
            </a:pPr>
            <a:r>
              <a:rPr lang="en-US" sz="1100" dirty="0" smtClean="0"/>
              <a:t>IESO has authority under the Act to create a variance account to track the regulatory asset and is able to recover the balance in the variance account from consumers</a:t>
            </a:r>
          </a:p>
          <a:p>
            <a:pPr marL="165600">
              <a:spcBef>
                <a:spcPts val="400"/>
              </a:spcBef>
            </a:pPr>
            <a:r>
              <a:rPr lang="en-US" sz="1100" dirty="0" smtClean="0"/>
              <a:t>The OEB will set rates in accordance with regulation to recover the variance account balance through the clean energy adjustment but the OEB cannot change the amount of the clean energy adjustment to be recovered</a:t>
            </a:r>
            <a:endParaRPr lang="en-US" sz="1100" dirty="0"/>
          </a:p>
          <a:p>
            <a:pPr marL="165600">
              <a:spcBef>
                <a:spcPts val="400"/>
              </a:spcBef>
            </a:pPr>
            <a:r>
              <a:rPr lang="en-US" sz="1100" dirty="0" smtClean="0"/>
              <a:t>IESO is not able to recover the variance account balance prior to May 1, 2021</a:t>
            </a:r>
          </a:p>
          <a:p>
            <a:pPr marL="165600">
              <a:spcBef>
                <a:spcPts val="400"/>
              </a:spcBef>
            </a:pPr>
            <a:r>
              <a:rPr lang="en-US" sz="1100" dirty="0" smtClean="0"/>
              <a:t>IESO can transfer a portion of the variance account / regulatory asset to a financing entity</a:t>
            </a:r>
            <a:endParaRPr lang="en-US" sz="1100" dirty="0"/>
          </a:p>
          <a:p>
            <a:pPr marL="165600">
              <a:spcBef>
                <a:spcPts val="400"/>
              </a:spcBef>
            </a:pPr>
            <a:r>
              <a:rPr lang="en-US" sz="1100" dirty="0" smtClean="0"/>
              <a:t>A transfer of the variance account / regulatory asset is treated as an absolute sale of the IESO’s right to recover the balance [and is not simply a security interest]</a:t>
            </a:r>
            <a:endParaRPr lang="en-US" sz="1000" kern="0" dirty="0"/>
          </a:p>
        </p:txBody>
      </p:sp>
      <p:grpSp>
        <p:nvGrpSpPr>
          <p:cNvPr id="3" name="HeadingTitle 4"/>
          <p:cNvGrpSpPr/>
          <p:nvPr/>
        </p:nvGrpSpPr>
        <p:grpSpPr bwMode="gray">
          <a:xfrm>
            <a:off x="360303" y="981466"/>
            <a:ext cx="8431272" cy="202025"/>
            <a:chOff x="393192" y="1316326"/>
            <a:chExt cx="4553712" cy="229010"/>
          </a:xfrm>
        </p:grpSpPr>
        <p:sp>
          <p:nvSpPr>
            <p:cNvPr id="13" name="TextBox 12"/>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smtClean="0">
                  <a:solidFill>
                    <a:srgbClr val="0060A9"/>
                  </a:solidFill>
                </a:rPr>
                <a:t>Regulatory Asset</a:t>
              </a:r>
              <a:endParaRPr lang="en-US" sz="1000" b="1" dirty="0">
                <a:solidFill>
                  <a:srgbClr val="0060A9"/>
                </a:solidFill>
              </a:endParaRPr>
            </a:p>
          </p:txBody>
        </p:sp>
        <p:cxnSp>
          <p:nvCxnSpPr>
            <p:cNvPr id="15" name="Straight Connector 14"/>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4" name="HeadingTitle 4"/>
          <p:cNvGrpSpPr/>
          <p:nvPr/>
        </p:nvGrpSpPr>
        <p:grpSpPr bwMode="gray">
          <a:xfrm>
            <a:off x="346544" y="3308952"/>
            <a:ext cx="8431272" cy="202025"/>
            <a:chOff x="393192" y="1316326"/>
            <a:chExt cx="4553712" cy="229010"/>
          </a:xfrm>
        </p:grpSpPr>
        <p:sp>
          <p:nvSpPr>
            <p:cNvPr id="17" name="TextBox 16"/>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smtClean="0">
                  <a:solidFill>
                    <a:srgbClr val="0060A9"/>
                  </a:solidFill>
                </a:rPr>
                <a:t>Investment Asset</a:t>
              </a:r>
              <a:endParaRPr lang="en-US" sz="1000" b="1" dirty="0">
                <a:solidFill>
                  <a:srgbClr val="0060A9"/>
                </a:solidFill>
              </a:endParaRPr>
            </a:p>
          </p:txBody>
        </p:sp>
        <p:cxnSp>
          <p:nvCxnSpPr>
            <p:cNvPr id="18" name="Straight Connector 17"/>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19" name="Content Placeholder 10"/>
          <p:cNvSpPr txBox="1">
            <a:spLocks/>
          </p:cNvSpPr>
          <p:nvPr/>
        </p:nvSpPr>
        <p:spPr>
          <a:xfrm>
            <a:off x="220617" y="3659023"/>
            <a:ext cx="8604676" cy="1819788"/>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600">
              <a:spcBef>
                <a:spcPts val="400"/>
              </a:spcBef>
            </a:pPr>
            <a:r>
              <a:rPr lang="en-US" sz="1100" dirty="0" smtClean="0"/>
              <a:t>Transfer of the regulatory asset to a financing entity becomes an investment asset in the financing entity</a:t>
            </a:r>
            <a:endParaRPr lang="en-US" sz="1100" dirty="0"/>
          </a:p>
          <a:p>
            <a:pPr marL="165600">
              <a:spcBef>
                <a:spcPts val="400"/>
              </a:spcBef>
            </a:pPr>
            <a:r>
              <a:rPr lang="en-US" sz="1100" dirty="0" smtClean="0"/>
              <a:t>The investment asset constitutes an irrevocable property right and interest consisting of all rights of the IESO with respect to the variance account including the right to determine, impose, invoice, and collect the clean energy adjustment</a:t>
            </a:r>
            <a:endParaRPr lang="en-US" sz="1100" dirty="0"/>
          </a:p>
          <a:p>
            <a:pPr marL="165600">
              <a:spcBef>
                <a:spcPts val="400"/>
              </a:spcBef>
            </a:pPr>
            <a:r>
              <a:rPr lang="en-US" sz="1100" dirty="0" smtClean="0"/>
              <a:t>Investment interest owner can grant a security interest in order to secure a funding obligation</a:t>
            </a:r>
            <a:endParaRPr lang="en-US" sz="1100" dirty="0"/>
          </a:p>
        </p:txBody>
      </p:sp>
    </p:spTree>
    <p:extLst>
      <p:ext uri="{BB962C8B-B14F-4D97-AF65-F5344CB8AC3E}">
        <p14:creationId xmlns="" xmlns:p14="http://schemas.microsoft.com/office/powerpoint/2010/main" val="21986271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 </a:t>
            </a:r>
            <a:r>
              <a:rPr lang="en-US" dirty="0" smtClean="0"/>
              <a:t>of the Trust</a:t>
            </a:r>
            <a:endParaRPr lang="en-US" dirty="0"/>
          </a:p>
        </p:txBody>
      </p:sp>
      <p:grpSp>
        <p:nvGrpSpPr>
          <p:cNvPr id="160" name="Group 159"/>
          <p:cNvGrpSpPr/>
          <p:nvPr/>
        </p:nvGrpSpPr>
        <p:grpSpPr>
          <a:xfrm>
            <a:off x="149029" y="1286949"/>
            <a:ext cx="8737098" cy="5164103"/>
            <a:chOff x="327352" y="1697621"/>
            <a:chExt cx="9609618" cy="5679810"/>
          </a:xfrm>
        </p:grpSpPr>
        <p:grpSp>
          <p:nvGrpSpPr>
            <p:cNvPr id="161" name="Group 49"/>
            <p:cNvGrpSpPr/>
            <p:nvPr/>
          </p:nvGrpSpPr>
          <p:grpSpPr>
            <a:xfrm>
              <a:off x="5586321" y="3743325"/>
              <a:ext cx="1752600" cy="774700"/>
              <a:chOff x="914400" y="4337050"/>
              <a:chExt cx="2451100" cy="768350"/>
            </a:xfrm>
          </p:grpSpPr>
          <p:sp>
            <p:nvSpPr>
              <p:cNvPr id="242" name="Rectangle 241"/>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43" name="TextBox 242"/>
              <p:cNvSpPr txBox="1"/>
              <p:nvPr/>
            </p:nvSpPr>
            <p:spPr>
              <a:xfrm>
                <a:off x="1832816" y="4572000"/>
                <a:ext cx="614271" cy="235703"/>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IESO</a:t>
                </a:r>
                <a:endParaRPr kumimoji="0" lang="en-CA" sz="1400" b="1" i="0" u="none" strike="noStrike" kern="0" cap="none" spc="0" normalizeH="0" baseline="0" noProof="0" dirty="0" smtClean="0">
                  <a:ln>
                    <a:noFill/>
                  </a:ln>
                  <a:solidFill>
                    <a:prstClr val="black"/>
                  </a:solidFill>
                  <a:effectLst/>
                  <a:uLnTx/>
                  <a:uFillTx/>
                  <a:ea typeface="LF_Kai" pitchFamily="2" charset="-122"/>
                </a:endParaRPr>
              </a:p>
            </p:txBody>
          </p:sp>
        </p:grpSp>
        <p:grpSp>
          <p:nvGrpSpPr>
            <p:cNvPr id="163" name="Group 64"/>
            <p:cNvGrpSpPr/>
            <p:nvPr/>
          </p:nvGrpSpPr>
          <p:grpSpPr>
            <a:xfrm>
              <a:off x="8131175" y="2212975"/>
              <a:ext cx="1701801" cy="1003300"/>
              <a:chOff x="8131175" y="3514725"/>
              <a:chExt cx="1701801" cy="1003300"/>
            </a:xfrm>
          </p:grpSpPr>
          <p:sp>
            <p:nvSpPr>
              <p:cNvPr id="240" name="Rectangle 239"/>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41" name="TextBox 240"/>
              <p:cNvSpPr txBox="1"/>
              <p:nvPr/>
            </p:nvSpPr>
            <p:spPr>
              <a:xfrm>
                <a:off x="8312791" y="3862487"/>
                <a:ext cx="1338572" cy="307777"/>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Transmission</a:t>
                </a:r>
              </a:p>
            </p:txBody>
          </p:sp>
        </p:grpSp>
        <p:grpSp>
          <p:nvGrpSpPr>
            <p:cNvPr id="164" name="Group 49"/>
            <p:cNvGrpSpPr/>
            <p:nvPr/>
          </p:nvGrpSpPr>
          <p:grpSpPr>
            <a:xfrm>
              <a:off x="2364259" y="2703988"/>
              <a:ext cx="1460500" cy="380999"/>
              <a:chOff x="914400" y="4337050"/>
              <a:chExt cx="2451100" cy="768350"/>
            </a:xfrm>
          </p:grpSpPr>
          <p:sp>
            <p:nvSpPr>
              <p:cNvPr id="238" name="Rectangle 237"/>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9" name="TextBox 238"/>
              <p:cNvSpPr txBox="1"/>
              <p:nvPr/>
            </p:nvSpPr>
            <p:spPr>
              <a:xfrm>
                <a:off x="1490184" y="4456748"/>
                <a:ext cx="1299556" cy="614401"/>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ea typeface="LF_Kai" pitchFamily="2" charset="-122"/>
                  </a:rPr>
                  <a:t>Alectra</a:t>
                </a:r>
                <a:endParaRPr kumimoji="0" lang="en-CA" sz="1100" b="1" i="0" u="none" strike="noStrike" kern="0" cap="none" spc="0" normalizeH="0" baseline="0" noProof="0" dirty="0" smtClean="0">
                  <a:ln>
                    <a:noFill/>
                  </a:ln>
                  <a:solidFill>
                    <a:prstClr val="black"/>
                  </a:solidFill>
                  <a:effectLst/>
                  <a:uLnTx/>
                  <a:uFillTx/>
                  <a:ea typeface="LF_Kai" pitchFamily="2" charset="-122"/>
                </a:endParaRPr>
              </a:p>
            </p:txBody>
          </p:sp>
        </p:grpSp>
        <p:grpSp>
          <p:nvGrpSpPr>
            <p:cNvPr id="165" name="Group 49"/>
            <p:cNvGrpSpPr/>
            <p:nvPr/>
          </p:nvGrpSpPr>
          <p:grpSpPr>
            <a:xfrm>
              <a:off x="2364259" y="3936776"/>
              <a:ext cx="1460500" cy="380999"/>
              <a:chOff x="914400" y="4337050"/>
              <a:chExt cx="2451100" cy="768350"/>
            </a:xfrm>
          </p:grpSpPr>
          <p:sp>
            <p:nvSpPr>
              <p:cNvPr id="236" name="Rectangle 235"/>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7" name="TextBox 236"/>
              <p:cNvSpPr txBox="1"/>
              <p:nvPr/>
            </p:nvSpPr>
            <p:spPr>
              <a:xfrm>
                <a:off x="1096045" y="4456748"/>
                <a:ext cx="2087857" cy="558616"/>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ea typeface="LF_Kai" pitchFamily="2" charset="-122"/>
                  </a:rPr>
                  <a:t>Toronto Hydro</a:t>
                </a:r>
                <a:endParaRPr kumimoji="0" lang="en-CA" sz="1100" b="1" i="0" u="none" strike="noStrike" kern="0" cap="none" spc="0" normalizeH="0" baseline="0" noProof="0" dirty="0" smtClean="0">
                  <a:ln>
                    <a:noFill/>
                  </a:ln>
                  <a:solidFill>
                    <a:prstClr val="black"/>
                  </a:solidFill>
                  <a:effectLst/>
                  <a:uLnTx/>
                  <a:uFillTx/>
                  <a:ea typeface="LF_Kai" pitchFamily="2" charset="-122"/>
                </a:endParaRPr>
              </a:p>
            </p:txBody>
          </p:sp>
        </p:grpSp>
        <p:grpSp>
          <p:nvGrpSpPr>
            <p:cNvPr id="166" name="Group 49"/>
            <p:cNvGrpSpPr/>
            <p:nvPr/>
          </p:nvGrpSpPr>
          <p:grpSpPr>
            <a:xfrm>
              <a:off x="2364259" y="5256688"/>
              <a:ext cx="1460500" cy="380999"/>
              <a:chOff x="914400" y="4337050"/>
              <a:chExt cx="2451100" cy="768350"/>
            </a:xfrm>
          </p:grpSpPr>
          <p:sp>
            <p:nvSpPr>
              <p:cNvPr id="234" name="Rectangle 233"/>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5" name="TextBox 234"/>
              <p:cNvSpPr txBox="1"/>
              <p:nvPr/>
            </p:nvSpPr>
            <p:spPr>
              <a:xfrm>
                <a:off x="1268058" y="4456748"/>
                <a:ext cx="1743825" cy="558616"/>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smtClean="0">
                    <a:ln>
                      <a:noFill/>
                    </a:ln>
                    <a:solidFill>
                      <a:prstClr val="black"/>
                    </a:solidFill>
                    <a:effectLst/>
                    <a:uLnTx/>
                    <a:uFillTx/>
                    <a:ea typeface="LF_Kai" pitchFamily="2" charset="-122"/>
                  </a:rPr>
                  <a:t>Other LDCs</a:t>
                </a:r>
                <a:endParaRPr kumimoji="0" lang="en-CA" sz="1100" b="1" i="0" u="none" strike="noStrike" kern="0" cap="none" spc="0" normalizeH="0" baseline="0" noProof="0" dirty="0" smtClean="0">
                  <a:ln>
                    <a:noFill/>
                  </a:ln>
                  <a:solidFill>
                    <a:prstClr val="black"/>
                  </a:solidFill>
                  <a:effectLst/>
                  <a:uLnTx/>
                  <a:uFillTx/>
                  <a:ea typeface="LF_Kai" pitchFamily="2" charset="-122"/>
                </a:endParaRPr>
              </a:p>
            </p:txBody>
          </p:sp>
        </p:grpSp>
        <p:pic>
          <p:nvPicPr>
            <p:cNvPr id="167"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4154052"/>
              <a:ext cx="431394" cy="431394"/>
            </a:xfrm>
            <a:prstGeom prst="rect">
              <a:avLst/>
            </a:prstGeom>
            <a:noFill/>
          </p:spPr>
        </p:pic>
        <p:sp>
          <p:nvSpPr>
            <p:cNvPr id="168" name="TextBox 167"/>
            <p:cNvSpPr txBox="1"/>
            <p:nvPr/>
          </p:nvSpPr>
          <p:spPr>
            <a:xfrm>
              <a:off x="2359783" y="1697621"/>
              <a:ext cx="1510541" cy="307777"/>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sng" strike="noStrike" kern="0" cap="none" spc="0" normalizeH="0" baseline="0" noProof="0" dirty="0" smtClean="0">
                  <a:ln>
                    <a:noFill/>
                  </a:ln>
                  <a:solidFill>
                    <a:prstClr val="black"/>
                  </a:solidFill>
                  <a:effectLst/>
                  <a:uLnTx/>
                  <a:uFillTx/>
                  <a:ea typeface="LF_Kai" pitchFamily="2" charset="-122"/>
                </a:rPr>
                <a:t>LDCs</a:t>
              </a:r>
              <a:endParaRPr kumimoji="0" lang="en-CA" sz="1200" b="1" i="0" u="sng" strike="noStrike" kern="0" cap="none" spc="0" normalizeH="0" baseline="0" noProof="0" dirty="0" smtClean="0">
                <a:ln>
                  <a:noFill/>
                </a:ln>
                <a:solidFill>
                  <a:prstClr val="black"/>
                </a:solidFill>
                <a:effectLst/>
                <a:uLnTx/>
                <a:uFillTx/>
                <a:ea typeface="LF_Kai" pitchFamily="2" charset="-122"/>
              </a:endParaRPr>
            </a:p>
          </p:txBody>
        </p:sp>
        <p:pic>
          <p:nvPicPr>
            <p:cNvPr id="173"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3658752"/>
              <a:ext cx="431394" cy="431394"/>
            </a:xfrm>
            <a:prstGeom prst="rect">
              <a:avLst/>
            </a:prstGeom>
            <a:noFill/>
          </p:spPr>
        </p:pic>
        <p:sp>
          <p:nvSpPr>
            <p:cNvPr id="174" name="TextBox 173"/>
            <p:cNvSpPr txBox="1"/>
            <p:nvPr/>
          </p:nvSpPr>
          <p:spPr>
            <a:xfrm>
              <a:off x="569083" y="1697621"/>
              <a:ext cx="1510541" cy="307777"/>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sng" strike="noStrike" kern="0" cap="none" spc="0" normalizeH="0" baseline="0" noProof="0" dirty="0" smtClean="0">
                  <a:ln>
                    <a:noFill/>
                  </a:ln>
                  <a:solidFill>
                    <a:prstClr val="black"/>
                  </a:solidFill>
                  <a:effectLst/>
                  <a:uLnTx/>
                  <a:uFillTx/>
                  <a:ea typeface="LF_Kai" pitchFamily="2" charset="-122"/>
                </a:rPr>
                <a:t>Customers</a:t>
              </a:r>
              <a:endParaRPr kumimoji="0" lang="en-CA" sz="1200" b="1" i="0" u="sng" strike="noStrike" kern="0" cap="none" spc="0" normalizeH="0" baseline="0" noProof="0" dirty="0" smtClean="0">
                <a:ln>
                  <a:noFill/>
                </a:ln>
                <a:solidFill>
                  <a:prstClr val="black"/>
                </a:solidFill>
                <a:effectLst/>
                <a:uLnTx/>
                <a:uFillTx/>
                <a:ea typeface="LF_Kai" pitchFamily="2" charset="-122"/>
              </a:endParaRPr>
            </a:p>
          </p:txBody>
        </p:sp>
        <p:cxnSp>
          <p:nvCxnSpPr>
            <p:cNvPr id="175" name="Elbow Connector 174"/>
            <p:cNvCxnSpPr>
              <a:stCxn id="238" idx="3"/>
              <a:endCxn id="242" idx="1"/>
            </p:cNvCxnSpPr>
            <p:nvPr/>
          </p:nvCxnSpPr>
          <p:spPr>
            <a:xfrm>
              <a:off x="3824759" y="2894488"/>
              <a:ext cx="1761562" cy="123618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76" name="Elbow Connector 175"/>
            <p:cNvCxnSpPr>
              <a:stCxn id="236" idx="3"/>
              <a:endCxn id="242" idx="1"/>
            </p:cNvCxnSpPr>
            <p:nvPr/>
          </p:nvCxnSpPr>
          <p:spPr>
            <a:xfrm>
              <a:off x="3824759" y="4127276"/>
              <a:ext cx="1761562" cy="3399"/>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77" name="Elbow Connector 176"/>
            <p:cNvCxnSpPr>
              <a:stCxn id="234" idx="3"/>
              <a:endCxn id="242" idx="1"/>
            </p:cNvCxnSpPr>
            <p:nvPr/>
          </p:nvCxnSpPr>
          <p:spPr>
            <a:xfrm flipV="1">
              <a:off x="3824759" y="4130675"/>
              <a:ext cx="1761562" cy="1316513"/>
            </a:xfrm>
            <a:prstGeom prst="bentConnector3">
              <a:avLst>
                <a:gd name="adj1" fmla="val 50000"/>
              </a:avLst>
            </a:prstGeom>
            <a:noFill/>
            <a:ln w="22225" cap="flat" cmpd="sng" algn="ctr">
              <a:solidFill>
                <a:sysClr val="window" lastClr="FFFFFF">
                  <a:lumMod val="50000"/>
                </a:sysClr>
              </a:solidFill>
              <a:prstDash val="solid"/>
              <a:tailEnd type="arrow"/>
            </a:ln>
            <a:effectLst/>
          </p:spPr>
        </p:cxnSp>
        <p:pic>
          <p:nvPicPr>
            <p:cNvPr id="178"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2171664"/>
              <a:ext cx="431394" cy="431394"/>
            </a:xfrm>
            <a:prstGeom prst="rect">
              <a:avLst/>
            </a:prstGeom>
            <a:noFill/>
          </p:spPr>
        </p:pic>
        <p:pic>
          <p:nvPicPr>
            <p:cNvPr id="179"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3181143"/>
              <a:ext cx="431394" cy="431394"/>
            </a:xfrm>
            <a:prstGeom prst="rect">
              <a:avLst/>
            </a:prstGeom>
            <a:noFill/>
          </p:spPr>
        </p:pic>
        <p:pic>
          <p:nvPicPr>
            <p:cNvPr id="180"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2676403"/>
              <a:ext cx="431394" cy="431394"/>
            </a:xfrm>
            <a:prstGeom prst="rect">
              <a:avLst/>
            </a:prstGeom>
            <a:noFill/>
          </p:spPr>
        </p:pic>
        <p:cxnSp>
          <p:nvCxnSpPr>
            <p:cNvPr id="181" name="Elbow Connector 180"/>
            <p:cNvCxnSpPr>
              <a:stCxn id="178" idx="3"/>
              <a:endCxn id="238" idx="1"/>
            </p:cNvCxnSpPr>
            <p:nvPr/>
          </p:nvCxnSpPr>
          <p:spPr>
            <a:xfrm>
              <a:off x="1482099" y="2387361"/>
              <a:ext cx="882160" cy="50712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82" name="Elbow Connector 181"/>
            <p:cNvCxnSpPr>
              <a:stCxn id="180" idx="3"/>
              <a:endCxn id="238" idx="1"/>
            </p:cNvCxnSpPr>
            <p:nvPr/>
          </p:nvCxnSpPr>
          <p:spPr>
            <a:xfrm>
              <a:off x="1482099" y="2892100"/>
              <a:ext cx="882160" cy="2388"/>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84" name="Elbow Connector 183"/>
            <p:cNvCxnSpPr>
              <a:stCxn id="179" idx="3"/>
              <a:endCxn id="238" idx="1"/>
            </p:cNvCxnSpPr>
            <p:nvPr/>
          </p:nvCxnSpPr>
          <p:spPr>
            <a:xfrm flipV="1">
              <a:off x="1482099" y="2894488"/>
              <a:ext cx="882160" cy="502352"/>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95" name="Elbow Connector 194"/>
            <p:cNvCxnSpPr>
              <a:stCxn id="173" idx="3"/>
              <a:endCxn id="236" idx="1"/>
            </p:cNvCxnSpPr>
            <p:nvPr/>
          </p:nvCxnSpPr>
          <p:spPr>
            <a:xfrm>
              <a:off x="1482099" y="3874449"/>
              <a:ext cx="882160" cy="25282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196" name="Elbow Connector 195"/>
            <p:cNvCxnSpPr>
              <a:stCxn id="167" idx="3"/>
              <a:endCxn id="236" idx="1"/>
            </p:cNvCxnSpPr>
            <p:nvPr/>
          </p:nvCxnSpPr>
          <p:spPr>
            <a:xfrm flipV="1">
              <a:off x="1482099" y="4127276"/>
              <a:ext cx="882160" cy="242473"/>
            </a:xfrm>
            <a:prstGeom prst="bentConnector3">
              <a:avLst>
                <a:gd name="adj1" fmla="val 50000"/>
              </a:avLst>
            </a:prstGeom>
            <a:noFill/>
            <a:ln w="22225" cap="flat" cmpd="sng" algn="ctr">
              <a:solidFill>
                <a:sysClr val="window" lastClr="FFFFFF">
                  <a:lumMod val="50000"/>
                </a:sysClr>
              </a:solidFill>
              <a:prstDash val="solid"/>
              <a:tailEnd type="arrow"/>
            </a:ln>
            <a:effectLst/>
          </p:spPr>
        </p:cxnSp>
        <p:pic>
          <p:nvPicPr>
            <p:cNvPr id="197"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4724709"/>
              <a:ext cx="431394" cy="431394"/>
            </a:xfrm>
            <a:prstGeom prst="rect">
              <a:avLst/>
            </a:prstGeom>
            <a:noFill/>
          </p:spPr>
        </p:pic>
        <p:pic>
          <p:nvPicPr>
            <p:cNvPr id="198"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5734188"/>
              <a:ext cx="431394" cy="431394"/>
            </a:xfrm>
            <a:prstGeom prst="rect">
              <a:avLst/>
            </a:prstGeom>
            <a:noFill/>
          </p:spPr>
        </p:pic>
        <p:pic>
          <p:nvPicPr>
            <p:cNvPr id="199" name="Picture 2" descr="C:\Users\218735\AppData\Local\Microsoft\Windows\Temporary Internet Files\Content.IE5\07BF6RZB\Home_icon_black[1].png"/>
            <p:cNvPicPr>
              <a:picLocks noChangeAspect="1" noChangeArrowheads="1"/>
            </p:cNvPicPr>
            <p:nvPr/>
          </p:nvPicPr>
          <p:blipFill>
            <a:blip r:embed="rId4" cstate="print"/>
            <a:srcRect/>
            <a:stretch>
              <a:fillRect/>
            </a:stretch>
          </p:blipFill>
          <p:spPr bwMode="auto">
            <a:xfrm>
              <a:off x="1050705" y="5229448"/>
              <a:ext cx="431394" cy="431394"/>
            </a:xfrm>
            <a:prstGeom prst="rect">
              <a:avLst/>
            </a:prstGeom>
            <a:noFill/>
          </p:spPr>
        </p:pic>
        <p:cxnSp>
          <p:nvCxnSpPr>
            <p:cNvPr id="200" name="Elbow Connector 199"/>
            <p:cNvCxnSpPr>
              <a:stCxn id="197" idx="3"/>
              <a:endCxn id="234" idx="1"/>
            </p:cNvCxnSpPr>
            <p:nvPr/>
          </p:nvCxnSpPr>
          <p:spPr>
            <a:xfrm>
              <a:off x="1482099" y="4940406"/>
              <a:ext cx="882160" cy="506782"/>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201" name="Elbow Connector 200"/>
            <p:cNvCxnSpPr>
              <a:stCxn id="199" idx="3"/>
              <a:endCxn id="234" idx="1"/>
            </p:cNvCxnSpPr>
            <p:nvPr/>
          </p:nvCxnSpPr>
          <p:spPr>
            <a:xfrm>
              <a:off x="1482099" y="5445145"/>
              <a:ext cx="882160" cy="2043"/>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202" name="Elbow Connector 201"/>
            <p:cNvCxnSpPr>
              <a:stCxn id="198" idx="3"/>
              <a:endCxn id="234" idx="1"/>
            </p:cNvCxnSpPr>
            <p:nvPr/>
          </p:nvCxnSpPr>
          <p:spPr>
            <a:xfrm flipV="1">
              <a:off x="1482099" y="5447188"/>
              <a:ext cx="882160" cy="502697"/>
            </a:xfrm>
            <a:prstGeom prst="bentConnector3">
              <a:avLst>
                <a:gd name="adj1" fmla="val 50000"/>
              </a:avLst>
            </a:prstGeom>
            <a:noFill/>
            <a:ln w="22225" cap="flat" cmpd="sng" algn="ctr">
              <a:solidFill>
                <a:sysClr val="window" lastClr="FFFFFF">
                  <a:lumMod val="50000"/>
                </a:sysClr>
              </a:solidFill>
              <a:prstDash val="solid"/>
              <a:tailEnd type="arrow"/>
            </a:ln>
            <a:effectLst/>
          </p:spPr>
        </p:cxnSp>
        <p:sp>
          <p:nvSpPr>
            <p:cNvPr id="203" name="Left Brace 202"/>
            <p:cNvSpPr/>
            <p:nvPr/>
          </p:nvSpPr>
          <p:spPr>
            <a:xfrm>
              <a:off x="635000" y="2260600"/>
              <a:ext cx="381000" cy="3911600"/>
            </a:xfrm>
            <a:prstGeom prst="leftBrace">
              <a:avLst/>
            </a:prstGeom>
            <a:no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black"/>
                </a:solidFill>
                <a:effectLst/>
                <a:uLnTx/>
                <a:uFillTx/>
                <a:latin typeface="Calibri"/>
                <a:ea typeface="+mn-ea"/>
                <a:cs typeface="+mn-cs"/>
              </a:endParaRPr>
            </a:p>
          </p:txBody>
        </p:sp>
        <p:grpSp>
          <p:nvGrpSpPr>
            <p:cNvPr id="204" name="Group 65"/>
            <p:cNvGrpSpPr/>
            <p:nvPr/>
          </p:nvGrpSpPr>
          <p:grpSpPr>
            <a:xfrm>
              <a:off x="8131175" y="3629025"/>
              <a:ext cx="1701801" cy="1003300"/>
              <a:chOff x="8131175" y="3514725"/>
              <a:chExt cx="1701801" cy="1003300"/>
            </a:xfrm>
          </p:grpSpPr>
          <p:sp>
            <p:nvSpPr>
              <p:cNvPr id="232" name="Rectangle 231"/>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3" name="TextBox 232"/>
              <p:cNvSpPr txBox="1"/>
              <p:nvPr/>
            </p:nvSpPr>
            <p:spPr>
              <a:xfrm>
                <a:off x="8412051" y="3862487"/>
                <a:ext cx="1140056" cy="307777"/>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Generators</a:t>
                </a:r>
              </a:p>
            </p:txBody>
          </p:sp>
        </p:grpSp>
        <p:sp>
          <p:nvSpPr>
            <p:cNvPr id="208" name="TextBox 207"/>
            <p:cNvSpPr txBox="1"/>
            <p:nvPr/>
          </p:nvSpPr>
          <p:spPr>
            <a:xfrm rot="16200000">
              <a:off x="-245721" y="4041924"/>
              <a:ext cx="1407758"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smtClean="0">
                  <a:ln>
                    <a:noFill/>
                  </a:ln>
                  <a:solidFill>
                    <a:prstClr val="black"/>
                  </a:solidFill>
                  <a:effectLst/>
                  <a:uLnTx/>
                  <a:uFillTx/>
                  <a:ea typeface="LF_Kai" pitchFamily="2" charset="-122"/>
                </a:rPr>
                <a:t>Residential &amp; Other</a:t>
              </a:r>
              <a:endParaRPr kumimoji="0" lang="en-CA" sz="1050" b="0" i="0" u="none" strike="noStrike" kern="0" cap="none" spc="0" normalizeH="0" baseline="0" noProof="0" dirty="0" smtClean="0">
                <a:ln>
                  <a:noFill/>
                </a:ln>
                <a:solidFill>
                  <a:prstClr val="black"/>
                </a:solidFill>
                <a:effectLst/>
                <a:uLnTx/>
                <a:uFillTx/>
                <a:ea typeface="LF_Kai" pitchFamily="2" charset="-122"/>
              </a:endParaRPr>
            </a:p>
          </p:txBody>
        </p:sp>
        <p:pic>
          <p:nvPicPr>
            <p:cNvPr id="209" name="Picture 208" descr="C:\Users\218735\AppData\Local\Microsoft\Windows\Temporary Internet Files\Content.IE5\KDUHDZKE\Factory_icon.svg[1].png"/>
            <p:cNvPicPr>
              <a:picLocks noChangeAspect="1" noChangeArrowheads="1"/>
            </p:cNvPicPr>
            <p:nvPr/>
          </p:nvPicPr>
          <p:blipFill>
            <a:blip r:embed="rId5" cstate="print"/>
            <a:srcRect/>
            <a:stretch>
              <a:fillRect/>
            </a:stretch>
          </p:blipFill>
          <p:spPr bwMode="auto">
            <a:xfrm>
              <a:off x="1106016" y="6432550"/>
              <a:ext cx="381645" cy="355600"/>
            </a:xfrm>
            <a:prstGeom prst="rect">
              <a:avLst/>
            </a:prstGeom>
            <a:noFill/>
          </p:spPr>
        </p:pic>
        <p:pic>
          <p:nvPicPr>
            <p:cNvPr id="210" name="Picture 209" descr="C:\Users\218735\AppData\Local\Microsoft\Windows\Temporary Internet Files\Content.IE5\KDUHDZKE\Factory_icon.svg[1].png"/>
            <p:cNvPicPr>
              <a:picLocks noChangeAspect="1" noChangeArrowheads="1"/>
            </p:cNvPicPr>
            <p:nvPr/>
          </p:nvPicPr>
          <p:blipFill>
            <a:blip r:embed="rId5" cstate="print"/>
            <a:srcRect/>
            <a:stretch>
              <a:fillRect/>
            </a:stretch>
          </p:blipFill>
          <p:spPr bwMode="auto">
            <a:xfrm>
              <a:off x="1106016" y="6889750"/>
              <a:ext cx="381645" cy="355600"/>
            </a:xfrm>
            <a:prstGeom prst="rect">
              <a:avLst/>
            </a:prstGeom>
            <a:noFill/>
          </p:spPr>
        </p:pic>
        <p:sp>
          <p:nvSpPr>
            <p:cNvPr id="211" name="Left Brace 210"/>
            <p:cNvSpPr/>
            <p:nvPr/>
          </p:nvSpPr>
          <p:spPr>
            <a:xfrm>
              <a:off x="654050" y="6372225"/>
              <a:ext cx="355600" cy="914400"/>
            </a:xfrm>
            <a:prstGeom prst="leftBrace">
              <a:avLst/>
            </a:prstGeom>
            <a:no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212" name="TextBox 211"/>
            <p:cNvSpPr txBox="1"/>
            <p:nvPr/>
          </p:nvSpPr>
          <p:spPr>
            <a:xfrm rot="16200000">
              <a:off x="-119887" y="6668583"/>
              <a:ext cx="1156087"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smtClean="0">
                  <a:ln>
                    <a:noFill/>
                  </a:ln>
                  <a:solidFill>
                    <a:prstClr val="black"/>
                  </a:solidFill>
                  <a:effectLst/>
                  <a:uLnTx/>
                  <a:uFillTx/>
                  <a:ea typeface="LF_Kai" pitchFamily="2" charset="-122"/>
                </a:rPr>
                <a:t>Large Industrial</a:t>
              </a:r>
              <a:endParaRPr kumimoji="0" lang="en-CA" sz="1050" b="0" i="0" u="none" strike="noStrike" kern="0" cap="none" spc="0" normalizeH="0" baseline="0" noProof="0" dirty="0" smtClean="0">
                <a:ln>
                  <a:noFill/>
                </a:ln>
                <a:solidFill>
                  <a:prstClr val="black"/>
                </a:solidFill>
                <a:effectLst/>
                <a:uLnTx/>
                <a:uFillTx/>
                <a:ea typeface="LF_Kai" pitchFamily="2" charset="-122"/>
              </a:endParaRPr>
            </a:p>
          </p:txBody>
        </p:sp>
        <p:cxnSp>
          <p:nvCxnSpPr>
            <p:cNvPr id="213" name="Elbow Connector 212"/>
            <p:cNvCxnSpPr>
              <a:stCxn id="209" idx="3"/>
              <a:endCxn id="242" idx="1"/>
            </p:cNvCxnSpPr>
            <p:nvPr/>
          </p:nvCxnSpPr>
          <p:spPr>
            <a:xfrm flipV="1">
              <a:off x="1487661" y="4130675"/>
              <a:ext cx="4098660" cy="2479675"/>
            </a:xfrm>
            <a:prstGeom prst="bentConnector3">
              <a:avLst>
                <a:gd name="adj1" fmla="val 88386"/>
              </a:avLst>
            </a:prstGeom>
            <a:noFill/>
            <a:ln w="22225" cap="flat" cmpd="sng" algn="ctr">
              <a:solidFill>
                <a:sysClr val="window" lastClr="FFFFFF">
                  <a:lumMod val="50000"/>
                </a:sysClr>
              </a:solidFill>
              <a:prstDash val="solid"/>
              <a:tailEnd type="arrow"/>
            </a:ln>
            <a:effectLst/>
          </p:spPr>
        </p:cxnSp>
        <p:cxnSp>
          <p:nvCxnSpPr>
            <p:cNvPr id="214" name="Elbow Connector 213"/>
            <p:cNvCxnSpPr>
              <a:stCxn id="210" idx="3"/>
              <a:endCxn id="242" idx="1"/>
            </p:cNvCxnSpPr>
            <p:nvPr/>
          </p:nvCxnSpPr>
          <p:spPr>
            <a:xfrm flipV="1">
              <a:off x="1487661" y="4130675"/>
              <a:ext cx="4098660" cy="2936875"/>
            </a:xfrm>
            <a:prstGeom prst="bentConnector3">
              <a:avLst>
                <a:gd name="adj1" fmla="val 88386"/>
              </a:avLst>
            </a:prstGeom>
            <a:noFill/>
            <a:ln w="22225" cap="flat" cmpd="sng" algn="ctr">
              <a:solidFill>
                <a:sysClr val="window" lastClr="FFFFFF">
                  <a:lumMod val="50000"/>
                </a:sysClr>
              </a:solidFill>
              <a:prstDash val="solid"/>
              <a:tailEnd type="arrow"/>
            </a:ln>
            <a:effectLst/>
          </p:spPr>
        </p:cxnSp>
        <p:cxnSp>
          <p:nvCxnSpPr>
            <p:cNvPr id="215" name="Elbow Connector 214"/>
            <p:cNvCxnSpPr>
              <a:stCxn id="242" idx="3"/>
              <a:endCxn id="240" idx="1"/>
            </p:cNvCxnSpPr>
            <p:nvPr/>
          </p:nvCxnSpPr>
          <p:spPr>
            <a:xfrm flipV="1">
              <a:off x="7338921" y="2714625"/>
              <a:ext cx="792254" cy="1416050"/>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216" name="Straight Arrow Connector 215"/>
            <p:cNvCxnSpPr>
              <a:stCxn id="242" idx="3"/>
              <a:endCxn id="232" idx="1"/>
            </p:cNvCxnSpPr>
            <p:nvPr/>
          </p:nvCxnSpPr>
          <p:spPr>
            <a:xfrm>
              <a:off x="7338921" y="4130675"/>
              <a:ext cx="792254" cy="0"/>
            </a:xfrm>
            <a:prstGeom prst="straightConnector1">
              <a:avLst/>
            </a:prstGeom>
            <a:noFill/>
            <a:ln w="22225" cap="flat" cmpd="sng" algn="ctr">
              <a:solidFill>
                <a:sysClr val="window" lastClr="FFFFFF">
                  <a:lumMod val="50000"/>
                </a:sysClr>
              </a:solidFill>
              <a:prstDash val="solid"/>
              <a:tailEnd type="arrow"/>
            </a:ln>
            <a:effectLst/>
          </p:spPr>
        </p:cxnSp>
        <p:grpSp>
          <p:nvGrpSpPr>
            <p:cNvPr id="217" name="Group 118"/>
            <p:cNvGrpSpPr/>
            <p:nvPr/>
          </p:nvGrpSpPr>
          <p:grpSpPr>
            <a:xfrm>
              <a:off x="8027196" y="5045075"/>
              <a:ext cx="1909774" cy="1003300"/>
              <a:chOff x="8027196" y="3514725"/>
              <a:chExt cx="1909774" cy="1003300"/>
            </a:xfrm>
          </p:grpSpPr>
          <p:sp>
            <p:nvSpPr>
              <p:cNvPr id="230" name="Rectangle 229"/>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31" name="TextBox 230"/>
              <p:cNvSpPr txBox="1"/>
              <p:nvPr/>
            </p:nvSpPr>
            <p:spPr>
              <a:xfrm>
                <a:off x="8027196" y="3862486"/>
                <a:ext cx="1909774" cy="338513"/>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Other Participants</a:t>
                </a:r>
              </a:p>
            </p:txBody>
          </p:sp>
        </p:grpSp>
        <p:cxnSp>
          <p:nvCxnSpPr>
            <p:cNvPr id="218" name="Elbow Connector 217"/>
            <p:cNvCxnSpPr>
              <a:stCxn id="242" idx="3"/>
              <a:endCxn id="230" idx="1"/>
            </p:cNvCxnSpPr>
            <p:nvPr/>
          </p:nvCxnSpPr>
          <p:spPr>
            <a:xfrm>
              <a:off x="7338921" y="4130675"/>
              <a:ext cx="792254" cy="1416050"/>
            </a:xfrm>
            <a:prstGeom prst="bentConnector3">
              <a:avLst>
                <a:gd name="adj1" fmla="val 50000"/>
              </a:avLst>
            </a:prstGeom>
            <a:noFill/>
            <a:ln w="22225" cap="flat" cmpd="sng" algn="ctr">
              <a:solidFill>
                <a:sysClr val="window" lastClr="FFFFFF">
                  <a:lumMod val="50000"/>
                </a:sysClr>
              </a:solidFill>
              <a:prstDash val="solid"/>
              <a:tailEnd type="arrow"/>
            </a:ln>
            <a:effectLst/>
          </p:spPr>
        </p:cxnSp>
        <p:sp>
          <p:nvSpPr>
            <p:cNvPr id="221" name="TextBox 220"/>
            <p:cNvSpPr txBox="1"/>
            <p:nvPr/>
          </p:nvSpPr>
          <p:spPr>
            <a:xfrm>
              <a:off x="4692498" y="3612537"/>
              <a:ext cx="904415"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ea typeface="LF_Kai" pitchFamily="2" charset="-122"/>
                </a:rPr>
                <a:t>$ (reduced)</a:t>
              </a:r>
              <a:endParaRPr kumimoji="0" lang="en-CA" sz="1050" b="0" i="0" u="none" strike="noStrike" kern="0" cap="none" spc="0" normalizeH="0" baseline="30000" noProof="0" dirty="0" smtClean="0">
                <a:ln>
                  <a:noFill/>
                </a:ln>
                <a:solidFill>
                  <a:srgbClr val="FF0000"/>
                </a:solidFill>
                <a:effectLst/>
                <a:uLnTx/>
                <a:uFillTx/>
                <a:ea typeface="LF_Kai" pitchFamily="2" charset="-122"/>
              </a:endParaRPr>
            </a:p>
          </p:txBody>
        </p:sp>
        <p:sp>
          <p:nvSpPr>
            <p:cNvPr id="222" name="TextBox 221"/>
            <p:cNvSpPr txBox="1"/>
            <p:nvPr/>
          </p:nvSpPr>
          <p:spPr>
            <a:xfrm>
              <a:off x="4615584" y="3839619"/>
              <a:ext cx="1070546" cy="279273"/>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050" b="0" i="0" u="none" strike="noStrike" kern="0" cap="none" spc="0" normalizeH="0" baseline="0" noProof="0" dirty="0" smtClean="0">
                  <a:ln>
                    <a:noFill/>
                  </a:ln>
                  <a:solidFill>
                    <a:srgbClr val="9BBB59">
                      <a:lumMod val="50000"/>
                    </a:srgbClr>
                  </a:solidFill>
                  <a:effectLst/>
                  <a:uLnTx/>
                  <a:uFillTx/>
                  <a:ea typeface="LF_Kai" pitchFamily="2" charset="-122"/>
                </a:rPr>
                <a:t>$ (increased)</a:t>
              </a:r>
              <a:endParaRPr kumimoji="0" lang="en-CA" sz="1050" b="0" i="0" u="none" strike="noStrike" kern="0" cap="none" spc="0" normalizeH="0" baseline="30000" noProof="0" dirty="0" smtClean="0">
                <a:ln>
                  <a:noFill/>
                </a:ln>
                <a:solidFill>
                  <a:srgbClr val="9BBB59">
                    <a:lumMod val="50000"/>
                  </a:srgbClr>
                </a:solidFill>
                <a:effectLst/>
                <a:uLnTx/>
                <a:uFillTx/>
                <a:ea typeface="LF_Kai" pitchFamily="2" charset="-122"/>
              </a:endParaRPr>
            </a:p>
          </p:txBody>
        </p:sp>
        <p:grpSp>
          <p:nvGrpSpPr>
            <p:cNvPr id="223" name="Group 49"/>
            <p:cNvGrpSpPr/>
            <p:nvPr/>
          </p:nvGrpSpPr>
          <p:grpSpPr>
            <a:xfrm>
              <a:off x="5575871" y="1783360"/>
              <a:ext cx="1752600" cy="774700"/>
              <a:chOff x="914400" y="4337050"/>
              <a:chExt cx="2451100" cy="768350"/>
            </a:xfrm>
            <a:solidFill>
              <a:srgbClr val="F79646">
                <a:lumMod val="40000"/>
                <a:lumOff val="60000"/>
              </a:srgbClr>
            </a:solidFill>
          </p:grpSpPr>
          <p:sp>
            <p:nvSpPr>
              <p:cNvPr id="228" name="Rectangle 227"/>
              <p:cNvSpPr/>
              <p:nvPr/>
            </p:nvSpPr>
            <p:spPr>
              <a:xfrm>
                <a:off x="914400" y="4337050"/>
                <a:ext cx="2451100" cy="768350"/>
              </a:xfrm>
              <a:prstGeom prst="rect">
                <a:avLst/>
              </a:prstGeom>
              <a:grpFill/>
              <a:ln w="25400" cap="flat" cmpd="sng" algn="ctr">
                <a:solidFill>
                  <a:sysClr val="windowText" lastClr="000000"/>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A" sz="1000" b="0" i="0" u="none" strike="noStrike" kern="0" cap="none" spc="0" normalizeH="0" baseline="0" noProof="0" dirty="0" smtClean="0">
                  <a:ln>
                    <a:noFill/>
                  </a:ln>
                  <a:solidFill>
                    <a:prstClr val="white"/>
                  </a:solidFill>
                  <a:effectLst/>
                  <a:uLnTx/>
                  <a:uFillTx/>
                  <a:latin typeface="Calibri"/>
                  <a:ea typeface="+mn-ea"/>
                  <a:cs typeface="+mn-cs"/>
                </a:endParaRPr>
              </a:p>
            </p:txBody>
          </p:sp>
          <p:sp>
            <p:nvSpPr>
              <p:cNvPr id="229" name="TextBox 228"/>
              <p:cNvSpPr txBox="1"/>
              <p:nvPr/>
            </p:nvSpPr>
            <p:spPr>
              <a:xfrm>
                <a:off x="1025090" y="4553355"/>
                <a:ext cx="2229719" cy="335738"/>
              </a:xfrm>
              <a:prstGeom prst="rect">
                <a:avLst/>
              </a:prstGeom>
              <a:grpFill/>
              <a:ln>
                <a:noFill/>
              </a:ln>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solidFill>
                      <a:prstClr val="black"/>
                    </a:solidFill>
                    <a:effectLst/>
                    <a:uLnTx/>
                    <a:uFillTx/>
                    <a:ea typeface="LF_Kai" pitchFamily="2" charset="-122"/>
                  </a:rPr>
                  <a:t>Trust</a:t>
                </a:r>
                <a:endParaRPr kumimoji="0" lang="en-CA" sz="1400" b="1" i="0" u="none" strike="noStrike" kern="0" cap="none" spc="0" normalizeH="0" baseline="0" noProof="0" dirty="0" smtClean="0">
                  <a:ln>
                    <a:noFill/>
                  </a:ln>
                  <a:solidFill>
                    <a:prstClr val="black"/>
                  </a:solidFill>
                  <a:effectLst/>
                  <a:uLnTx/>
                  <a:uFillTx/>
                  <a:ea typeface="LF_Kai" pitchFamily="2" charset="-122"/>
                </a:endParaRPr>
              </a:p>
            </p:txBody>
          </p:sp>
        </p:grpSp>
        <p:cxnSp>
          <p:nvCxnSpPr>
            <p:cNvPr id="224" name="Straight Arrow Connector 223"/>
            <p:cNvCxnSpPr/>
            <p:nvPr/>
          </p:nvCxnSpPr>
          <p:spPr>
            <a:xfrm>
              <a:off x="6264013" y="2552700"/>
              <a:ext cx="8108" cy="1190625"/>
            </a:xfrm>
            <a:prstGeom prst="straightConnector1">
              <a:avLst/>
            </a:prstGeom>
            <a:noFill/>
            <a:ln w="22225" cap="flat" cmpd="sng" algn="ctr">
              <a:solidFill>
                <a:srgbClr val="C0504D"/>
              </a:solidFill>
              <a:prstDash val="solid"/>
              <a:tailEnd type="arrow"/>
            </a:ln>
            <a:effectLst/>
          </p:spPr>
        </p:cxnSp>
        <p:sp>
          <p:nvSpPr>
            <p:cNvPr id="225" name="TextBox 224"/>
            <p:cNvSpPr txBox="1"/>
            <p:nvPr/>
          </p:nvSpPr>
          <p:spPr>
            <a:xfrm>
              <a:off x="4830655" y="2971661"/>
              <a:ext cx="1428596"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smtClean="0">
                  <a:ln>
                    <a:noFill/>
                  </a:ln>
                  <a:solidFill>
                    <a:srgbClr val="FF0000"/>
                  </a:solidFill>
                  <a:effectLst/>
                  <a:uLnTx/>
                  <a:uFillTx/>
                  <a:ea typeface="LF_Kai" pitchFamily="2" charset="-122"/>
                </a:rPr>
                <a:t>$ (covers reduction)</a:t>
              </a:r>
              <a:endParaRPr kumimoji="0" lang="en-CA" sz="1100" b="0" i="0" u="none" strike="noStrike" kern="0" cap="none" spc="0" normalizeH="0" baseline="30000" noProof="0" dirty="0" smtClean="0">
                <a:ln>
                  <a:noFill/>
                </a:ln>
                <a:solidFill>
                  <a:srgbClr val="FF0000"/>
                </a:solidFill>
                <a:effectLst/>
                <a:uLnTx/>
                <a:uFillTx/>
                <a:ea typeface="LF_Kai" pitchFamily="2" charset="-122"/>
              </a:endParaRPr>
            </a:p>
          </p:txBody>
        </p:sp>
        <p:sp>
          <p:nvSpPr>
            <p:cNvPr id="226" name="TextBox 225"/>
            <p:cNvSpPr txBox="1"/>
            <p:nvPr/>
          </p:nvSpPr>
          <p:spPr>
            <a:xfrm>
              <a:off x="6623032" y="2971660"/>
              <a:ext cx="1098378" cy="261610"/>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smtClean="0">
                  <a:ln>
                    <a:noFill/>
                  </a:ln>
                  <a:solidFill>
                    <a:srgbClr val="9BBB59">
                      <a:lumMod val="50000"/>
                    </a:srgbClr>
                  </a:solidFill>
                  <a:effectLst/>
                  <a:uLnTx/>
                  <a:uFillTx/>
                  <a:ea typeface="LF_Kai" pitchFamily="2" charset="-122"/>
                </a:rPr>
                <a:t>$ (repayment)</a:t>
              </a:r>
              <a:endParaRPr kumimoji="0" lang="en-CA" sz="1100" b="0" i="0" u="none" strike="noStrike" kern="0" cap="none" spc="0" normalizeH="0" baseline="30000" noProof="0" dirty="0" smtClean="0">
                <a:ln>
                  <a:noFill/>
                </a:ln>
                <a:solidFill>
                  <a:srgbClr val="9BBB59">
                    <a:lumMod val="50000"/>
                  </a:srgbClr>
                </a:solidFill>
                <a:effectLst/>
                <a:uLnTx/>
                <a:uFillTx/>
                <a:ea typeface="LF_Kai" pitchFamily="2" charset="-122"/>
              </a:endParaRPr>
            </a:p>
          </p:txBody>
        </p:sp>
        <p:cxnSp>
          <p:nvCxnSpPr>
            <p:cNvPr id="227" name="Straight Arrow Connector 226"/>
            <p:cNvCxnSpPr/>
            <p:nvPr/>
          </p:nvCxnSpPr>
          <p:spPr>
            <a:xfrm flipH="1" flipV="1">
              <a:off x="6619561" y="2545080"/>
              <a:ext cx="8160" cy="1198246"/>
            </a:xfrm>
            <a:prstGeom prst="straightConnector1">
              <a:avLst/>
            </a:prstGeom>
            <a:noFill/>
            <a:ln w="22225" cap="flat" cmpd="sng" algn="ctr">
              <a:solidFill>
                <a:srgbClr val="9BBB59">
                  <a:lumMod val="50000"/>
                </a:srgbClr>
              </a:solidFill>
              <a:prstDash val="sysDash"/>
              <a:tailEnd type="arrow"/>
            </a:ln>
            <a:effectLst/>
          </p:spPr>
        </p:cxnSp>
      </p:grpSp>
      <p:sp>
        <p:nvSpPr>
          <p:cNvPr id="244" name="Subheading"/>
          <p:cNvSpPr>
            <a:spLocks noChangeArrowheads="1"/>
          </p:cNvSpPr>
          <p:nvPr>
            <p:custDataLst>
              <p:tags r:id="rId1"/>
            </p:custDataLst>
          </p:nvPr>
        </p:nvSpPr>
        <p:spPr bwMode="auto">
          <a:xfrm>
            <a:off x="355753" y="762633"/>
            <a:ext cx="9267520" cy="182526"/>
          </a:xfrm>
          <a:prstGeom prst="rect">
            <a:avLst/>
          </a:prstGeom>
          <a:noFill/>
          <a:ln>
            <a:noFill/>
          </a:ln>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lgn="ctr">
                <a:solidFill>
                  <a:srgbClr val="FF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In order to facilitate a ratepayer discount, </a:t>
            </a:r>
            <a:r>
              <a:rPr lang="en-US" sz="1200" dirty="0" smtClean="0">
                <a:solidFill>
                  <a:srgbClr val="0060A9"/>
                </a:solidFill>
              </a:rPr>
              <a:t>the Trust </a:t>
            </a:r>
            <a:r>
              <a:rPr lang="en-US" sz="1200" dirty="0">
                <a:solidFill>
                  <a:srgbClr val="0060A9"/>
                </a:solidFill>
              </a:rPr>
              <a:t>is introduced to pay the difference to the IESO</a:t>
            </a:r>
          </a:p>
        </p:txBody>
      </p:sp>
      <p:sp>
        <p:nvSpPr>
          <p:cNvPr id="4" name="Multiply 3"/>
          <p:cNvSpPr/>
          <p:nvPr/>
        </p:nvSpPr>
        <p:spPr bwMode="auto">
          <a:xfrm>
            <a:off x="1875029" y="5458057"/>
            <a:ext cx="1751260" cy="1021295"/>
          </a:xfrm>
          <a:prstGeom prst="mathMultiply">
            <a:avLst/>
          </a:prstGeom>
          <a:solidFill>
            <a:srgbClr val="FF8B8B">
              <a:alpha val="46000"/>
            </a:srgbClr>
          </a:solidFill>
          <a:ln w="12700" algn="ctr">
            <a:noFill/>
            <a:miter lim="800000"/>
            <a:headEnd/>
            <a:tailEnd/>
          </a:ln>
          <a:effectLst/>
          <a:extLst/>
        </p:spPr>
        <p:txBody>
          <a:bodyPr wrap="none" rtlCol="0" anchor="ctr"/>
          <a:lstStyle/>
          <a:p>
            <a:pPr algn="ctr"/>
            <a:endParaRPr lang="en-US" sz="1000" dirty="0" smtClean="0">
              <a:solidFill>
                <a:srgbClr val="003263"/>
              </a:solidFill>
            </a:endParaRPr>
          </a:p>
        </p:txBody>
      </p:sp>
    </p:spTree>
    <p:extLst>
      <p:ext uri="{BB962C8B-B14F-4D97-AF65-F5344CB8AC3E}">
        <p14:creationId xmlns="" xmlns:p14="http://schemas.microsoft.com/office/powerpoint/2010/main" val="14246351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Financial Services Manager - OPG</a:t>
            </a:r>
          </a:p>
        </p:txBody>
      </p:sp>
      <p:sp>
        <p:nvSpPr>
          <p:cNvPr id="14" name="Content Placeholder 10"/>
          <p:cNvSpPr txBox="1">
            <a:spLocks/>
          </p:cNvSpPr>
          <p:nvPr/>
        </p:nvSpPr>
        <p:spPr>
          <a:xfrm>
            <a:off x="237699" y="1463583"/>
            <a:ext cx="8604676" cy="686493"/>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One of the most experienced and largest generating companies in Canada, OPG has a broad set of relationships and capabilities that make it a valuable resource to the Province of </a:t>
            </a:r>
            <a:r>
              <a:rPr lang="en-US" sz="1000" dirty="0" smtClean="0"/>
              <a:t>Ontario</a:t>
            </a:r>
          </a:p>
          <a:p>
            <a:pPr>
              <a:spcBef>
                <a:spcPts val="400"/>
              </a:spcBef>
            </a:pPr>
            <a:r>
              <a:rPr lang="en-US" sz="1000" dirty="0"/>
              <a:t>Experienced in successful complex financing arrangements of large capital projects (such as OPG’s recently completed Lower Mattagami </a:t>
            </a:r>
            <a:r>
              <a:rPr lang="en-US" sz="1000" dirty="0" smtClean="0"/>
              <a:t>project)</a:t>
            </a:r>
          </a:p>
        </p:txBody>
      </p:sp>
      <p:sp>
        <p:nvSpPr>
          <p:cNvPr id="4" name="Subheading"/>
          <p:cNvSpPr>
            <a:spLocks noChangeArrowheads="1"/>
          </p:cNvSpPr>
          <p:nvPr>
            <p:custDataLst>
              <p:tags r:id="rId1"/>
            </p:custDataLst>
          </p:nvPr>
        </p:nvSpPr>
        <p:spPr bwMode="auto">
          <a:xfrm>
            <a:off x="355753" y="770871"/>
            <a:ext cx="9267520" cy="182526"/>
          </a:xfrm>
          <a:prstGeom prst="rect">
            <a:avLst/>
          </a:prstGeom>
          <a:noFill/>
          <a:ln>
            <a:noFill/>
          </a:ln>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lgn="ctr">
                <a:solidFill>
                  <a:srgbClr val="FF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The Fair Hydro legislation names OPG, as the Financial Services Manager</a:t>
            </a:r>
          </a:p>
        </p:txBody>
      </p:sp>
      <p:sp>
        <p:nvSpPr>
          <p:cNvPr id="5" name="Content Placeholder 10"/>
          <p:cNvSpPr txBox="1">
            <a:spLocks/>
          </p:cNvSpPr>
          <p:nvPr/>
        </p:nvSpPr>
        <p:spPr>
          <a:xfrm>
            <a:off x="237699" y="2503611"/>
            <a:ext cx="8604676" cy="1191318"/>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Prepare a Financing Plan to evaluate whether potential funding obligations should be incurred for the purposes of acquiring an investment </a:t>
            </a:r>
            <a:r>
              <a:rPr lang="en-US" sz="1000" dirty="0" smtClean="0"/>
              <a:t>asset</a:t>
            </a:r>
          </a:p>
          <a:p>
            <a:pPr>
              <a:spcBef>
                <a:spcPts val="400"/>
              </a:spcBef>
            </a:pPr>
            <a:r>
              <a:rPr lang="en-US" sz="1000" dirty="0"/>
              <a:t>Administer the investment asset on behalf of the financing </a:t>
            </a:r>
            <a:r>
              <a:rPr lang="en-US" sz="1000" dirty="0" smtClean="0"/>
              <a:t>entities</a:t>
            </a:r>
          </a:p>
          <a:p>
            <a:pPr>
              <a:spcBef>
                <a:spcPts val="400"/>
              </a:spcBef>
            </a:pPr>
            <a:r>
              <a:rPr lang="en-US" sz="1000" dirty="0"/>
              <a:t>Ensure that funding obligations are incurred in a manner that is consistent with the Financing </a:t>
            </a:r>
            <a:r>
              <a:rPr lang="en-US" sz="1000" dirty="0" smtClean="0"/>
              <a:t>Plan</a:t>
            </a:r>
          </a:p>
          <a:p>
            <a:pPr>
              <a:spcBef>
                <a:spcPts val="400"/>
              </a:spcBef>
            </a:pPr>
            <a:r>
              <a:rPr lang="en-US" sz="1000" dirty="0" smtClean="0"/>
              <a:t>Establish </a:t>
            </a:r>
            <a:r>
              <a:rPr lang="en-US" sz="1000" dirty="0"/>
              <a:t>and charge fees </a:t>
            </a:r>
            <a:r>
              <a:rPr lang="en-US" sz="1000" dirty="0" smtClean="0"/>
              <a:t>for Financial Management Services</a:t>
            </a:r>
          </a:p>
          <a:p>
            <a:pPr>
              <a:spcBef>
                <a:spcPts val="400"/>
              </a:spcBef>
            </a:pPr>
            <a:r>
              <a:rPr lang="en-US" sz="1000" dirty="0"/>
              <a:t>Shall not provide for funding obligations to be incurred with any recourse to any assets of an electricity vendor, OPG, the OEB, the Province or the Lieutenant Governor in </a:t>
            </a:r>
            <a:r>
              <a:rPr lang="en-US" sz="1000" dirty="0" smtClean="0"/>
              <a:t>Council</a:t>
            </a:r>
          </a:p>
        </p:txBody>
      </p:sp>
      <p:grpSp>
        <p:nvGrpSpPr>
          <p:cNvPr id="16" name="HeadingTitle 4"/>
          <p:cNvGrpSpPr/>
          <p:nvPr/>
        </p:nvGrpSpPr>
        <p:grpSpPr bwMode="gray">
          <a:xfrm>
            <a:off x="360303" y="1170940"/>
            <a:ext cx="8431272" cy="202025"/>
            <a:chOff x="393192" y="1316326"/>
            <a:chExt cx="4553712" cy="229010"/>
          </a:xfrm>
        </p:grpSpPr>
        <p:sp>
          <p:nvSpPr>
            <p:cNvPr id="17" name="TextBox 16"/>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smtClean="0">
                  <a:solidFill>
                    <a:srgbClr val="0060A9"/>
                  </a:solidFill>
                </a:rPr>
                <a:t>Why OPG</a:t>
              </a:r>
              <a:endParaRPr lang="en-US" sz="1000" b="1" dirty="0">
                <a:solidFill>
                  <a:srgbClr val="0060A9"/>
                </a:solidFill>
              </a:endParaRPr>
            </a:p>
          </p:txBody>
        </p:sp>
        <p:cxnSp>
          <p:nvCxnSpPr>
            <p:cNvPr id="18" name="Straight Connector 17"/>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19" name="HeadingTitle 4"/>
          <p:cNvGrpSpPr/>
          <p:nvPr/>
        </p:nvGrpSpPr>
        <p:grpSpPr bwMode="gray">
          <a:xfrm>
            <a:off x="352425" y="2210968"/>
            <a:ext cx="8431272" cy="202025"/>
            <a:chOff x="393192" y="1316326"/>
            <a:chExt cx="4553712" cy="229010"/>
          </a:xfrm>
        </p:grpSpPr>
        <p:sp>
          <p:nvSpPr>
            <p:cNvPr id="20" name="TextBox 19"/>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OPG’s Role as Financial Services Manager</a:t>
              </a:r>
            </a:p>
          </p:txBody>
        </p:sp>
        <p:cxnSp>
          <p:nvCxnSpPr>
            <p:cNvPr id="21" name="Straight Connector 20"/>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 xmlns:p14="http://schemas.microsoft.com/office/powerpoint/2010/main" val="39737598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of Money between Trust and IESO</a:t>
            </a:r>
            <a:endParaRPr lang="en-CA" dirty="0"/>
          </a:p>
        </p:txBody>
      </p:sp>
      <p:grpSp>
        <p:nvGrpSpPr>
          <p:cNvPr id="3" name="Group 48"/>
          <p:cNvGrpSpPr/>
          <p:nvPr/>
        </p:nvGrpSpPr>
        <p:grpSpPr>
          <a:xfrm>
            <a:off x="286439" y="1319271"/>
            <a:ext cx="8330435" cy="5122973"/>
            <a:chOff x="0" y="1418422"/>
            <a:chExt cx="8330435" cy="5122973"/>
          </a:xfrm>
        </p:grpSpPr>
        <p:grpSp>
          <p:nvGrpSpPr>
            <p:cNvPr id="4" name="Group 2"/>
            <p:cNvGrpSpPr/>
            <p:nvPr/>
          </p:nvGrpSpPr>
          <p:grpSpPr>
            <a:xfrm>
              <a:off x="0" y="1418422"/>
              <a:ext cx="8330435" cy="4855684"/>
              <a:chOff x="611953" y="2727325"/>
              <a:chExt cx="8330435" cy="4855684"/>
            </a:xfrm>
          </p:grpSpPr>
          <p:grpSp>
            <p:nvGrpSpPr>
              <p:cNvPr id="9" name="Group 4"/>
              <p:cNvGrpSpPr/>
              <p:nvPr/>
            </p:nvGrpSpPr>
            <p:grpSpPr>
              <a:xfrm>
                <a:off x="611953" y="2727325"/>
                <a:ext cx="8330435" cy="4855684"/>
                <a:chOff x="535753" y="1752600"/>
                <a:chExt cx="8330435" cy="4855684"/>
              </a:xfrm>
            </p:grpSpPr>
            <p:grpSp>
              <p:nvGrpSpPr>
                <p:cNvPr id="12" name="Group 34"/>
                <p:cNvGrpSpPr>
                  <a:grpSpLocks/>
                </p:cNvGrpSpPr>
                <p:nvPr/>
              </p:nvGrpSpPr>
              <p:grpSpPr bwMode="auto">
                <a:xfrm>
                  <a:off x="535753" y="1752600"/>
                  <a:ext cx="8330435" cy="4855684"/>
                  <a:chOff x="531515" y="1066800"/>
                  <a:chExt cx="8177583" cy="4570056"/>
                </a:xfrm>
              </p:grpSpPr>
              <p:sp>
                <p:nvSpPr>
                  <p:cNvPr id="11" name="Rectangle 10"/>
                  <p:cNvSpPr/>
                  <p:nvPr/>
                </p:nvSpPr>
                <p:spPr bwMode="auto">
                  <a:xfrm>
                    <a:off x="4191379" y="1981200"/>
                    <a:ext cx="1545905"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a:p>
                    <a:pPr algn="ctr" fontAlgn="auto">
                      <a:spcBef>
                        <a:spcPts val="0"/>
                      </a:spcBef>
                      <a:spcAft>
                        <a:spcPts val="0"/>
                      </a:spcAft>
                      <a:defRPr/>
                    </a:pPr>
                    <a:r>
                      <a:rPr lang="en-US" sz="1300" b="1" dirty="0" smtClean="0">
                        <a:solidFill>
                          <a:schemeClr val="tx1"/>
                        </a:solidFill>
                      </a:rPr>
                      <a:t>Ratepayers via LDCs</a:t>
                    </a:r>
                    <a:endParaRPr lang="en-US" sz="1300" dirty="0">
                      <a:solidFill>
                        <a:schemeClr val="tx1"/>
                      </a:solidFill>
                    </a:endParaRPr>
                  </a:p>
                  <a:p>
                    <a:pPr algn="ctr" fontAlgn="auto">
                      <a:spcBef>
                        <a:spcPts val="0"/>
                      </a:spcBef>
                      <a:spcAft>
                        <a:spcPts val="0"/>
                      </a:spcAft>
                      <a:defRPr/>
                    </a:pPr>
                    <a:endParaRPr lang="en-CA" sz="1200" dirty="0">
                      <a:solidFill>
                        <a:schemeClr val="tx1"/>
                      </a:solidFill>
                    </a:endParaRPr>
                  </a:p>
                </p:txBody>
              </p:sp>
              <p:grpSp>
                <p:nvGrpSpPr>
                  <p:cNvPr id="14" name="Group 33"/>
                  <p:cNvGrpSpPr>
                    <a:grpSpLocks/>
                  </p:cNvGrpSpPr>
                  <p:nvPr/>
                </p:nvGrpSpPr>
                <p:grpSpPr bwMode="auto">
                  <a:xfrm>
                    <a:off x="531515" y="1066800"/>
                    <a:ext cx="8177583" cy="4570056"/>
                    <a:chOff x="531515" y="1066800"/>
                    <a:chExt cx="8177583" cy="4570056"/>
                  </a:xfrm>
                </p:grpSpPr>
                <p:cxnSp>
                  <p:nvCxnSpPr>
                    <p:cNvPr id="13" name="Straight Arrow Connector 12"/>
                    <p:cNvCxnSpPr>
                      <a:stCxn id="11" idx="2"/>
                      <a:endCxn id="27" idx="0"/>
                    </p:cNvCxnSpPr>
                    <p:nvPr/>
                  </p:nvCxnSpPr>
                  <p:spPr bwMode="auto">
                    <a:xfrm>
                      <a:off x="4964331" y="2438400"/>
                      <a:ext cx="9350" cy="709706"/>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 55"/>
                    <p:cNvGrpSpPr>
                      <a:grpSpLocks/>
                    </p:cNvGrpSpPr>
                    <p:nvPr/>
                  </p:nvGrpSpPr>
                  <p:grpSpPr bwMode="auto">
                    <a:xfrm>
                      <a:off x="531515" y="1066800"/>
                      <a:ext cx="8177583" cy="4570056"/>
                      <a:chOff x="531515" y="1066800"/>
                      <a:chExt cx="8177583" cy="4570056"/>
                    </a:xfrm>
                  </p:grpSpPr>
                  <p:cxnSp>
                    <p:nvCxnSpPr>
                      <p:cNvPr id="15" name="Straight Arrow Connector 14"/>
                      <p:cNvCxnSpPr>
                        <a:stCxn id="18" idx="4"/>
                      </p:cNvCxnSpPr>
                      <p:nvPr/>
                    </p:nvCxnSpPr>
                    <p:spPr bwMode="auto">
                      <a:xfrm flipH="1">
                        <a:off x="2986457" y="1459753"/>
                        <a:ext cx="4253" cy="49098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nvGrpSpPr>
                      <p:cNvPr id="17" name="Group 54"/>
                      <p:cNvGrpSpPr>
                        <a:grpSpLocks/>
                      </p:cNvGrpSpPr>
                      <p:nvPr/>
                    </p:nvGrpSpPr>
                    <p:grpSpPr bwMode="auto">
                      <a:xfrm>
                        <a:off x="531515" y="1066800"/>
                        <a:ext cx="8177583" cy="4570056"/>
                        <a:chOff x="531515" y="1066800"/>
                        <a:chExt cx="8177583" cy="4570056"/>
                      </a:xfrm>
                    </p:grpSpPr>
                    <p:grpSp>
                      <p:nvGrpSpPr>
                        <p:cNvPr id="20" name="Group 67"/>
                        <p:cNvGrpSpPr>
                          <a:grpSpLocks/>
                        </p:cNvGrpSpPr>
                        <p:nvPr/>
                      </p:nvGrpSpPr>
                      <p:grpSpPr bwMode="auto">
                        <a:xfrm>
                          <a:off x="531515" y="1066800"/>
                          <a:ext cx="8177583" cy="4570056"/>
                          <a:chOff x="-362188" y="1066800"/>
                          <a:chExt cx="8942351" cy="5522151"/>
                        </a:xfrm>
                      </p:grpSpPr>
                      <p:cxnSp>
                        <p:nvCxnSpPr>
                          <p:cNvPr id="19" name="Straight Arrow Connector 18"/>
                          <p:cNvCxnSpPr/>
                          <p:nvPr/>
                        </p:nvCxnSpPr>
                        <p:spPr>
                          <a:xfrm flipV="1">
                            <a:off x="5257148" y="3857936"/>
                            <a:ext cx="1249113"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nvGrpSpPr>
                          <p:cNvPr id="25" name="Group 66"/>
                          <p:cNvGrpSpPr>
                            <a:grpSpLocks/>
                          </p:cNvGrpSpPr>
                          <p:nvPr/>
                        </p:nvGrpSpPr>
                        <p:grpSpPr bwMode="auto">
                          <a:xfrm>
                            <a:off x="-362188" y="1066800"/>
                            <a:ext cx="8942351" cy="5522151"/>
                            <a:chOff x="-362188" y="1066800"/>
                            <a:chExt cx="8942351" cy="5522151"/>
                          </a:xfrm>
                        </p:grpSpPr>
                        <p:sp>
                          <p:nvSpPr>
                            <p:cNvPr id="21" name="Rectangle 20"/>
                            <p:cNvSpPr/>
                            <p:nvPr/>
                          </p:nvSpPr>
                          <p:spPr bwMode="auto">
                            <a:xfrm>
                              <a:off x="533354" y="2134896"/>
                              <a:ext cx="1981880" cy="6127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a:solidFill>
                                    <a:schemeClr val="tx1"/>
                                  </a:solidFill>
                                </a:rPr>
                                <a:t>OPG </a:t>
                              </a:r>
                            </a:p>
                          </p:txBody>
                        </p:sp>
                        <p:sp>
                          <p:nvSpPr>
                            <p:cNvPr id="22" name="Oval 21"/>
                            <p:cNvSpPr/>
                            <p:nvPr/>
                          </p:nvSpPr>
                          <p:spPr bwMode="auto">
                            <a:xfrm>
                              <a:off x="4422" y="1066800"/>
                              <a:ext cx="1386099" cy="45676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smtClean="0">
                                  <a:solidFill>
                                    <a:schemeClr val="tx1"/>
                                  </a:solidFill>
                                </a:rPr>
                                <a:t>Province</a:t>
                              </a:r>
                              <a:endParaRPr lang="en-CA" sz="1300" b="1" dirty="0">
                                <a:solidFill>
                                  <a:schemeClr val="tx1"/>
                                </a:solidFill>
                              </a:endParaRPr>
                            </a:p>
                          </p:txBody>
                        </p:sp>
                        <p:cxnSp>
                          <p:nvCxnSpPr>
                            <p:cNvPr id="23" name="Straight Arrow Connector 22"/>
                            <p:cNvCxnSpPr/>
                            <p:nvPr/>
                          </p:nvCxnSpPr>
                          <p:spPr bwMode="auto">
                            <a:xfrm>
                              <a:off x="711402" y="1552233"/>
                              <a:ext cx="2587" cy="595192"/>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bwMode="auto">
                            <a:xfrm>
                              <a:off x="533353" y="3581712"/>
                              <a:ext cx="1981880" cy="536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smtClean="0">
                                  <a:solidFill>
                                    <a:schemeClr val="tx1"/>
                                  </a:solidFill>
                                </a:rPr>
                                <a:t>Trust</a:t>
                              </a:r>
                              <a:endParaRPr lang="en-US" sz="1300" b="1" dirty="0">
                                <a:solidFill>
                                  <a:schemeClr val="tx1"/>
                                </a:solidFill>
                              </a:endParaRPr>
                            </a:p>
                          </p:txBody>
                        </p:sp>
                        <p:grpSp>
                          <p:nvGrpSpPr>
                            <p:cNvPr id="26" name="Group 51"/>
                            <p:cNvGrpSpPr>
                              <a:grpSpLocks/>
                            </p:cNvGrpSpPr>
                            <p:nvPr/>
                          </p:nvGrpSpPr>
                          <p:grpSpPr bwMode="auto">
                            <a:xfrm>
                              <a:off x="-362188" y="5292200"/>
                              <a:ext cx="1836661" cy="1296751"/>
                              <a:chOff x="-971788" y="5978000"/>
                              <a:chExt cx="1836661" cy="1296751"/>
                            </a:xfrm>
                          </p:grpSpPr>
                          <p:sp>
                            <p:nvSpPr>
                              <p:cNvPr id="30" name="Oval 29"/>
                              <p:cNvSpPr/>
                              <p:nvPr/>
                            </p:nvSpPr>
                            <p:spPr>
                              <a:xfrm>
                                <a:off x="-971788" y="6664528"/>
                                <a:ext cx="1836661" cy="610223"/>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smtClean="0">
                                    <a:solidFill>
                                      <a:schemeClr val="tx1"/>
                                    </a:solidFill>
                                  </a:rPr>
                                  <a:t>Bank / ABCP Conduit</a:t>
                                </a:r>
                              </a:p>
                            </p:txBody>
                          </p:sp>
                          <p:cxnSp>
                            <p:nvCxnSpPr>
                              <p:cNvPr id="31" name="Straight Arrow Connector 30"/>
                              <p:cNvCxnSpPr/>
                              <p:nvPr/>
                            </p:nvCxnSpPr>
                            <p:spPr>
                              <a:xfrm flipV="1">
                                <a:off x="-18719" y="5978000"/>
                                <a:ext cx="0" cy="686532"/>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
                          <p:nvSpPr>
                            <p:cNvPr id="27" name="Rectangle 26"/>
                            <p:cNvSpPr/>
                            <p:nvPr/>
                          </p:nvSpPr>
                          <p:spPr bwMode="auto">
                            <a:xfrm>
                              <a:off x="3733673" y="3581712"/>
                              <a:ext cx="1523475" cy="536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a:p>
                              <a:pPr algn="ctr" fontAlgn="auto">
                                <a:spcBef>
                                  <a:spcPts val="0"/>
                                </a:spcBef>
                                <a:spcAft>
                                  <a:spcPts val="0"/>
                                </a:spcAft>
                                <a:defRPr/>
                              </a:pPr>
                              <a:r>
                                <a:rPr lang="en-US" sz="1300" b="1" dirty="0">
                                  <a:solidFill>
                                    <a:schemeClr val="tx1"/>
                                  </a:solidFill>
                                </a:rPr>
                                <a:t>IESO</a:t>
                              </a:r>
                              <a:endParaRPr lang="en-US" sz="1300" dirty="0">
                                <a:solidFill>
                                  <a:schemeClr val="tx1"/>
                                </a:solidFill>
                              </a:endParaRPr>
                            </a:p>
                            <a:p>
                              <a:pPr algn="ctr" fontAlgn="auto">
                                <a:spcBef>
                                  <a:spcPts val="0"/>
                                </a:spcBef>
                                <a:spcAft>
                                  <a:spcPts val="0"/>
                                </a:spcAft>
                                <a:defRPr/>
                              </a:pPr>
                              <a:endParaRPr lang="en-CA" sz="1200" dirty="0">
                                <a:solidFill>
                                  <a:schemeClr val="tx1"/>
                                </a:solidFill>
                              </a:endParaRPr>
                            </a:p>
                          </p:txBody>
                        </p:sp>
                        <p:sp>
                          <p:nvSpPr>
                            <p:cNvPr id="28" name="Rectangle 27"/>
                            <p:cNvSpPr/>
                            <p:nvPr/>
                          </p:nvSpPr>
                          <p:spPr bwMode="auto">
                            <a:xfrm>
                              <a:off x="6506261" y="3337983"/>
                              <a:ext cx="2073902" cy="9532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a:p>
                              <a:pPr algn="ctr" fontAlgn="auto">
                                <a:spcBef>
                                  <a:spcPts val="0"/>
                                </a:spcBef>
                                <a:spcAft>
                                  <a:spcPts val="0"/>
                                </a:spcAft>
                                <a:defRPr/>
                              </a:pPr>
                              <a:r>
                                <a:rPr lang="en-US" sz="1300" b="1" dirty="0" smtClean="0">
                                  <a:solidFill>
                                    <a:schemeClr val="tx1"/>
                                  </a:solidFill>
                                </a:rPr>
                                <a:t>Payment to Generators </a:t>
                              </a:r>
                              <a:r>
                                <a:rPr lang="en-US" sz="1300" b="1" dirty="0">
                                  <a:solidFill>
                                    <a:schemeClr val="tx1"/>
                                  </a:solidFill>
                                </a:rPr>
                                <a:t>&amp; Other Industry Participants</a:t>
                              </a:r>
                              <a:endParaRPr lang="en-US" sz="1300" dirty="0">
                                <a:solidFill>
                                  <a:schemeClr val="tx1"/>
                                </a:solidFill>
                              </a:endParaRPr>
                            </a:p>
                            <a:p>
                              <a:pPr algn="ctr" fontAlgn="auto">
                                <a:spcBef>
                                  <a:spcPts val="0"/>
                                </a:spcBef>
                                <a:spcAft>
                                  <a:spcPts val="0"/>
                                </a:spcAft>
                                <a:defRPr/>
                              </a:pPr>
                              <a:endParaRPr lang="en-CA" sz="1200" dirty="0">
                                <a:solidFill>
                                  <a:schemeClr val="tx1"/>
                                </a:solidFill>
                              </a:endParaRPr>
                            </a:p>
                          </p:txBody>
                        </p:sp>
                        <p:cxnSp>
                          <p:nvCxnSpPr>
                            <p:cNvPr id="29" name="Straight Arrow Connector 28"/>
                            <p:cNvCxnSpPr>
                              <a:stCxn id="24" idx="3"/>
                              <a:endCxn id="27" idx="1"/>
                            </p:cNvCxnSpPr>
                            <p:nvPr/>
                          </p:nvCxnSpPr>
                          <p:spPr>
                            <a:xfrm>
                              <a:off x="2515233" y="3850715"/>
                              <a:ext cx="121843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sp>
                      <p:nvSpPr>
                        <p:cNvPr id="18" name="Oval 17"/>
                        <p:cNvSpPr/>
                        <p:nvPr/>
                      </p:nvSpPr>
                      <p:spPr bwMode="auto">
                        <a:xfrm>
                          <a:off x="2324450" y="1081741"/>
                          <a:ext cx="1332520" cy="37801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a:solidFill>
                                <a:schemeClr val="tx1"/>
                              </a:solidFill>
                            </a:rPr>
                            <a:t>Capital Markets</a:t>
                          </a:r>
                        </a:p>
                      </p:txBody>
                    </p:sp>
                  </p:grpSp>
                </p:grpSp>
              </p:grpSp>
            </p:grpSp>
            <p:sp>
              <p:nvSpPr>
                <p:cNvPr id="10" name="TextBox 12"/>
                <p:cNvSpPr txBox="1">
                  <a:spLocks noChangeArrowheads="1"/>
                </p:cNvSpPr>
                <p:nvPr/>
              </p:nvSpPr>
              <p:spPr bwMode="auto">
                <a:xfrm>
                  <a:off x="3201835" y="3870592"/>
                  <a:ext cx="1145753" cy="369332"/>
                </a:xfrm>
                <a:prstGeom prst="rect">
                  <a:avLst/>
                </a:prstGeom>
                <a:noFill/>
                <a:ln w="9525">
                  <a:noFill/>
                  <a:miter lim="800000"/>
                  <a:headEnd/>
                  <a:tailEnd/>
                </a:ln>
              </p:spPr>
              <p:txBody>
                <a:bodyPr wrap="square">
                  <a:spAutoFit/>
                </a:bodyPr>
                <a:lstStyle/>
                <a:p>
                  <a:pPr algn="ctr">
                    <a:defRPr/>
                  </a:pPr>
                  <a:r>
                    <a:rPr lang="en-US" sz="900" dirty="0" smtClean="0">
                      <a:latin typeface="+mn-lt"/>
                    </a:rPr>
                    <a:t>Payment for deferral</a:t>
                  </a:r>
                  <a:endParaRPr lang="en-CA" sz="900" dirty="0">
                    <a:latin typeface="+mn-lt"/>
                  </a:endParaRPr>
                </a:p>
              </p:txBody>
            </p:sp>
          </p:grpSp>
          <p:sp>
            <p:nvSpPr>
              <p:cNvPr id="5" name="TextBox 4"/>
              <p:cNvSpPr txBox="1"/>
              <p:nvPr/>
            </p:nvSpPr>
            <p:spPr>
              <a:xfrm>
                <a:off x="4343400" y="4343400"/>
                <a:ext cx="762000" cy="369332"/>
              </a:xfrm>
              <a:prstGeom prst="rect">
                <a:avLst/>
              </a:prstGeom>
              <a:noFill/>
            </p:spPr>
            <p:txBody>
              <a:bodyPr wrap="square" rtlCol="0">
                <a:spAutoFit/>
              </a:bodyPr>
              <a:lstStyle/>
              <a:p>
                <a:pPr algn="r"/>
                <a:r>
                  <a:rPr lang="en-US" sz="900" dirty="0" smtClean="0">
                    <a:latin typeface="+mj-lt"/>
                  </a:rPr>
                  <a:t>Reduced payment</a:t>
                </a:r>
                <a:endParaRPr lang="en-CA" sz="900" dirty="0">
                  <a:latin typeface="+mj-lt"/>
                </a:endParaRPr>
              </a:p>
            </p:txBody>
          </p:sp>
          <p:cxnSp>
            <p:nvCxnSpPr>
              <p:cNvPr id="6" name="Straight Arrow Connector 5"/>
              <p:cNvCxnSpPr/>
              <p:nvPr/>
            </p:nvCxnSpPr>
            <p:spPr>
              <a:xfrm flipH="1">
                <a:off x="3300069" y="5410200"/>
                <a:ext cx="1065365"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178883" y="5407968"/>
                <a:ext cx="1465243" cy="230832"/>
              </a:xfrm>
              <a:prstGeom prst="rect">
                <a:avLst/>
              </a:prstGeom>
              <a:noFill/>
            </p:spPr>
            <p:txBody>
              <a:bodyPr wrap="square" rtlCol="0">
                <a:spAutoFit/>
              </a:bodyPr>
              <a:lstStyle/>
              <a:p>
                <a:r>
                  <a:rPr lang="en-US" sz="900" dirty="0" smtClean="0">
                    <a:latin typeface="+mj-lt"/>
                  </a:rPr>
                  <a:t>Future Trust repayment</a:t>
                </a:r>
                <a:endParaRPr lang="en-CA" sz="900" dirty="0">
                  <a:latin typeface="+mj-lt"/>
                </a:endParaRPr>
              </a:p>
            </p:txBody>
          </p:sp>
          <p:cxnSp>
            <p:nvCxnSpPr>
              <p:cNvPr id="8" name="Straight Arrow Connector 7"/>
              <p:cNvCxnSpPr/>
              <p:nvPr/>
            </p:nvCxnSpPr>
            <p:spPr bwMode="auto">
              <a:xfrm>
                <a:off x="2387906" y="4191000"/>
                <a:ext cx="0" cy="736600"/>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grpSp>
        <p:sp>
          <p:nvSpPr>
            <p:cNvPr id="32" name="Rectangle 31"/>
            <p:cNvSpPr/>
            <p:nvPr/>
          </p:nvSpPr>
          <p:spPr bwMode="auto">
            <a:xfrm>
              <a:off x="832425" y="4674576"/>
              <a:ext cx="1846262" cy="4714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smtClean="0">
                  <a:solidFill>
                    <a:schemeClr val="tx1"/>
                  </a:solidFill>
                </a:rPr>
                <a:t>Capital Markets Debt</a:t>
              </a:r>
              <a:endParaRPr lang="en-US" sz="1300" b="1" dirty="0">
                <a:solidFill>
                  <a:schemeClr val="tx1"/>
                </a:solidFill>
              </a:endParaRPr>
            </a:p>
          </p:txBody>
        </p:sp>
        <p:sp>
          <p:nvSpPr>
            <p:cNvPr id="33" name="Oval 32"/>
            <p:cNvSpPr/>
            <p:nvPr/>
          </p:nvSpPr>
          <p:spPr bwMode="auto">
            <a:xfrm>
              <a:off x="1749846" y="5735695"/>
              <a:ext cx="1710980" cy="53657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smtClean="0">
                  <a:solidFill>
                    <a:schemeClr val="tx1"/>
                  </a:solidFill>
                </a:rPr>
                <a:t>ABS / Bonds</a:t>
              </a:r>
            </a:p>
          </p:txBody>
        </p:sp>
        <p:cxnSp>
          <p:nvCxnSpPr>
            <p:cNvPr id="38" name="Straight Arrow Connector 37"/>
            <p:cNvCxnSpPr/>
            <p:nvPr/>
          </p:nvCxnSpPr>
          <p:spPr bwMode="auto">
            <a:xfrm flipV="1">
              <a:off x="2615664" y="5143040"/>
              <a:ext cx="0" cy="60367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32" idx="0"/>
              <a:endCxn id="24" idx="2"/>
            </p:cNvCxnSpPr>
            <p:nvPr/>
          </p:nvCxnSpPr>
          <p:spPr bwMode="auto">
            <a:xfrm flipV="1">
              <a:off x="1755556" y="4101297"/>
              <a:ext cx="1835" cy="573279"/>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3" name="Content Placeholder 10"/>
            <p:cNvSpPr txBox="1">
              <a:spLocks/>
            </p:cNvSpPr>
            <p:nvPr/>
          </p:nvSpPr>
          <p:spPr>
            <a:xfrm>
              <a:off x="230485" y="6233256"/>
              <a:ext cx="1122494" cy="307782"/>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79793" lvl="1" indent="0" algn="ctr">
                <a:spcBef>
                  <a:spcPts val="0"/>
                </a:spcBef>
                <a:buClr>
                  <a:schemeClr val="accent2"/>
                </a:buClr>
                <a:buNone/>
              </a:pPr>
              <a:r>
                <a:rPr lang="en-US" kern="0" dirty="0"/>
                <a:t>Warehouse</a:t>
              </a:r>
            </a:p>
            <a:p>
              <a:pPr marL="179793" lvl="1" indent="0">
                <a:spcBef>
                  <a:spcPts val="200"/>
                </a:spcBef>
                <a:spcAft>
                  <a:spcPts val="200"/>
                </a:spcAft>
                <a:buClr>
                  <a:schemeClr val="accent2"/>
                </a:buClr>
                <a:buNone/>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sp>
          <p:nvSpPr>
            <p:cNvPr id="44" name="Content Placeholder 10"/>
            <p:cNvSpPr txBox="1">
              <a:spLocks/>
            </p:cNvSpPr>
            <p:nvPr/>
          </p:nvSpPr>
          <p:spPr>
            <a:xfrm>
              <a:off x="1952825" y="6233613"/>
              <a:ext cx="1218758" cy="307782"/>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79793" lvl="1" indent="0" algn="ctr">
                <a:spcBef>
                  <a:spcPts val="0"/>
                </a:spcBef>
                <a:buClr>
                  <a:schemeClr val="accent2"/>
                </a:buClr>
                <a:buNone/>
              </a:pPr>
              <a:r>
                <a:rPr lang="en-US" kern="0" dirty="0"/>
                <a:t>Term Financing</a:t>
              </a:r>
            </a:p>
            <a:p>
              <a:pPr marL="179793" lvl="1" indent="0">
                <a:spcBef>
                  <a:spcPts val="200"/>
                </a:spcBef>
                <a:spcAft>
                  <a:spcPts val="200"/>
                </a:spcAft>
                <a:buClr>
                  <a:schemeClr val="accent2"/>
                </a:buClr>
                <a:buNone/>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pSp>
      <p:sp>
        <p:nvSpPr>
          <p:cNvPr id="50" name="TextBox 49"/>
          <p:cNvSpPr txBox="1"/>
          <p:nvPr/>
        </p:nvSpPr>
        <p:spPr>
          <a:xfrm>
            <a:off x="1250816" y="2933509"/>
            <a:ext cx="762000" cy="400110"/>
          </a:xfrm>
          <a:prstGeom prst="rect">
            <a:avLst/>
          </a:prstGeom>
          <a:noFill/>
        </p:spPr>
        <p:txBody>
          <a:bodyPr wrap="square" rtlCol="0">
            <a:spAutoFit/>
          </a:bodyPr>
          <a:lstStyle/>
          <a:p>
            <a:pPr algn="ctr"/>
            <a:r>
              <a:rPr lang="en-US" sz="1000" dirty="0" smtClean="0">
                <a:latin typeface="+mj-lt"/>
              </a:rPr>
              <a:t>49% </a:t>
            </a:r>
          </a:p>
          <a:p>
            <a:pPr algn="ctr"/>
            <a:r>
              <a:rPr lang="en-US" sz="1000" dirty="0" smtClean="0">
                <a:latin typeface="+mj-lt"/>
              </a:rPr>
              <a:t>Sub-debt</a:t>
            </a:r>
            <a:endParaRPr lang="en-CA" sz="1000" dirty="0">
              <a:latin typeface="+mj-lt"/>
            </a:endParaRPr>
          </a:p>
        </p:txBody>
      </p:sp>
      <p:sp>
        <p:nvSpPr>
          <p:cNvPr id="51" name="TextBox 50"/>
          <p:cNvSpPr txBox="1"/>
          <p:nvPr/>
        </p:nvSpPr>
        <p:spPr>
          <a:xfrm>
            <a:off x="1090669" y="4088444"/>
            <a:ext cx="876243" cy="400110"/>
          </a:xfrm>
          <a:prstGeom prst="rect">
            <a:avLst/>
          </a:prstGeom>
          <a:noFill/>
        </p:spPr>
        <p:txBody>
          <a:bodyPr wrap="square" rtlCol="0">
            <a:spAutoFit/>
          </a:bodyPr>
          <a:lstStyle/>
          <a:p>
            <a:pPr algn="ctr"/>
            <a:r>
              <a:rPr lang="en-US" sz="1000" dirty="0" smtClean="0">
                <a:latin typeface="+mj-lt"/>
              </a:rPr>
              <a:t>51% </a:t>
            </a:r>
          </a:p>
          <a:p>
            <a:pPr algn="ctr"/>
            <a:r>
              <a:rPr lang="en-US" sz="1000" dirty="0" smtClean="0">
                <a:latin typeface="+mj-lt"/>
              </a:rPr>
              <a:t>Senior Debt</a:t>
            </a:r>
            <a:endParaRPr lang="en-CA" sz="1000" dirty="0">
              <a:latin typeface="+mj-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Simplified Trust Structure</a:t>
            </a:r>
          </a:p>
        </p:txBody>
      </p:sp>
      <p:sp>
        <p:nvSpPr>
          <p:cNvPr id="41" name="Rectangle 40"/>
          <p:cNvSpPr/>
          <p:nvPr/>
        </p:nvSpPr>
        <p:spPr bwMode="gray">
          <a:xfrm>
            <a:off x="356512" y="5090615"/>
            <a:ext cx="4464050" cy="542925"/>
          </a:xfrm>
          <a:prstGeom prst="rect">
            <a:avLst/>
          </a:prstGeom>
          <a:solidFill>
            <a:srgbClr val="002750"/>
          </a:solidFill>
          <a:ln w="9525" cmpd="sng" algn="ctr">
            <a:noFill/>
            <a:prstDash val="solid"/>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45720" rIns="45720" rtlCol="0" anchor="ctr"/>
          <a:lstStyle/>
          <a:p>
            <a:pPr algn="ctr"/>
            <a:r>
              <a:rPr lang="en-US" sz="1400" dirty="0" smtClean="0">
                <a:solidFill>
                  <a:srgbClr val="FFFFFF"/>
                </a:solidFill>
              </a:rPr>
              <a:t>Junior Subordinated Debt 10%</a:t>
            </a:r>
          </a:p>
        </p:txBody>
      </p:sp>
      <p:sp>
        <p:nvSpPr>
          <p:cNvPr id="42" name="Rectangle 41"/>
          <p:cNvSpPr/>
          <p:nvPr/>
        </p:nvSpPr>
        <p:spPr bwMode="gray">
          <a:xfrm>
            <a:off x="360663" y="4014292"/>
            <a:ext cx="4464050" cy="1076323"/>
          </a:xfrm>
          <a:prstGeom prst="rect">
            <a:avLst/>
          </a:prstGeom>
          <a:solidFill>
            <a:srgbClr val="086AC3"/>
          </a:solidFill>
          <a:ln w="9525" cmpd="sng" algn="ctr">
            <a:noFill/>
            <a:prstDash val="solid"/>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45720" rIns="45720" rtlCol="0" anchor="ctr"/>
          <a:lstStyle/>
          <a:p>
            <a:pPr algn="ctr"/>
            <a:r>
              <a:rPr lang="en-US" sz="1400" dirty="0" smtClean="0">
                <a:solidFill>
                  <a:srgbClr val="FFFFFF"/>
                </a:solidFill>
              </a:rPr>
              <a:t>Subordinated </a:t>
            </a:r>
            <a:r>
              <a:rPr lang="en-US" sz="1400" dirty="0">
                <a:solidFill>
                  <a:srgbClr val="FFFFFF"/>
                </a:solidFill>
              </a:rPr>
              <a:t>Debt 39%</a:t>
            </a:r>
          </a:p>
        </p:txBody>
      </p:sp>
      <p:sp>
        <p:nvSpPr>
          <p:cNvPr id="43" name="Rectangle 42"/>
          <p:cNvSpPr/>
          <p:nvPr/>
        </p:nvSpPr>
        <p:spPr bwMode="gray">
          <a:xfrm>
            <a:off x="360663" y="2471242"/>
            <a:ext cx="4464050" cy="1543050"/>
          </a:xfrm>
          <a:prstGeom prst="rect">
            <a:avLst/>
          </a:prstGeom>
          <a:solidFill>
            <a:srgbClr val="73B0E3"/>
          </a:solidFill>
          <a:ln w="9525" cmpd="sng" algn="ctr">
            <a:noFill/>
            <a:prstDash val="solid"/>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45720" rIns="45720" rtlCol="0" anchor="ctr"/>
          <a:lstStyle/>
          <a:p>
            <a:pPr algn="ctr"/>
            <a:r>
              <a:rPr lang="en-US" sz="1400" dirty="0"/>
              <a:t>Senior Debt 51%</a:t>
            </a:r>
          </a:p>
        </p:txBody>
      </p:sp>
      <p:sp>
        <p:nvSpPr>
          <p:cNvPr id="44" name="TextBox 43"/>
          <p:cNvSpPr txBox="1"/>
          <p:nvPr/>
        </p:nvSpPr>
        <p:spPr>
          <a:xfrm>
            <a:off x="6199905" y="2773221"/>
            <a:ext cx="3176555" cy="830997"/>
          </a:xfrm>
          <a:prstGeom prst="rect">
            <a:avLst/>
          </a:prstGeom>
          <a:noFill/>
        </p:spPr>
        <p:txBody>
          <a:bodyPr wrap="square" rtlCol="0">
            <a:spAutoFit/>
          </a:bodyPr>
          <a:lstStyle/>
          <a:p>
            <a:pPr algn="l"/>
            <a:r>
              <a:rPr lang="en-US" sz="1200" u="sng" dirty="0" smtClean="0"/>
              <a:t>Senior Debt (Public Markets)</a:t>
            </a:r>
          </a:p>
          <a:p>
            <a:pPr algn="l"/>
            <a:r>
              <a:rPr lang="en-US" sz="1200" dirty="0" smtClean="0"/>
              <a:t>Accessed from:</a:t>
            </a:r>
            <a:endParaRPr lang="en-CA" sz="1200" dirty="0" smtClean="0"/>
          </a:p>
          <a:p>
            <a:pPr marL="228600" indent="-228600" algn="l">
              <a:buAutoNum type="arabicParenR"/>
            </a:pPr>
            <a:r>
              <a:rPr lang="en-US" sz="1200" dirty="0" smtClean="0"/>
              <a:t>Canadian Securitization Program</a:t>
            </a:r>
          </a:p>
          <a:p>
            <a:pPr marL="228600" indent="-228600" algn="l">
              <a:buAutoNum type="arabicParenR"/>
            </a:pPr>
            <a:r>
              <a:rPr lang="en-US" sz="1200" dirty="0" smtClean="0"/>
              <a:t>U.S. Market Program</a:t>
            </a:r>
          </a:p>
        </p:txBody>
      </p:sp>
      <p:sp>
        <p:nvSpPr>
          <p:cNvPr id="45" name="TextBox 44"/>
          <p:cNvSpPr txBox="1"/>
          <p:nvPr/>
        </p:nvSpPr>
        <p:spPr>
          <a:xfrm>
            <a:off x="6210207" y="4222567"/>
            <a:ext cx="2489200" cy="276999"/>
          </a:xfrm>
          <a:prstGeom prst="rect">
            <a:avLst/>
          </a:prstGeom>
          <a:noFill/>
        </p:spPr>
        <p:txBody>
          <a:bodyPr wrap="square" rtlCol="0">
            <a:spAutoFit/>
          </a:bodyPr>
          <a:lstStyle/>
          <a:p>
            <a:pPr algn="l"/>
            <a:r>
              <a:rPr lang="en-US" sz="1200" u="sng" dirty="0" smtClean="0"/>
              <a:t>Subordinated Debt</a:t>
            </a:r>
          </a:p>
        </p:txBody>
      </p:sp>
      <p:sp>
        <p:nvSpPr>
          <p:cNvPr id="46" name="TextBox 45"/>
          <p:cNvSpPr txBox="1"/>
          <p:nvPr/>
        </p:nvSpPr>
        <p:spPr>
          <a:xfrm>
            <a:off x="6203078" y="5109235"/>
            <a:ext cx="2489200" cy="276999"/>
          </a:xfrm>
          <a:prstGeom prst="rect">
            <a:avLst/>
          </a:prstGeom>
          <a:noFill/>
        </p:spPr>
        <p:txBody>
          <a:bodyPr wrap="square" rtlCol="0">
            <a:spAutoFit/>
          </a:bodyPr>
          <a:lstStyle/>
          <a:p>
            <a:pPr algn="l"/>
            <a:r>
              <a:rPr lang="en-US" sz="1200" u="sng" dirty="0" smtClean="0"/>
              <a:t>Junior Subordinated Debt</a:t>
            </a:r>
          </a:p>
        </p:txBody>
      </p:sp>
      <p:cxnSp>
        <p:nvCxnSpPr>
          <p:cNvPr id="47" name="Straight Arrow Connector 46"/>
          <p:cNvCxnSpPr/>
          <p:nvPr/>
        </p:nvCxnSpPr>
        <p:spPr>
          <a:xfrm flipH="1">
            <a:off x="5088893" y="3248923"/>
            <a:ext cx="99518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a:off x="5088893" y="4545484"/>
            <a:ext cx="99518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a:off x="5088893" y="5442872"/>
            <a:ext cx="99518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Content Placeholder 10"/>
          <p:cNvSpPr txBox="1">
            <a:spLocks/>
          </p:cNvSpPr>
          <p:nvPr/>
        </p:nvSpPr>
        <p:spPr>
          <a:xfrm>
            <a:off x="6180853" y="5306771"/>
            <a:ext cx="2328446" cy="739028"/>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200" dirty="0"/>
              <a:t>OPG Injection (5%)</a:t>
            </a:r>
          </a:p>
          <a:p>
            <a:pPr>
              <a:spcBef>
                <a:spcPts val="400"/>
              </a:spcBef>
            </a:pPr>
            <a:r>
              <a:rPr lang="en-US" sz="1200" dirty="0" smtClean="0"/>
              <a:t>Province to Trust by OPG via Ontario government (5%)</a:t>
            </a:r>
          </a:p>
        </p:txBody>
      </p:sp>
      <p:sp>
        <p:nvSpPr>
          <p:cNvPr id="51" name="Content Placeholder 10"/>
          <p:cNvSpPr txBox="1">
            <a:spLocks/>
          </p:cNvSpPr>
          <p:nvPr/>
        </p:nvSpPr>
        <p:spPr>
          <a:xfrm>
            <a:off x="6167374" y="4430038"/>
            <a:ext cx="2189912" cy="516037"/>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200" dirty="0"/>
              <a:t>Provided to Trust by OPG via Ontario </a:t>
            </a:r>
            <a:r>
              <a:rPr lang="en-US" sz="1200" dirty="0" smtClean="0"/>
              <a:t>government</a:t>
            </a:r>
            <a:endParaRPr lang="en-US" sz="1200" dirty="0"/>
          </a:p>
        </p:txBody>
      </p:sp>
      <p:sp>
        <p:nvSpPr>
          <p:cNvPr id="53" name="Content Placeholder 10"/>
          <p:cNvSpPr txBox="1">
            <a:spLocks/>
          </p:cNvSpPr>
          <p:nvPr/>
        </p:nvSpPr>
        <p:spPr>
          <a:xfrm>
            <a:off x="237699" y="957036"/>
            <a:ext cx="8604676" cy="1146084"/>
          </a:xfrm>
          <a:prstGeom prst="rect">
            <a:avLst/>
          </a:prstGeom>
        </p:spPr>
        <p:txBody>
          <a:bodyPr>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lvl="0">
              <a:spcBef>
                <a:spcPts val="400"/>
              </a:spcBef>
            </a:pPr>
            <a:r>
              <a:rPr lang="en-US" sz="1000" dirty="0"/>
              <a:t>T</a:t>
            </a:r>
            <a:r>
              <a:rPr lang="en-US" sz="1000" dirty="0" smtClean="0"/>
              <a:t>he Fair Hydro Trust </a:t>
            </a:r>
            <a:r>
              <a:rPr lang="en-US" sz="1000" dirty="0"/>
              <a:t>will fund </a:t>
            </a:r>
            <a:r>
              <a:rPr lang="en-US" sz="1000" dirty="0" smtClean="0"/>
              <a:t>regulatory asset purchases through </a:t>
            </a:r>
            <a:r>
              <a:rPr lang="en-US" sz="1000" dirty="0"/>
              <a:t>the issuance of senior and subordinated secured debt</a:t>
            </a:r>
          </a:p>
          <a:p>
            <a:pPr lvl="1">
              <a:spcBef>
                <a:spcPts val="400"/>
              </a:spcBef>
              <a:buClr>
                <a:schemeClr val="accent2"/>
              </a:buClr>
            </a:pPr>
            <a:r>
              <a:rPr lang="en-US" sz="1000" kern="0" dirty="0"/>
              <a:t>Senior debt (51%) will be sourced monthly from committed warehouse facilities (bank and / or ABCP), and the periodic issuance of term debt</a:t>
            </a:r>
          </a:p>
          <a:p>
            <a:pPr lvl="1">
              <a:spcBef>
                <a:spcPts val="400"/>
              </a:spcBef>
              <a:buClr>
                <a:schemeClr val="accent2"/>
              </a:buClr>
            </a:pPr>
            <a:r>
              <a:rPr lang="en-US" sz="1000" dirty="0"/>
              <a:t>Subordinated debt (49%) will be provided by OPG; 44% of which will be obtained from an OEFC equity injection </a:t>
            </a:r>
            <a:r>
              <a:rPr lang="en-US" sz="1000" dirty="0" smtClean="0"/>
              <a:t>and 5% from OPG via external markets</a:t>
            </a:r>
          </a:p>
          <a:p>
            <a:pPr lvl="1">
              <a:spcBef>
                <a:spcPts val="400"/>
              </a:spcBef>
              <a:buClr>
                <a:schemeClr val="accent2"/>
              </a:buClr>
            </a:pPr>
            <a:r>
              <a:rPr lang="en-US" sz="1000" dirty="0"/>
              <a:t>Senior and subordinated principal will be scheduled to amortize to </a:t>
            </a:r>
            <a:r>
              <a:rPr lang="en-US" sz="1000" dirty="0" smtClean="0"/>
              <a:t>maintain the </a:t>
            </a:r>
            <a:r>
              <a:rPr lang="en-US" sz="1000" dirty="0"/>
              <a:t>original proportions, shortfalls to be allocated first to the subordinated </a:t>
            </a:r>
            <a:r>
              <a:rPr lang="en-US" sz="1000" dirty="0" smtClean="0"/>
              <a:t>debt</a:t>
            </a:r>
          </a:p>
          <a:p>
            <a:pPr lvl="0">
              <a:spcBef>
                <a:spcPts val="200"/>
              </a:spcBef>
              <a:spcAft>
                <a:spcPts val="200"/>
              </a:spcAft>
            </a:pPr>
            <a:endParaRPr lang="en-US" sz="1000" dirty="0"/>
          </a:p>
          <a:p>
            <a:pPr lvl="0">
              <a:spcBef>
                <a:spcPts val="200"/>
              </a:spcBef>
              <a:spcAft>
                <a:spcPts val="200"/>
              </a:spcAft>
            </a:pPr>
            <a:endParaRPr lang="en-US" sz="1000" dirty="0" smtClean="0"/>
          </a:p>
          <a:p>
            <a:pPr lvl="0">
              <a:spcBef>
                <a:spcPts val="200"/>
              </a:spcBef>
              <a:spcAft>
                <a:spcPts val="200"/>
              </a:spcAft>
            </a:pPr>
            <a:endParaRPr lang="en-US" sz="1000" dirty="0" smtClean="0"/>
          </a:p>
          <a:p>
            <a:pPr marL="16361" indent="0">
              <a:spcBef>
                <a:spcPts val="400"/>
              </a:spcBef>
              <a:buFont typeface="Wingdings" panose="05000000000000000000" pitchFamily="2" charset="2"/>
              <a:buNone/>
            </a:pPr>
            <a:endParaRPr lang="en-US" sz="1000" kern="0" dirty="0"/>
          </a:p>
        </p:txBody>
      </p:sp>
    </p:spTree>
    <p:extLst>
      <p:ext uri="{BB962C8B-B14F-4D97-AF65-F5344CB8AC3E}">
        <p14:creationId xmlns="" xmlns:p14="http://schemas.microsoft.com/office/powerpoint/2010/main" val="7470748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17" y="953264"/>
            <a:ext cx="2742767" cy="261610"/>
          </a:xfrm>
        </p:spPr>
        <p:txBody>
          <a:bodyPr/>
          <a:lstStyle/>
          <a:p>
            <a:r>
              <a:rPr lang="en-US" dirty="0" smtClean="0"/>
              <a:t>Financing Strategy</a:t>
            </a:r>
            <a:endParaRPr lang="en-US" dirty="0"/>
          </a:p>
        </p:txBody>
      </p:sp>
      <p:sp>
        <p:nvSpPr>
          <p:cNvPr id="3" name="Subtitle 2"/>
          <p:cNvSpPr>
            <a:spLocks noGrp="1"/>
          </p:cNvSpPr>
          <p:nvPr>
            <p:ph type="subTitle" idx="1"/>
          </p:nvPr>
        </p:nvSpPr>
        <p:spPr/>
        <p:txBody>
          <a:bodyPr/>
          <a:lstStyle/>
          <a:p>
            <a:r>
              <a:rPr lang="en-US" dirty="0" smtClean="0"/>
              <a:t>SECTION III</a:t>
            </a:r>
            <a:endParaRPr lang="en-US" dirty="0"/>
          </a:p>
        </p:txBody>
      </p:sp>
      <p:sp>
        <p:nvSpPr>
          <p:cNvPr id="4" name="sectionRBCPageID" hidden="1"/>
          <p:cNvSpPr txBox="1"/>
          <p:nvPr/>
        </p:nvSpPr>
        <p:spPr>
          <a:xfrm>
            <a:off x="11547" y="11207"/>
            <a:ext cx="11545" cy="2215991"/>
          </a:xfrm>
          <a:prstGeom prst="rect">
            <a:avLst/>
          </a:prstGeom>
          <a:noFill/>
        </p:spPr>
        <p:txBody>
          <a:bodyPr vert="horz" wrap="square" lIns="0" tIns="0" rIns="0" bIns="0" rtlCol="0">
            <a:spAutoFit/>
          </a:bodyPr>
          <a:lstStyle/>
          <a:p>
            <a:pPr defTabSz="820583" fontAlgn="base">
              <a:spcBef>
                <a:spcPct val="0"/>
              </a:spcBef>
              <a:spcAft>
                <a:spcPct val="0"/>
              </a:spcAft>
            </a:pPr>
            <a:r>
              <a:rPr lang="en-US" sz="900" dirty="0">
                <a:solidFill>
                  <a:srgbClr val="000000"/>
                </a:solidFill>
              </a:rPr>
              <a:t>sectionRBCPageID</a:t>
            </a:r>
          </a:p>
        </p:txBody>
      </p:sp>
    </p:spTree>
    <p:extLst>
      <p:ext uri="{BB962C8B-B14F-4D97-AF65-F5344CB8AC3E}">
        <p14:creationId xmlns="" xmlns:p14="http://schemas.microsoft.com/office/powerpoint/2010/main" val="2823169870"/>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nSpc>
                <a:spcPct val="90000"/>
              </a:lnSpc>
            </a:pPr>
            <a:r>
              <a:rPr lang="en-US" altLang="en-US" dirty="0"/>
              <a:t>Financing Strategy – Funding Alternatives</a:t>
            </a:r>
          </a:p>
        </p:txBody>
      </p:sp>
      <p:sp>
        <p:nvSpPr>
          <p:cNvPr id="7" name="CoverPageLogoID" hidden="1"/>
          <p:cNvSpPr txBox="1"/>
          <p:nvPr/>
        </p:nvSpPr>
        <p:spPr>
          <a:xfrm>
            <a:off x="11543" y="11212"/>
            <a:ext cx="11544" cy="1384995"/>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logoRBCCM1</a:t>
            </a:r>
          </a:p>
        </p:txBody>
      </p:sp>
      <p:sp>
        <p:nvSpPr>
          <p:cNvPr id="8" name="CoverPageGroupID" hidden="1"/>
          <p:cNvSpPr txBox="1"/>
          <p:nvPr/>
        </p:nvSpPr>
        <p:spPr>
          <a:xfrm>
            <a:off x="11543" y="11235"/>
            <a:ext cx="11544" cy="2077492"/>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Capital Markets</a:t>
            </a:r>
          </a:p>
        </p:txBody>
      </p:sp>
      <p:sp>
        <p:nvSpPr>
          <p:cNvPr id="9" name="coverPageIsInternalPub" hidden="1"/>
          <p:cNvSpPr txBox="1"/>
          <p:nvPr/>
        </p:nvSpPr>
        <p:spPr>
          <a:xfrm>
            <a:off x="11543" y="11236"/>
            <a:ext cx="11544" cy="138499"/>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0</a:t>
            </a:r>
          </a:p>
        </p:txBody>
      </p:sp>
      <p:graphicFrame>
        <p:nvGraphicFramePr>
          <p:cNvPr id="18" name="Group 4"/>
          <p:cNvGraphicFramePr>
            <a:graphicFrameLocks noGrp="1"/>
          </p:cNvGraphicFramePr>
          <p:nvPr>
            <p:ph idx="1"/>
            <p:extLst>
              <p:ext uri="{D42A27DB-BD31-4B8C-83A1-F6EECF244321}">
                <p14:modId xmlns="" xmlns:p14="http://schemas.microsoft.com/office/powerpoint/2010/main" val="3765007782"/>
              </p:ext>
            </p:extLst>
          </p:nvPr>
        </p:nvGraphicFramePr>
        <p:xfrm>
          <a:off x="355332" y="3001333"/>
          <a:ext cx="8435513" cy="2946733"/>
        </p:xfrm>
        <a:graphic>
          <a:graphicData uri="http://schemas.openxmlformats.org/drawingml/2006/table">
            <a:tbl>
              <a:tblPr/>
              <a:tblGrid>
                <a:gridCol w="2640061"/>
                <a:gridCol w="5795452"/>
              </a:tblGrid>
              <a:tr h="662504">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kern="1200" cap="none" normalizeH="0" baseline="0" dirty="0" smtClean="0">
                          <a:ln>
                            <a:noFill/>
                          </a:ln>
                          <a:solidFill>
                            <a:schemeClr val="accent1"/>
                          </a:solidFill>
                          <a:effectLst/>
                          <a:latin typeface="Arial" pitchFamily="34" charset="0"/>
                          <a:ea typeface="+mn-ea"/>
                          <a:cs typeface="+mn-cs"/>
                        </a:rPr>
                        <a:t>ABCP Conduit</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228600" indent="-171450" algn="l">
                        <a:spcBef>
                          <a:spcPts val="400"/>
                        </a:spcBef>
                        <a:buClr>
                          <a:schemeClr val="accent2"/>
                        </a:buClr>
                        <a:buFont typeface="Wingdings" panose="05000000000000000000" pitchFamily="2" charset="2"/>
                        <a:buChar char="§"/>
                      </a:pPr>
                      <a:r>
                        <a:rPr lang="en-US" sz="900" b="0" i="0" dirty="0" smtClean="0">
                          <a:solidFill>
                            <a:srgbClr val="000000"/>
                          </a:solidFill>
                          <a:latin typeface="+mj-lt"/>
                          <a:cs typeface="Arial" panose="020B0604020202020204" pitchFamily="34" charset="0"/>
                        </a:rPr>
                        <a:t>R-1(high) rating confirmation will be required from DBRS pre-closing</a:t>
                      </a:r>
                    </a:p>
                    <a:p>
                      <a:pPr marL="228600" indent="-171450" algn="l">
                        <a:spcBef>
                          <a:spcPts val="400"/>
                        </a:spcBef>
                        <a:buClr>
                          <a:schemeClr val="accent2"/>
                        </a:buClr>
                        <a:buFont typeface="Wingdings" panose="05000000000000000000" pitchFamily="2" charset="2"/>
                        <a:buChar char="§"/>
                      </a:pPr>
                      <a:r>
                        <a:rPr lang="en-US" sz="900" b="0" i="0" dirty="0" smtClean="0">
                          <a:solidFill>
                            <a:srgbClr val="000000"/>
                          </a:solidFill>
                          <a:latin typeface="+mj-lt"/>
                          <a:cs typeface="Arial" panose="020B0604020202020204" pitchFamily="34" charset="0"/>
                        </a:rPr>
                        <a:t>Used to fund monthly</a:t>
                      </a:r>
                      <a:r>
                        <a:rPr lang="en-US" sz="900" b="0" i="0" baseline="0" dirty="0" smtClean="0">
                          <a:solidFill>
                            <a:srgbClr val="000000"/>
                          </a:solidFill>
                          <a:latin typeface="+mj-lt"/>
                          <a:cs typeface="Arial" panose="020B0604020202020204" pitchFamily="34" charset="0"/>
                        </a:rPr>
                        <a:t> regulatory asset purchases from the IESO</a:t>
                      </a:r>
                      <a:endParaRPr lang="en-US" sz="900" b="0" i="0" dirty="0" smtClean="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253913">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Bank</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228600" marR="0" lvl="1" indent="-171450" algn="l" defTabSz="914400" rtl="0" eaLnBrk="1" fontAlgn="auto" latinLnBrk="0" hangingPunct="1">
                        <a:lnSpc>
                          <a:spcPct val="100000"/>
                        </a:lnSpc>
                        <a:spcBef>
                          <a:spcPts val="600"/>
                        </a:spcBef>
                        <a:spcAft>
                          <a:spcPts val="0"/>
                        </a:spcAft>
                        <a:buClr>
                          <a:schemeClr val="accent2"/>
                        </a:buClr>
                        <a:buSzTx/>
                        <a:buFont typeface="Wingdings" panose="05000000000000000000" pitchFamily="2" charset="2"/>
                        <a:buChar char="§"/>
                        <a:tabLst/>
                        <a:defRPr/>
                      </a:pPr>
                      <a:r>
                        <a:rPr lang="en-US" sz="900" b="0" i="0" dirty="0" smtClean="0">
                          <a:solidFill>
                            <a:srgbClr val="000000"/>
                          </a:solidFill>
                          <a:latin typeface="+mj-lt"/>
                          <a:cs typeface="Arial" panose="020B0604020202020204" pitchFamily="34" charset="0"/>
                        </a:rPr>
                        <a:t>Two</a:t>
                      </a:r>
                      <a:r>
                        <a:rPr lang="en-US" sz="900" b="0" i="0" baseline="0" dirty="0" smtClean="0">
                          <a:solidFill>
                            <a:srgbClr val="000000"/>
                          </a:solidFill>
                          <a:latin typeface="+mj-lt"/>
                          <a:cs typeface="Arial" panose="020B0604020202020204" pitchFamily="34" charset="0"/>
                        </a:rPr>
                        <a:t> explicit long-term ratings will be required</a:t>
                      </a:r>
                    </a:p>
                    <a:p>
                      <a:pPr marL="228600" marR="0" lvl="1" indent="-171450" algn="l" defTabSz="914400" rtl="0" eaLnBrk="1" fontAlgn="auto" latinLnBrk="0" hangingPunct="1">
                        <a:lnSpc>
                          <a:spcPct val="100000"/>
                        </a:lnSpc>
                        <a:spcBef>
                          <a:spcPts val="6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Arial" pitchFamily="34" charset="0"/>
                          <a:ea typeface="+mn-ea"/>
                          <a:cs typeface="Arial" panose="020B0604020202020204" pitchFamily="34" charset="0"/>
                        </a:rPr>
                        <a:t>Used to fund monthly regulatory asset purchases from the IESO</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598897">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Canadian Term ABS / Bond</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Two explicit long-term ratings required; AAA rating will be targeted</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685800">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US Term Debt</a:t>
                      </a:r>
                    </a:p>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(ABS / Bonds)</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Two explicit long-term ratings required; AAA rating will be targeted</a:t>
                      </a:r>
                    </a:p>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Requires cross-currency swaps</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253913">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Subordinated Debt</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6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Subordinated notes will provide credit enhancement for senior debt (ranks behind senior debt in cash flow waterfall)</a:t>
                      </a:r>
                    </a:p>
                    <a:p>
                      <a:pPr marL="228600" marR="0" lvl="1" indent="-171450" algn="l" defTabSz="914400" rtl="0" eaLnBrk="1" fontAlgn="auto" latinLnBrk="0" hangingPunct="1">
                        <a:lnSpc>
                          <a:spcPct val="100000"/>
                        </a:lnSpc>
                        <a:spcBef>
                          <a:spcPts val="600"/>
                        </a:spcBef>
                        <a:spcAft>
                          <a:spcPts val="0"/>
                        </a:spcAft>
                        <a:buClr>
                          <a:schemeClr val="accent2"/>
                        </a:buClr>
                        <a:buSzTx/>
                        <a:buFont typeface="Wingdings" panose="05000000000000000000" pitchFamily="2" charset="2"/>
                        <a:buChar char="§"/>
                        <a:tabLst/>
                        <a:defRPr/>
                      </a:pPr>
                      <a:r>
                        <a:rPr lang="en-US" sz="900" b="0" i="0" kern="1200" baseline="0" dirty="0" smtClean="0">
                          <a:solidFill>
                            <a:srgbClr val="000000"/>
                          </a:solidFill>
                          <a:latin typeface="+mn-lt"/>
                          <a:ea typeface="+mn-ea"/>
                          <a:cs typeface="Arial" panose="020B0604020202020204" pitchFamily="34" charset="0"/>
                        </a:rPr>
                        <a:t>Two explicit long-term ratings required</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bl>
          </a:graphicData>
        </a:graphic>
      </p:graphicFrame>
      <p:sp>
        <p:nvSpPr>
          <p:cNvPr id="13" name="Content Placeholder 10"/>
          <p:cNvSpPr txBox="1">
            <a:spLocks/>
          </p:cNvSpPr>
          <p:nvPr/>
        </p:nvSpPr>
        <p:spPr>
          <a:xfrm>
            <a:off x="202677" y="941563"/>
            <a:ext cx="8590620" cy="189225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228407" indent="-171307" defTabSz="913633">
              <a:spcBef>
                <a:spcPts val="400"/>
              </a:spcBef>
              <a:defRPr/>
            </a:pPr>
            <a:r>
              <a:rPr lang="en-US" sz="1000" dirty="0"/>
              <a:t>There are several potential funding sources that OPG can consider to structure the overall financing program, including securitization (issued in Canada or the U.S.), bonds, bank financing, and subordinated debt</a:t>
            </a:r>
          </a:p>
          <a:p>
            <a:pPr marL="228407" indent="-171307" defTabSz="913633">
              <a:spcBef>
                <a:spcPts val="400"/>
              </a:spcBef>
              <a:defRPr/>
            </a:pPr>
            <a:r>
              <a:rPr lang="en-US" sz="1000" dirty="0" smtClean="0"/>
              <a:t>Warehouse financing </a:t>
            </a:r>
            <a:r>
              <a:rPr lang="en-US" sz="1000" dirty="0"/>
              <a:t>(ABCP or bank debt) and OPG sub-debt will be used to fund </a:t>
            </a:r>
            <a:r>
              <a:rPr lang="en-US" sz="1000" dirty="0" smtClean="0"/>
              <a:t>monthly investment asset purchases </a:t>
            </a:r>
            <a:r>
              <a:rPr lang="en-US" sz="1000" dirty="0"/>
              <a:t>from the IESO (monthly IESO funding shortfalls anticipated to be ~$200 million) </a:t>
            </a:r>
          </a:p>
          <a:p>
            <a:pPr lvl="1">
              <a:spcBef>
                <a:spcPts val="400"/>
              </a:spcBef>
              <a:spcAft>
                <a:spcPts val="200"/>
              </a:spcAft>
              <a:buClr>
                <a:schemeClr val="accent2"/>
              </a:buClr>
              <a:defRPr/>
            </a:pPr>
            <a:r>
              <a:rPr lang="en-US" sz="1000" kern="0" dirty="0" smtClean="0"/>
              <a:t>Fair </a:t>
            </a:r>
            <a:r>
              <a:rPr lang="en-US" sz="1000" kern="0" dirty="0"/>
              <a:t>Hydro Trust </a:t>
            </a:r>
            <a:r>
              <a:rPr lang="en-US" sz="1000" kern="0" dirty="0" smtClean="0"/>
              <a:t>will periodically </a:t>
            </a:r>
            <a:r>
              <a:rPr lang="en-US" sz="1000" kern="0" dirty="0"/>
              <a:t>refinance the warehouse facility through the issuance of term debt</a:t>
            </a:r>
          </a:p>
          <a:p>
            <a:pPr marL="228407" indent="-171307" defTabSz="913633">
              <a:spcBef>
                <a:spcPts val="400"/>
              </a:spcBef>
              <a:defRPr/>
            </a:pPr>
            <a:r>
              <a:rPr lang="en-US" sz="1000" dirty="0"/>
              <a:t>It is anticipated that the first term debt takeout will be completed in the fall of 2017 </a:t>
            </a:r>
          </a:p>
          <a:p>
            <a:pPr lvl="1">
              <a:spcBef>
                <a:spcPts val="400"/>
              </a:spcBef>
              <a:spcAft>
                <a:spcPts val="200"/>
              </a:spcAft>
              <a:buClr>
                <a:schemeClr val="accent2"/>
              </a:buClr>
              <a:defRPr/>
            </a:pPr>
            <a:r>
              <a:rPr lang="en-US" sz="1000" kern="0" dirty="0"/>
              <a:t>Aggregate financing for the first offering could be ~$400 - $600 million, with senior-debt of about $200 - $300 million</a:t>
            </a:r>
          </a:p>
          <a:p>
            <a:pPr marL="228407" indent="-171307" defTabSz="913633">
              <a:spcBef>
                <a:spcPts val="400"/>
              </a:spcBef>
              <a:defRPr/>
            </a:pPr>
            <a:r>
              <a:rPr lang="en-US" sz="1000" dirty="0"/>
              <a:t>Both Canadian and U.S. term debt markets will be considered but decision on which markets to access will be determined on a deal by-deal-basis</a:t>
            </a:r>
          </a:p>
          <a:p>
            <a:pPr marL="228407" indent="-171307" defTabSz="913633">
              <a:spcBef>
                <a:spcPts val="400"/>
              </a:spcBef>
              <a:defRPr/>
            </a:pPr>
            <a:r>
              <a:rPr lang="en-US" sz="1000" dirty="0"/>
              <a:t>Term debt can take the form of bullet bonds or could be issued as amortizing bonds</a:t>
            </a:r>
          </a:p>
          <a:p>
            <a:pPr>
              <a:spcBef>
                <a:spcPts val="200"/>
              </a:spcBef>
              <a:spcAft>
                <a:spcPts val="200"/>
              </a:spcAft>
            </a:pPr>
            <a:endParaRPr lang="en-US" sz="1000" kern="0" dirty="0"/>
          </a:p>
          <a:p>
            <a:pPr marL="16347" indent="0">
              <a:spcBef>
                <a:spcPts val="400"/>
              </a:spcBef>
              <a:buNone/>
            </a:pPr>
            <a:endParaRPr lang="en-US" sz="1000" kern="0" dirty="0"/>
          </a:p>
        </p:txBody>
      </p:sp>
    </p:spTree>
    <p:extLst>
      <p:ext uri="{BB962C8B-B14F-4D97-AF65-F5344CB8AC3E}">
        <p14:creationId xmlns="" xmlns:p14="http://schemas.microsoft.com/office/powerpoint/2010/main" val="308742767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Indicative Waterfall</a:t>
            </a:r>
            <a:endParaRPr lang="en-US" dirty="0"/>
          </a:p>
        </p:txBody>
      </p:sp>
      <p:sp>
        <p:nvSpPr>
          <p:cNvPr id="3" name="Down Arrow 2"/>
          <p:cNvSpPr/>
          <p:nvPr/>
        </p:nvSpPr>
        <p:spPr bwMode="gray">
          <a:xfrm>
            <a:off x="241300" y="1337610"/>
            <a:ext cx="876300" cy="4190065"/>
          </a:xfrm>
          <a:prstGeom prst="downArrow">
            <a:avLst/>
          </a:prstGeom>
          <a:solidFill>
            <a:srgbClr val="002750"/>
          </a:solidFill>
          <a:ln w="9525" cmpd="sng" algn="ctr">
            <a:solidFill>
              <a:srgbClr val="FFFFFF"/>
            </a:solidFill>
            <a:prstDash val="solid"/>
            <a:miter lim="800000"/>
            <a:headEnd/>
            <a:tailEnd/>
          </a:ln>
          <a:effectLst/>
          <a:extLst/>
        </p:spPr>
        <p:txBody>
          <a:bodyPr wrap="square" lIns="45681" tIns="45681" rIns="45681" bIns="45681" rtlCol="0" anchor="ctr"/>
          <a:lstStyle/>
          <a:p>
            <a:pPr algn="ctr"/>
            <a:endParaRPr lang="en-US" sz="1000" dirty="0">
              <a:solidFill>
                <a:srgbClr val="FFFFFF"/>
              </a:solidFill>
            </a:endParaRPr>
          </a:p>
        </p:txBody>
      </p:sp>
      <p:sp>
        <p:nvSpPr>
          <p:cNvPr id="4" name="TextBox 3"/>
          <p:cNvSpPr txBox="1"/>
          <p:nvPr/>
        </p:nvSpPr>
        <p:spPr>
          <a:xfrm rot="16200000">
            <a:off x="-146773" y="3060813"/>
            <a:ext cx="1627048" cy="184666"/>
          </a:xfrm>
          <a:prstGeom prst="rect">
            <a:avLst/>
          </a:prstGeom>
          <a:noFill/>
        </p:spPr>
        <p:txBody>
          <a:bodyPr wrap="none" lIns="0" tIns="0" rIns="0" bIns="0" rtlCol="0">
            <a:spAutoFit/>
          </a:bodyPr>
          <a:lstStyle/>
          <a:p>
            <a:pPr algn="l"/>
            <a:r>
              <a:rPr lang="en-US" sz="1200" dirty="0">
                <a:solidFill>
                  <a:schemeClr val="bg1"/>
                </a:solidFill>
              </a:rPr>
              <a:t>Allocation of Collections</a:t>
            </a:r>
          </a:p>
        </p:txBody>
      </p:sp>
      <p:sp>
        <p:nvSpPr>
          <p:cNvPr id="51" name="Rectangle 50"/>
          <p:cNvSpPr/>
          <p:nvPr/>
        </p:nvSpPr>
        <p:spPr bwMode="gray">
          <a:xfrm>
            <a:off x="3053301" y="4681666"/>
            <a:ext cx="5523967"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Scheduled Principal – Junior Subordinated</a:t>
            </a:r>
          </a:p>
        </p:txBody>
      </p:sp>
      <p:sp>
        <p:nvSpPr>
          <p:cNvPr id="27" name="Rectangle 26"/>
          <p:cNvSpPr/>
          <p:nvPr/>
        </p:nvSpPr>
        <p:spPr bwMode="gray">
          <a:xfrm>
            <a:off x="2790908" y="4264270"/>
            <a:ext cx="5549822"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Interest on Junior Subordinated Notes</a:t>
            </a:r>
          </a:p>
        </p:txBody>
      </p:sp>
      <p:sp>
        <p:nvSpPr>
          <p:cNvPr id="28" name="Rectangle 27"/>
          <p:cNvSpPr/>
          <p:nvPr/>
        </p:nvSpPr>
        <p:spPr bwMode="gray">
          <a:xfrm>
            <a:off x="2568272" y="3846881"/>
            <a:ext cx="5548510"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Scheduled Principal – Subordinated </a:t>
            </a:r>
          </a:p>
        </p:txBody>
      </p:sp>
      <p:sp>
        <p:nvSpPr>
          <p:cNvPr id="29" name="Rectangle 28"/>
          <p:cNvSpPr/>
          <p:nvPr/>
        </p:nvSpPr>
        <p:spPr bwMode="gray">
          <a:xfrm>
            <a:off x="2345635" y="3429486"/>
            <a:ext cx="5568794"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Interest on Subordinated Notes</a:t>
            </a:r>
          </a:p>
        </p:txBody>
      </p:sp>
      <p:sp>
        <p:nvSpPr>
          <p:cNvPr id="30" name="Rectangle 29"/>
          <p:cNvSpPr/>
          <p:nvPr/>
        </p:nvSpPr>
        <p:spPr bwMode="gray">
          <a:xfrm>
            <a:off x="2107097" y="3012098"/>
            <a:ext cx="5631914"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Financial Services Manager fees (OPG)</a:t>
            </a:r>
          </a:p>
        </p:txBody>
      </p:sp>
      <p:sp>
        <p:nvSpPr>
          <p:cNvPr id="31" name="Rectangle 30"/>
          <p:cNvSpPr/>
          <p:nvPr/>
        </p:nvSpPr>
        <p:spPr bwMode="gray">
          <a:xfrm>
            <a:off x="1873937" y="2599468"/>
            <a:ext cx="5641717"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Replenishment of Reserve Accounts</a:t>
            </a:r>
          </a:p>
        </p:txBody>
      </p:sp>
      <p:sp>
        <p:nvSpPr>
          <p:cNvPr id="32" name="Rectangle 31"/>
          <p:cNvSpPr/>
          <p:nvPr/>
        </p:nvSpPr>
        <p:spPr bwMode="gray">
          <a:xfrm>
            <a:off x="1650582" y="2172397"/>
            <a:ext cx="5640810"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Scheduled Principal – Senior</a:t>
            </a:r>
          </a:p>
        </p:txBody>
      </p:sp>
      <p:sp>
        <p:nvSpPr>
          <p:cNvPr id="35" name="Rectangle 34"/>
          <p:cNvSpPr/>
          <p:nvPr/>
        </p:nvSpPr>
        <p:spPr bwMode="gray">
          <a:xfrm>
            <a:off x="1426318" y="1755008"/>
            <a:ext cx="5656209"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Interest on Senior Notes</a:t>
            </a:r>
          </a:p>
        </p:txBody>
      </p:sp>
      <p:sp>
        <p:nvSpPr>
          <p:cNvPr id="36" name="Rectangle 35"/>
          <p:cNvSpPr/>
          <p:nvPr/>
        </p:nvSpPr>
        <p:spPr bwMode="gray">
          <a:xfrm>
            <a:off x="955061" y="1333422"/>
            <a:ext cx="5954622"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Taxes, Trustee Fees &amp; Operating Expenses (to lawyers, accountants, IESO, rating agencies, etc.)</a:t>
            </a:r>
          </a:p>
        </p:txBody>
      </p:sp>
      <p:sp>
        <p:nvSpPr>
          <p:cNvPr id="15" name="Rectangle 14"/>
          <p:cNvSpPr/>
          <p:nvPr/>
        </p:nvSpPr>
        <p:spPr bwMode="gray">
          <a:xfrm>
            <a:off x="3315694" y="5099057"/>
            <a:ext cx="5475881" cy="417391"/>
          </a:xfrm>
          <a:prstGeom prst="rect">
            <a:avLst/>
          </a:prstGeom>
          <a:solidFill>
            <a:srgbClr val="ADC2D2"/>
          </a:solidFill>
          <a:ln w="9525" cmpd="sng">
            <a:solidFill>
              <a:srgbClr val="FFFFFF"/>
            </a:solidFill>
            <a:prstDash val="solid"/>
          </a:ln>
        </p:spPr>
        <p:txBody>
          <a:bodyPr wrap="square" lIns="45681" tIns="45681" rIns="45681" bIns="45681" rtlCol="0" anchor="ctr">
            <a:noAutofit/>
          </a:bodyPr>
          <a:lstStyle/>
          <a:p>
            <a:pPr algn="ctr"/>
            <a:r>
              <a:rPr lang="en-US" sz="1100" b="1" dirty="0">
                <a:solidFill>
                  <a:srgbClr val="000000"/>
                </a:solidFill>
              </a:rPr>
              <a:t>Excess Funds Account (amounts available for next payment period)</a:t>
            </a:r>
          </a:p>
        </p:txBody>
      </p:sp>
    </p:spTree>
    <p:extLst>
      <p:ext uri="{BB962C8B-B14F-4D97-AF65-F5344CB8AC3E}">
        <p14:creationId xmlns="" xmlns:p14="http://schemas.microsoft.com/office/powerpoint/2010/main" val="42681751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Pageheading"/>
          <p:cNvSpPr>
            <a:spLocks noGrp="1" noChangeArrowheads="1"/>
          </p:cNvSpPr>
          <p:nvPr>
            <p:ph type="title"/>
            <p:custDataLst>
              <p:tags r:id="rId1"/>
            </p:custDataLst>
          </p:nvPr>
        </p:nvSpPr>
        <p:spPr/>
        <p:txBody>
          <a:bodyPr/>
          <a:lstStyle/>
          <a:p>
            <a:r>
              <a:rPr lang="en-US" dirty="0"/>
              <a:t>Table of Contents</a:t>
            </a:r>
          </a:p>
        </p:txBody>
      </p:sp>
      <p:sp>
        <p:nvSpPr>
          <p:cNvPr id="317443" name="sectiontext"/>
          <p:cNvSpPr>
            <a:spLocks noGrp="1" noChangeArrowheads="1"/>
          </p:cNvSpPr>
          <p:nvPr>
            <p:ph idx="1"/>
            <p:custDataLst>
              <p:tags r:id="rId2"/>
            </p:custDataLst>
          </p:nvPr>
        </p:nvSpPr>
        <p:spPr>
          <a:xfrm>
            <a:off x="358125" y="1191233"/>
            <a:ext cx="8422523" cy="1236236"/>
          </a:xfrm>
          <a:noFill/>
        </p:spPr>
        <p:txBody>
          <a:bodyPr>
            <a:spAutoFit/>
          </a:bodyPr>
          <a:lstStyle/>
          <a:p>
            <a:pPr marL="256381" indent="-256381">
              <a:buFont typeface="+mj-lt"/>
              <a:buAutoNum type="romanUcPeriod"/>
            </a:pPr>
            <a:r>
              <a:rPr lang="en-CA" sz="1200" dirty="0"/>
              <a:t>Ontario Electricity Market</a:t>
            </a:r>
          </a:p>
          <a:p>
            <a:pPr marL="256381" indent="-256381">
              <a:buFont typeface="+mj-lt"/>
              <a:buAutoNum type="romanUcPeriod"/>
            </a:pPr>
            <a:r>
              <a:rPr lang="en-CA" sz="1200" dirty="0"/>
              <a:t>Fair Hydro Plan</a:t>
            </a:r>
          </a:p>
          <a:p>
            <a:pPr marL="256381" indent="-256381">
              <a:buFont typeface="+mj-lt"/>
              <a:buAutoNum type="romanUcPeriod"/>
            </a:pPr>
            <a:r>
              <a:rPr lang="en-CA" sz="1200" dirty="0"/>
              <a:t>Financing Strategy</a:t>
            </a:r>
          </a:p>
          <a:p>
            <a:pPr marL="256381" indent="-256381">
              <a:buFont typeface="+mj-lt"/>
              <a:buAutoNum type="romanUcPeriod"/>
            </a:pPr>
            <a:r>
              <a:rPr lang="en-US" sz="1200" dirty="0"/>
              <a:t>Transaction Structure</a:t>
            </a:r>
            <a:endParaRPr lang="en-CA" sz="1200" b="1" dirty="0">
              <a:solidFill>
                <a:schemeClr val="accent2"/>
              </a:solidFill>
            </a:endParaRPr>
          </a:p>
          <a:p>
            <a:pPr marL="256381" indent="-256381">
              <a:buFont typeface="+mj-lt"/>
              <a:buAutoNum type="romanUcPeriod"/>
            </a:pPr>
            <a:endParaRPr lang="en-CA" dirty="0"/>
          </a:p>
        </p:txBody>
      </p:sp>
    </p:spTree>
    <p:extLst>
      <p:ext uri="{BB962C8B-B14F-4D97-AF65-F5344CB8AC3E}">
        <p14:creationId xmlns="" xmlns:p14="http://schemas.microsoft.com/office/powerpoint/2010/main" val="408448305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Illustrative Trust </a:t>
            </a:r>
            <a:r>
              <a:rPr lang="en-US" dirty="0"/>
              <a:t>Debt Balance: Borrowing and Repayment</a:t>
            </a:r>
          </a:p>
        </p:txBody>
      </p:sp>
      <p:pic>
        <p:nvPicPr>
          <p:cNvPr id="5" name="Picture 2"/>
          <p:cNvPicPr>
            <a:picLocks noChangeAspect="1" noChangeArrowheads="1"/>
          </p:cNvPicPr>
          <p:nvPr>
            <p:custDataLst>
              <p:tags r:id="rId1"/>
            </p:custDataLst>
          </p:nvPr>
        </p:nvPicPr>
        <p:blipFill>
          <a:blip r:embed="rId3" cstate="print">
            <a:extLst>
              <a:ext uri="{28A0092B-C50C-407E-A947-70E740481C1C}">
                <a14:useLocalDpi xmlns="" xmlns:a14="http://schemas.microsoft.com/office/drawing/2010/main" val="0"/>
              </a:ext>
            </a:extLst>
          </a:blip>
          <a:srcRect/>
          <a:stretch>
            <a:fillRect/>
          </a:stretch>
        </p:blipFill>
        <p:spPr bwMode="auto">
          <a:xfrm>
            <a:off x="346048" y="1424123"/>
            <a:ext cx="8453478" cy="333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5788253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17" y="953264"/>
            <a:ext cx="2742767" cy="261610"/>
          </a:xfrm>
        </p:spPr>
        <p:txBody>
          <a:bodyPr/>
          <a:lstStyle/>
          <a:p>
            <a:r>
              <a:rPr lang="en-US" dirty="0"/>
              <a:t>Transaction Structure</a:t>
            </a:r>
          </a:p>
        </p:txBody>
      </p:sp>
      <p:sp>
        <p:nvSpPr>
          <p:cNvPr id="3" name="Subtitle 2"/>
          <p:cNvSpPr>
            <a:spLocks noGrp="1"/>
          </p:cNvSpPr>
          <p:nvPr>
            <p:ph type="subTitle" idx="1"/>
          </p:nvPr>
        </p:nvSpPr>
        <p:spPr/>
        <p:txBody>
          <a:bodyPr/>
          <a:lstStyle/>
          <a:p>
            <a:r>
              <a:rPr lang="en-US" dirty="0" smtClean="0"/>
              <a:t>SECTION IV</a:t>
            </a:r>
            <a:endParaRPr lang="en-US" dirty="0"/>
          </a:p>
        </p:txBody>
      </p:sp>
      <p:sp>
        <p:nvSpPr>
          <p:cNvPr id="4" name="sectionRBCPageID" hidden="1"/>
          <p:cNvSpPr txBox="1"/>
          <p:nvPr/>
        </p:nvSpPr>
        <p:spPr>
          <a:xfrm>
            <a:off x="11547" y="11207"/>
            <a:ext cx="11545" cy="2215991"/>
          </a:xfrm>
          <a:prstGeom prst="rect">
            <a:avLst/>
          </a:prstGeom>
          <a:noFill/>
        </p:spPr>
        <p:txBody>
          <a:bodyPr vert="horz" wrap="square" lIns="0" tIns="0" rIns="0" bIns="0" rtlCol="0">
            <a:spAutoFit/>
          </a:bodyPr>
          <a:lstStyle/>
          <a:p>
            <a:pPr defTabSz="820583" fontAlgn="base">
              <a:spcBef>
                <a:spcPct val="0"/>
              </a:spcBef>
              <a:spcAft>
                <a:spcPct val="0"/>
              </a:spcAft>
            </a:pPr>
            <a:r>
              <a:rPr lang="en-US" sz="900" dirty="0">
                <a:solidFill>
                  <a:srgbClr val="000000"/>
                </a:solidFill>
              </a:rPr>
              <a:t>sectionRBCPageID</a:t>
            </a:r>
          </a:p>
        </p:txBody>
      </p:sp>
    </p:spTree>
    <p:extLst>
      <p:ext uri="{BB962C8B-B14F-4D97-AF65-F5344CB8AC3E}">
        <p14:creationId xmlns="" xmlns:p14="http://schemas.microsoft.com/office/powerpoint/2010/main" val="81876550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1374"/>
            <a:r>
              <a:rPr lang="en-US" spc="-9" dirty="0">
                <a:solidFill>
                  <a:srgbClr val="003162"/>
                </a:solidFill>
                <a:cs typeface="Arial"/>
              </a:rPr>
              <a:t>Structural</a:t>
            </a:r>
            <a:r>
              <a:rPr lang="en-US" spc="9" dirty="0">
                <a:solidFill>
                  <a:srgbClr val="003162"/>
                </a:solidFill>
                <a:cs typeface="Arial"/>
              </a:rPr>
              <a:t> </a:t>
            </a:r>
            <a:r>
              <a:rPr lang="en-US" spc="-13" dirty="0">
                <a:solidFill>
                  <a:srgbClr val="003162"/>
                </a:solidFill>
                <a:cs typeface="Arial"/>
              </a:rPr>
              <a:t>Compa</a:t>
            </a:r>
            <a:r>
              <a:rPr lang="en-US" spc="-18" dirty="0">
                <a:solidFill>
                  <a:srgbClr val="003162"/>
                </a:solidFill>
                <a:cs typeface="Arial"/>
              </a:rPr>
              <a:t>r</a:t>
            </a:r>
            <a:r>
              <a:rPr lang="en-US" spc="-9" dirty="0">
                <a:solidFill>
                  <a:srgbClr val="003162"/>
                </a:solidFill>
                <a:cs typeface="Arial"/>
              </a:rPr>
              <a:t>ison</a:t>
            </a:r>
            <a:endParaRPr lang="en-US" dirty="0">
              <a:cs typeface="Arial"/>
            </a:endParaRPr>
          </a:p>
        </p:txBody>
      </p:sp>
      <p:graphicFrame>
        <p:nvGraphicFramePr>
          <p:cNvPr id="3" name="object 3"/>
          <p:cNvGraphicFramePr>
            <a:graphicFrameLocks noGrp="1"/>
          </p:cNvGraphicFramePr>
          <p:nvPr>
            <p:extLst>
              <p:ext uri="{D42A27DB-BD31-4B8C-83A1-F6EECF244321}">
                <p14:modId xmlns="" xmlns:p14="http://schemas.microsoft.com/office/powerpoint/2010/main" val="582936341"/>
              </p:ext>
            </p:extLst>
          </p:nvPr>
        </p:nvGraphicFramePr>
        <p:xfrm>
          <a:off x="354452" y="944002"/>
          <a:ext cx="8452772" cy="5338778"/>
        </p:xfrm>
        <a:graphic>
          <a:graphicData uri="http://schemas.openxmlformats.org/drawingml/2006/table">
            <a:tbl>
              <a:tblPr firstRow="1" bandRow="1">
                <a:tableStyleId>{2D5ABB26-0587-4C30-8999-92F81FD0307C}</a:tableStyleId>
              </a:tblPr>
              <a:tblGrid>
                <a:gridCol w="1788967"/>
                <a:gridCol w="3331903"/>
                <a:gridCol w="3331902"/>
              </a:tblGrid>
              <a:tr h="258855">
                <a:tc>
                  <a:txBody>
                    <a:bodyPr/>
                    <a:lstStyle/>
                    <a:p>
                      <a:pPr marL="66040" algn="ctr">
                        <a:lnSpc>
                          <a:spcPct val="100000"/>
                        </a:lnSpc>
                      </a:pPr>
                      <a:endParaRPr sz="800" b="1" dirty="0">
                        <a:solidFill>
                          <a:srgbClr val="FFFFFF"/>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marL="66040" algn="ctr">
                        <a:lnSpc>
                          <a:spcPct val="100000"/>
                        </a:lnSpc>
                      </a:pPr>
                      <a:r>
                        <a:rPr lang="en-US" sz="1100" b="1" spc="-5" dirty="0" smtClean="0">
                          <a:solidFill>
                            <a:srgbClr val="FFFFFF"/>
                          </a:solidFill>
                          <a:latin typeface="Arial"/>
                          <a:cs typeface="Arial"/>
                        </a:rPr>
                        <a:t>Precedent Utility Charge Securitizations</a:t>
                      </a:r>
                      <a:endParaRPr sz="1100" b="1" dirty="0">
                        <a:solidFill>
                          <a:srgbClr val="FFFFFF"/>
                        </a:solidFill>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marL="66675" algn="ctr">
                        <a:lnSpc>
                          <a:spcPct val="100000"/>
                        </a:lnSpc>
                      </a:pPr>
                      <a:r>
                        <a:rPr lang="en-US" sz="1100" b="1" spc="-5" dirty="0" smtClean="0">
                          <a:solidFill>
                            <a:srgbClr val="FFFFFF"/>
                          </a:solidFill>
                          <a:latin typeface="Arial"/>
                          <a:cs typeface="Arial"/>
                        </a:rPr>
                        <a:t>Proposed Fair Hydro Structure</a:t>
                      </a:r>
                      <a:endParaRPr sz="1100" b="1" dirty="0">
                        <a:solidFill>
                          <a:srgbClr val="FFFFFF"/>
                        </a:solidFill>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r>
              <a:tr h="258855">
                <a:tc>
                  <a:txBody>
                    <a:bodyPr/>
                    <a:lstStyle/>
                    <a:p>
                      <a:pPr marL="101600" algn="l">
                        <a:lnSpc>
                          <a:spcPct val="100000"/>
                        </a:lnSpc>
                      </a:pPr>
                      <a:r>
                        <a:rPr sz="800" b="1" dirty="0">
                          <a:latin typeface="Arial"/>
                          <a:cs typeface="Arial"/>
                        </a:rPr>
                        <a:t>Legislation</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solidFill>
                        <a:srgbClr val="DEE7EC"/>
                      </a:solidFill>
                      <a:prstDash val="solid"/>
                    </a:lnB>
                    <a:solidFill>
                      <a:srgbClr val="E6EBEF"/>
                    </a:solidFill>
                  </a:tcPr>
                </a:tc>
                <a:tc gridSpan="2">
                  <a:txBody>
                    <a:bodyPr/>
                    <a:lstStyle/>
                    <a:p>
                      <a:pPr marL="66040">
                        <a:lnSpc>
                          <a:spcPct val="100000"/>
                        </a:lnSpc>
                      </a:pPr>
                      <a:r>
                        <a:rPr sz="800" dirty="0">
                          <a:latin typeface="Arial"/>
                          <a:cs typeface="Arial"/>
                        </a:rPr>
                        <a:t>Legi</a:t>
                      </a:r>
                      <a:r>
                        <a:rPr sz="800" spc="5" dirty="0">
                          <a:latin typeface="Arial"/>
                          <a:cs typeface="Arial"/>
                        </a:rPr>
                        <a:t>s</a:t>
                      </a:r>
                      <a:r>
                        <a:rPr sz="800" dirty="0">
                          <a:latin typeface="Arial"/>
                          <a:cs typeface="Arial"/>
                        </a:rPr>
                        <a:t>lat</a:t>
                      </a:r>
                      <a:r>
                        <a:rPr sz="800" spc="5" dirty="0">
                          <a:latin typeface="Arial"/>
                          <a:cs typeface="Arial"/>
                        </a:rPr>
                        <a:t>i</a:t>
                      </a:r>
                      <a:r>
                        <a:rPr sz="800" dirty="0">
                          <a:latin typeface="Arial"/>
                          <a:cs typeface="Arial"/>
                        </a:rPr>
                        <a:t>on</a:t>
                      </a:r>
                      <a:r>
                        <a:rPr sz="800" spc="-45" dirty="0">
                          <a:latin typeface="Arial"/>
                          <a:cs typeface="Arial"/>
                        </a:rPr>
                        <a:t> </a:t>
                      </a:r>
                      <a:r>
                        <a:rPr sz="800" spc="5" dirty="0">
                          <a:latin typeface="Arial"/>
                          <a:cs typeface="Arial"/>
                        </a:rPr>
                        <a:t>c</a:t>
                      </a:r>
                      <a:r>
                        <a:rPr sz="800" dirty="0">
                          <a:latin typeface="Arial"/>
                          <a:cs typeface="Arial"/>
                        </a:rPr>
                        <a:t>reates</a:t>
                      </a:r>
                      <a:r>
                        <a:rPr sz="800" spc="-20" dirty="0">
                          <a:latin typeface="Arial"/>
                          <a:cs typeface="Arial"/>
                        </a:rPr>
                        <a:t> </a:t>
                      </a:r>
                      <a:r>
                        <a:rPr sz="800" dirty="0">
                          <a:latin typeface="Arial"/>
                          <a:cs typeface="Arial"/>
                        </a:rPr>
                        <a:t>regulatory</a:t>
                      </a:r>
                      <a:r>
                        <a:rPr sz="800" spc="-30" dirty="0">
                          <a:latin typeface="Arial"/>
                          <a:cs typeface="Arial"/>
                        </a:rPr>
                        <a:t> </a:t>
                      </a:r>
                      <a:r>
                        <a:rPr sz="800" dirty="0">
                          <a:latin typeface="Arial"/>
                          <a:cs typeface="Arial"/>
                        </a:rPr>
                        <a:t>ba</a:t>
                      </a:r>
                      <a:r>
                        <a:rPr sz="800" spc="5" dirty="0">
                          <a:latin typeface="Arial"/>
                          <a:cs typeface="Arial"/>
                        </a:rPr>
                        <a:t>s</a:t>
                      </a:r>
                      <a:r>
                        <a:rPr sz="800" dirty="0">
                          <a:latin typeface="Arial"/>
                          <a:cs typeface="Arial"/>
                        </a:rPr>
                        <a:t>is</a:t>
                      </a:r>
                      <a:r>
                        <a:rPr sz="800" spc="-20" dirty="0">
                          <a:latin typeface="Arial"/>
                          <a:cs typeface="Arial"/>
                        </a:rPr>
                        <a:t> </a:t>
                      </a:r>
                      <a:r>
                        <a:rPr sz="800" dirty="0">
                          <a:latin typeface="Arial"/>
                          <a:cs typeface="Arial"/>
                        </a:rPr>
                        <a:t>for</a:t>
                      </a:r>
                      <a:r>
                        <a:rPr sz="800" spc="-10" dirty="0">
                          <a:latin typeface="Arial"/>
                          <a:cs typeface="Arial"/>
                        </a:rPr>
                        <a:t> </a:t>
                      </a:r>
                      <a:r>
                        <a:rPr sz="800" dirty="0">
                          <a:latin typeface="Arial"/>
                          <a:cs typeface="Arial"/>
                        </a:rPr>
                        <a:t>i</a:t>
                      </a:r>
                      <a:r>
                        <a:rPr sz="800" spc="5" dirty="0">
                          <a:latin typeface="Arial"/>
                          <a:cs typeface="Arial"/>
                        </a:rPr>
                        <a:t>m</a:t>
                      </a:r>
                      <a:r>
                        <a:rPr sz="800" dirty="0">
                          <a:latin typeface="Arial"/>
                          <a:cs typeface="Arial"/>
                        </a:rPr>
                        <a:t>ple</a:t>
                      </a:r>
                      <a:r>
                        <a:rPr sz="800" spc="5" dirty="0">
                          <a:latin typeface="Arial"/>
                          <a:cs typeface="Arial"/>
                        </a:rPr>
                        <a:t>m</a:t>
                      </a:r>
                      <a:r>
                        <a:rPr sz="800" dirty="0">
                          <a:latin typeface="Arial"/>
                          <a:cs typeface="Arial"/>
                        </a:rPr>
                        <a:t>entat</a:t>
                      </a:r>
                      <a:r>
                        <a:rPr sz="800" spc="-10" dirty="0">
                          <a:latin typeface="Arial"/>
                          <a:cs typeface="Arial"/>
                        </a:rPr>
                        <a:t>i</a:t>
                      </a:r>
                      <a:r>
                        <a:rPr sz="800" dirty="0">
                          <a:latin typeface="Arial"/>
                          <a:cs typeface="Arial"/>
                        </a:rPr>
                        <a:t>on</a:t>
                      </a:r>
                      <a:r>
                        <a:rPr sz="800" spc="-45" dirty="0">
                          <a:latin typeface="Arial"/>
                          <a:cs typeface="Arial"/>
                        </a:rPr>
                        <a:t> </a:t>
                      </a:r>
                      <a:r>
                        <a:rPr sz="800" dirty="0">
                          <a:latin typeface="Arial"/>
                          <a:cs typeface="Arial"/>
                        </a:rPr>
                        <a:t>and</a:t>
                      </a:r>
                      <a:r>
                        <a:rPr sz="800" spc="-10" dirty="0">
                          <a:latin typeface="Arial"/>
                          <a:cs typeface="Arial"/>
                        </a:rPr>
                        <a:t> </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i</a:t>
                      </a:r>
                      <a:r>
                        <a:rPr sz="800" spc="5" dirty="0">
                          <a:latin typeface="Arial"/>
                          <a:cs typeface="Arial"/>
                        </a:rPr>
                        <a:t>c</a:t>
                      </a:r>
                      <a:r>
                        <a:rPr sz="800" dirty="0">
                          <a:latin typeface="Arial"/>
                          <a:cs typeface="Arial"/>
                        </a:rPr>
                        <a:t>ing</a:t>
                      </a:r>
                      <a:r>
                        <a:rPr sz="800" spc="-2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the</a:t>
                      </a:r>
                      <a:r>
                        <a:rPr sz="800" spc="-10" dirty="0">
                          <a:latin typeface="Arial"/>
                          <a:cs typeface="Arial"/>
                        </a:rPr>
                        <a:t> </a:t>
                      </a:r>
                      <a:r>
                        <a:rPr sz="800" spc="5" dirty="0">
                          <a:latin typeface="Arial"/>
                          <a:cs typeface="Arial"/>
                        </a:rPr>
                        <a:t>c</a:t>
                      </a:r>
                      <a:r>
                        <a:rPr sz="800" dirty="0">
                          <a:latin typeface="Arial"/>
                          <a:cs typeface="Arial"/>
                        </a:rPr>
                        <a:t>harge</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noFill/>
                      <a:prstDash val="solid"/>
                      <a:round/>
                      <a:headEnd type="none" w="med" len="med"/>
                      <a:tailEnd type="none" w="med" len="med"/>
                    </a:lnT>
                    <a:lnB w="12700">
                      <a:solidFill>
                        <a:srgbClr val="DEE7EC"/>
                      </a:solidFill>
                      <a:prstDash val="solid"/>
                    </a:lnB>
                    <a:solidFill>
                      <a:srgbClr val="E6EBEF"/>
                    </a:solidFill>
                  </a:tcPr>
                </a:tc>
                <a:tc hMerge="1">
                  <a:txBody>
                    <a:bodyPr/>
                    <a:lstStyle/>
                    <a:p>
                      <a:endParaRPr/>
                    </a:p>
                  </a:txBody>
                  <a:tcPr marL="0" marR="0" marT="0" marB="0"/>
                </a:tc>
              </a:tr>
              <a:tr h="234651">
                <a:tc>
                  <a:txBody>
                    <a:bodyPr/>
                    <a:lstStyle/>
                    <a:p>
                      <a:pPr marL="101600" algn="l">
                        <a:lnSpc>
                          <a:spcPct val="100000"/>
                        </a:lnSpc>
                      </a:pPr>
                      <a:r>
                        <a:rPr sz="800" b="1" dirty="0">
                          <a:latin typeface="Arial"/>
                          <a:cs typeface="Arial"/>
                        </a:rPr>
                        <a:t>Details</a:t>
                      </a:r>
                      <a:r>
                        <a:rPr sz="800" b="1" spc="-10" dirty="0">
                          <a:latin typeface="Arial"/>
                          <a:cs typeface="Arial"/>
                        </a:rPr>
                        <a:t> </a:t>
                      </a:r>
                      <a:r>
                        <a:rPr sz="800" b="1" dirty="0">
                          <a:latin typeface="Arial"/>
                          <a:cs typeface="Arial"/>
                        </a:rPr>
                        <a:t>of</a:t>
                      </a:r>
                      <a:r>
                        <a:rPr sz="800" b="1" spc="-10" dirty="0">
                          <a:latin typeface="Arial"/>
                          <a:cs typeface="Arial"/>
                        </a:rPr>
                        <a:t> </a:t>
                      </a:r>
                      <a:r>
                        <a:rPr sz="800" b="1" dirty="0">
                          <a:latin typeface="Arial"/>
                          <a:cs typeface="Arial"/>
                        </a:rPr>
                        <a:t>Financing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spc="-5" dirty="0">
                          <a:latin typeface="Arial"/>
                          <a:cs typeface="Arial"/>
                        </a:rPr>
                        <a:t>O</a:t>
                      </a:r>
                      <a:r>
                        <a:rPr sz="800" dirty="0">
                          <a:latin typeface="Arial"/>
                          <a:cs typeface="Arial"/>
                        </a:rPr>
                        <a:t>ut</a:t>
                      </a:r>
                      <a:r>
                        <a:rPr sz="800" spc="5" dirty="0">
                          <a:latin typeface="Arial"/>
                          <a:cs typeface="Arial"/>
                        </a:rPr>
                        <a:t>l</a:t>
                      </a:r>
                      <a:r>
                        <a:rPr sz="800" dirty="0">
                          <a:latin typeface="Arial"/>
                          <a:cs typeface="Arial"/>
                        </a:rPr>
                        <a:t>ined</a:t>
                      </a:r>
                      <a:r>
                        <a:rPr sz="800" spc="-20" dirty="0">
                          <a:latin typeface="Arial"/>
                          <a:cs typeface="Arial"/>
                        </a:rPr>
                        <a:t> </a:t>
                      </a:r>
                      <a:r>
                        <a:rPr sz="800" dirty="0">
                          <a:latin typeface="Arial"/>
                          <a:cs typeface="Arial"/>
                        </a:rPr>
                        <a:t>in</a:t>
                      </a:r>
                      <a:r>
                        <a:rPr sz="800" spc="-10" dirty="0">
                          <a:latin typeface="Arial"/>
                          <a:cs typeface="Arial"/>
                        </a:rPr>
                        <a:t> </a:t>
                      </a:r>
                      <a:r>
                        <a:rPr sz="800" dirty="0">
                          <a:latin typeface="Arial"/>
                          <a:cs typeface="Arial"/>
                        </a:rPr>
                        <a:t>irre</a:t>
                      </a:r>
                      <a:r>
                        <a:rPr sz="800" spc="-10" dirty="0">
                          <a:latin typeface="Arial"/>
                          <a:cs typeface="Arial"/>
                        </a:rPr>
                        <a:t>v</a:t>
                      </a:r>
                      <a:r>
                        <a:rPr sz="800" dirty="0">
                          <a:latin typeface="Arial"/>
                          <a:cs typeface="Arial"/>
                        </a:rPr>
                        <a:t>o</a:t>
                      </a:r>
                      <a:r>
                        <a:rPr sz="800" spc="5" dirty="0">
                          <a:latin typeface="Arial"/>
                          <a:cs typeface="Arial"/>
                        </a:rPr>
                        <a:t>c</a:t>
                      </a:r>
                      <a:r>
                        <a:rPr sz="800" dirty="0">
                          <a:latin typeface="Arial"/>
                          <a:cs typeface="Arial"/>
                        </a:rPr>
                        <a:t>able</a:t>
                      </a:r>
                      <a:r>
                        <a:rPr sz="800" spc="-20" dirty="0">
                          <a:latin typeface="Arial"/>
                          <a:cs typeface="Arial"/>
                        </a:rPr>
                        <a:t> </a:t>
                      </a:r>
                      <a:r>
                        <a:rPr sz="800" dirty="0">
                          <a:latin typeface="Arial"/>
                          <a:cs typeface="Arial"/>
                        </a:rPr>
                        <a:t>F</a:t>
                      </a:r>
                      <a:r>
                        <a:rPr sz="800" spc="5" dirty="0">
                          <a:latin typeface="Arial"/>
                          <a:cs typeface="Arial"/>
                        </a:rPr>
                        <a:t>i</a:t>
                      </a:r>
                      <a:r>
                        <a:rPr sz="800" dirty="0">
                          <a:latin typeface="Arial"/>
                          <a:cs typeface="Arial"/>
                        </a:rPr>
                        <a:t>nan</a:t>
                      </a:r>
                      <a:r>
                        <a:rPr sz="800" spc="5" dirty="0">
                          <a:latin typeface="Arial"/>
                          <a:cs typeface="Arial"/>
                        </a:rPr>
                        <a:t>c</a:t>
                      </a:r>
                      <a:r>
                        <a:rPr sz="800" dirty="0">
                          <a:latin typeface="Arial"/>
                          <a:cs typeface="Arial"/>
                        </a:rPr>
                        <a:t>ing</a:t>
                      </a:r>
                      <a:r>
                        <a:rPr sz="800" spc="-35" dirty="0">
                          <a:latin typeface="Arial"/>
                          <a:cs typeface="Arial"/>
                        </a:rPr>
                        <a:t> </a:t>
                      </a:r>
                      <a:r>
                        <a:rPr sz="800" spc="-5" dirty="0">
                          <a:latin typeface="Arial"/>
                          <a:cs typeface="Arial"/>
                        </a:rPr>
                        <a:t>O</a:t>
                      </a:r>
                      <a:r>
                        <a:rPr sz="800" dirty="0">
                          <a:latin typeface="Arial"/>
                          <a:cs typeface="Arial"/>
                        </a:rPr>
                        <a:t>rder</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5" dirty="0">
                          <a:latin typeface="Arial"/>
                          <a:cs typeface="Arial"/>
                        </a:rPr>
                        <a:t>O</a:t>
                      </a:r>
                      <a:r>
                        <a:rPr sz="800" dirty="0">
                          <a:latin typeface="Arial"/>
                          <a:cs typeface="Arial"/>
                        </a:rPr>
                        <a:t>ut</a:t>
                      </a:r>
                      <a:r>
                        <a:rPr sz="800" spc="5" dirty="0">
                          <a:latin typeface="Arial"/>
                          <a:cs typeface="Arial"/>
                        </a:rPr>
                        <a:t>l</a:t>
                      </a:r>
                      <a:r>
                        <a:rPr sz="800" dirty="0">
                          <a:latin typeface="Arial"/>
                          <a:cs typeface="Arial"/>
                        </a:rPr>
                        <a:t>ined</a:t>
                      </a:r>
                      <a:r>
                        <a:rPr sz="800" spc="-20" dirty="0">
                          <a:latin typeface="Arial"/>
                          <a:cs typeface="Arial"/>
                        </a:rPr>
                        <a:t> </a:t>
                      </a:r>
                      <a:r>
                        <a:rPr sz="800" dirty="0">
                          <a:latin typeface="Arial"/>
                          <a:cs typeface="Arial"/>
                        </a:rPr>
                        <a:t>in</a:t>
                      </a:r>
                      <a:r>
                        <a:rPr sz="800" spc="-10" dirty="0">
                          <a:latin typeface="Arial"/>
                          <a:cs typeface="Arial"/>
                        </a:rPr>
                        <a:t> </a:t>
                      </a:r>
                      <a:r>
                        <a:rPr sz="800" dirty="0">
                          <a:latin typeface="Arial"/>
                          <a:cs typeface="Arial"/>
                        </a:rPr>
                        <a:t>Regulat</a:t>
                      </a:r>
                      <a:r>
                        <a:rPr sz="800" spc="5" dirty="0">
                          <a:latin typeface="Arial"/>
                          <a:cs typeface="Arial"/>
                        </a:rPr>
                        <a:t>i</a:t>
                      </a:r>
                      <a:r>
                        <a:rPr sz="800" dirty="0">
                          <a:latin typeface="Arial"/>
                          <a:cs typeface="Arial"/>
                        </a:rPr>
                        <a:t>ons</a:t>
                      </a:r>
                      <a:r>
                        <a:rPr sz="800" spc="-30" dirty="0">
                          <a:latin typeface="Arial"/>
                          <a:cs typeface="Arial"/>
                        </a:rPr>
                        <a:t> </a:t>
                      </a:r>
                      <a:r>
                        <a:rPr sz="800" spc="5" dirty="0">
                          <a:latin typeface="Arial"/>
                          <a:cs typeface="Arial"/>
                        </a:rPr>
                        <a:t>s</a:t>
                      </a:r>
                      <a:r>
                        <a:rPr sz="800" dirty="0">
                          <a:latin typeface="Arial"/>
                          <a:cs typeface="Arial"/>
                        </a:rPr>
                        <a:t>upported</a:t>
                      </a:r>
                      <a:r>
                        <a:rPr sz="800" spc="-35" dirty="0">
                          <a:latin typeface="Arial"/>
                          <a:cs typeface="Arial"/>
                        </a:rPr>
                        <a:t> </a:t>
                      </a:r>
                      <a:r>
                        <a:rPr sz="800" dirty="0">
                          <a:latin typeface="Arial"/>
                          <a:cs typeface="Arial"/>
                        </a:rPr>
                        <a:t>by</a:t>
                      </a:r>
                      <a:r>
                        <a:rPr sz="800" spc="-10" dirty="0">
                          <a:latin typeface="Arial"/>
                          <a:cs typeface="Arial"/>
                        </a:rPr>
                        <a:t> </a:t>
                      </a:r>
                      <a:r>
                        <a:rPr sz="800" dirty="0">
                          <a:latin typeface="Arial"/>
                          <a:cs typeface="Arial"/>
                        </a:rPr>
                        <a:t>pro</a:t>
                      </a:r>
                      <a:r>
                        <a:rPr sz="800" spc="-10" dirty="0">
                          <a:latin typeface="Arial"/>
                          <a:cs typeface="Arial"/>
                        </a:rPr>
                        <a:t>v</a:t>
                      </a:r>
                      <a:r>
                        <a:rPr sz="800" dirty="0">
                          <a:latin typeface="Arial"/>
                          <a:cs typeface="Arial"/>
                        </a:rPr>
                        <a:t>in</a:t>
                      </a:r>
                      <a:r>
                        <a:rPr sz="800" spc="5" dirty="0">
                          <a:latin typeface="Arial"/>
                          <a:cs typeface="Arial"/>
                        </a:rPr>
                        <a:t>c</a:t>
                      </a:r>
                      <a:r>
                        <a:rPr sz="800" dirty="0">
                          <a:latin typeface="Arial"/>
                          <a:cs typeface="Arial"/>
                        </a:rPr>
                        <a:t>e</a:t>
                      </a:r>
                      <a:r>
                        <a:rPr sz="800" spc="-20" dirty="0">
                          <a:latin typeface="Arial"/>
                          <a:cs typeface="Arial"/>
                        </a:rPr>
                        <a:t> </a:t>
                      </a:r>
                      <a:r>
                        <a:rPr sz="800" dirty="0">
                          <a:latin typeface="Arial"/>
                          <a:cs typeface="Arial"/>
                        </a:rPr>
                        <a:t>guarantee</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51">
                <a:tc>
                  <a:txBody>
                    <a:bodyPr/>
                    <a:lstStyle/>
                    <a:p>
                      <a:pPr marL="101600" algn="l">
                        <a:lnSpc>
                          <a:spcPct val="100000"/>
                        </a:lnSpc>
                      </a:pPr>
                      <a:r>
                        <a:rPr sz="800" b="1" spc="-5" dirty="0">
                          <a:latin typeface="Arial"/>
                          <a:cs typeface="Arial"/>
                        </a:rPr>
                        <a:t>C</a:t>
                      </a:r>
                      <a:r>
                        <a:rPr sz="800" b="1" dirty="0">
                          <a:latin typeface="Arial"/>
                          <a:cs typeface="Arial"/>
                        </a:rPr>
                        <a:t>ollate</a:t>
                      </a:r>
                      <a:r>
                        <a:rPr sz="800" b="1" spc="-5" dirty="0">
                          <a:latin typeface="Arial"/>
                          <a:cs typeface="Arial"/>
                        </a:rPr>
                        <a:t>r</a:t>
                      </a:r>
                      <a:r>
                        <a:rPr sz="800" b="1" dirty="0">
                          <a:latin typeface="Arial"/>
                          <a:cs typeface="Arial"/>
                        </a:rPr>
                        <a:t>al</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6EBEF"/>
                    </a:solidFill>
                  </a:tcPr>
                </a:tc>
                <a:tc gridSpan="2">
                  <a:txBody>
                    <a:bodyPr/>
                    <a:lstStyle/>
                    <a:p>
                      <a:pPr marL="66040">
                        <a:lnSpc>
                          <a:spcPct val="100000"/>
                        </a:lnSpc>
                      </a:pPr>
                      <a:r>
                        <a:rPr sz="800" spc="-15" dirty="0">
                          <a:latin typeface="Arial"/>
                          <a:cs typeface="Arial"/>
                        </a:rPr>
                        <a:t>T</a:t>
                      </a:r>
                      <a:r>
                        <a:rPr sz="800" dirty="0">
                          <a:latin typeface="Arial"/>
                          <a:cs typeface="Arial"/>
                        </a:rPr>
                        <a:t>he right</a:t>
                      </a:r>
                      <a:r>
                        <a:rPr sz="800" spc="-10" dirty="0">
                          <a:latin typeface="Arial"/>
                          <a:cs typeface="Arial"/>
                        </a:rPr>
                        <a:t> </a:t>
                      </a:r>
                      <a:r>
                        <a:rPr sz="800" dirty="0">
                          <a:latin typeface="Arial"/>
                          <a:cs typeface="Arial"/>
                        </a:rPr>
                        <a:t>to</a:t>
                      </a:r>
                      <a:r>
                        <a:rPr sz="800" spc="-10" dirty="0">
                          <a:latin typeface="Arial"/>
                          <a:cs typeface="Arial"/>
                        </a:rPr>
                        <a:t> </a:t>
                      </a:r>
                      <a:r>
                        <a:rPr sz="800" dirty="0">
                          <a:latin typeface="Arial"/>
                          <a:cs typeface="Arial"/>
                        </a:rPr>
                        <a:t>impose</a:t>
                      </a:r>
                      <a:r>
                        <a:rPr sz="800" spc="-35" dirty="0">
                          <a:latin typeface="Arial"/>
                          <a:cs typeface="Arial"/>
                        </a:rPr>
                        <a:t> </a:t>
                      </a:r>
                      <a:r>
                        <a:rPr sz="800" dirty="0">
                          <a:latin typeface="Arial"/>
                          <a:cs typeface="Arial"/>
                        </a:rPr>
                        <a:t>and</a:t>
                      </a:r>
                      <a:r>
                        <a:rPr sz="800" spc="-10" dirty="0">
                          <a:latin typeface="Arial"/>
                          <a:cs typeface="Arial"/>
                        </a:rPr>
                        <a:t> </a:t>
                      </a:r>
                      <a:r>
                        <a:rPr sz="800" dirty="0">
                          <a:latin typeface="Arial"/>
                          <a:cs typeface="Arial"/>
                        </a:rPr>
                        <a:t>co</a:t>
                      </a:r>
                      <a:r>
                        <a:rPr sz="800" spc="5" dirty="0">
                          <a:latin typeface="Arial"/>
                          <a:cs typeface="Arial"/>
                        </a:rPr>
                        <a:t>l</a:t>
                      </a:r>
                      <a:r>
                        <a:rPr sz="800" dirty="0">
                          <a:latin typeface="Arial"/>
                          <a:cs typeface="Arial"/>
                        </a:rPr>
                        <a:t>le</a:t>
                      </a:r>
                      <a:r>
                        <a:rPr sz="800" spc="5" dirty="0">
                          <a:latin typeface="Arial"/>
                          <a:cs typeface="Arial"/>
                        </a:rPr>
                        <a:t>c</a:t>
                      </a:r>
                      <a:r>
                        <a:rPr sz="800" dirty="0">
                          <a:latin typeface="Arial"/>
                          <a:cs typeface="Arial"/>
                        </a:rPr>
                        <a:t>t</a:t>
                      </a:r>
                      <a:r>
                        <a:rPr sz="800" spc="-25"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charge</a:t>
                      </a:r>
                      <a:r>
                        <a:rPr sz="800" spc="-20" dirty="0">
                          <a:latin typeface="Arial"/>
                          <a:cs typeface="Arial"/>
                        </a:rPr>
                        <a:t> </a:t>
                      </a:r>
                      <a:r>
                        <a:rPr sz="800" dirty="0">
                          <a:latin typeface="Arial"/>
                          <a:cs typeface="Arial"/>
                        </a:rPr>
                        <a:t>from</a:t>
                      </a:r>
                      <a:r>
                        <a:rPr sz="800" spc="-10" dirty="0">
                          <a:latin typeface="Arial"/>
                          <a:cs typeface="Arial"/>
                        </a:rPr>
                        <a:t> </a:t>
                      </a:r>
                      <a:r>
                        <a:rPr sz="800" dirty="0">
                          <a:latin typeface="Arial"/>
                          <a:cs typeface="Arial"/>
                        </a:rPr>
                        <a:t>e</a:t>
                      </a:r>
                      <a:r>
                        <a:rPr sz="800" spc="5" dirty="0">
                          <a:latin typeface="Arial"/>
                          <a:cs typeface="Arial"/>
                        </a:rPr>
                        <a:t>l</a:t>
                      </a:r>
                      <a:r>
                        <a:rPr sz="800" dirty="0">
                          <a:latin typeface="Arial"/>
                          <a:cs typeface="Arial"/>
                        </a:rPr>
                        <a:t>e</a:t>
                      </a:r>
                      <a:r>
                        <a:rPr sz="800" spc="5" dirty="0">
                          <a:latin typeface="Arial"/>
                          <a:cs typeface="Arial"/>
                        </a:rPr>
                        <a:t>c</a:t>
                      </a:r>
                      <a:r>
                        <a:rPr sz="800" dirty="0">
                          <a:latin typeface="Arial"/>
                          <a:cs typeface="Arial"/>
                        </a:rPr>
                        <a:t>tric</a:t>
                      </a:r>
                      <a:r>
                        <a:rPr sz="800" spc="-35" dirty="0">
                          <a:latin typeface="Arial"/>
                          <a:cs typeface="Arial"/>
                        </a:rPr>
                        <a:t> </a:t>
                      </a:r>
                      <a:r>
                        <a:rPr sz="800" dirty="0">
                          <a:latin typeface="Arial"/>
                          <a:cs typeface="Arial"/>
                        </a:rPr>
                        <a:t>utility</a:t>
                      </a:r>
                      <a:r>
                        <a:rPr sz="800" spc="-20" dirty="0">
                          <a:latin typeface="Arial"/>
                          <a:cs typeface="Arial"/>
                        </a:rPr>
                        <a:t> </a:t>
                      </a:r>
                      <a:r>
                        <a:rPr sz="800" dirty="0">
                          <a:latin typeface="Arial"/>
                          <a:cs typeface="Arial"/>
                        </a:rPr>
                        <a:t>cu</a:t>
                      </a:r>
                      <a:r>
                        <a:rPr sz="800" spc="5" dirty="0">
                          <a:latin typeface="Arial"/>
                          <a:cs typeface="Arial"/>
                        </a:rPr>
                        <a:t>s</a:t>
                      </a:r>
                      <a:r>
                        <a:rPr sz="800" dirty="0">
                          <a:latin typeface="Arial"/>
                          <a:cs typeface="Arial"/>
                        </a:rPr>
                        <a:t>tomers</a:t>
                      </a:r>
                      <a:r>
                        <a:rPr sz="800" spc="-30" dirty="0">
                          <a:latin typeface="Arial"/>
                          <a:cs typeface="Arial"/>
                        </a:rPr>
                        <a:t> </a:t>
                      </a:r>
                      <a:r>
                        <a:rPr sz="800" dirty="0">
                          <a:latin typeface="Arial"/>
                          <a:cs typeface="Arial"/>
                        </a:rPr>
                        <a:t>as</a:t>
                      </a:r>
                      <a:r>
                        <a:rPr sz="800" spc="-5" dirty="0">
                          <a:latin typeface="Arial"/>
                          <a:cs typeface="Arial"/>
                        </a:rPr>
                        <a:t> </a:t>
                      </a:r>
                      <a:r>
                        <a:rPr sz="800" spc="-20" dirty="0">
                          <a:latin typeface="Arial"/>
                          <a:cs typeface="Arial"/>
                        </a:rPr>
                        <a:t>w</a:t>
                      </a:r>
                      <a:r>
                        <a:rPr sz="800" dirty="0">
                          <a:latin typeface="Arial"/>
                          <a:cs typeface="Arial"/>
                        </a:rPr>
                        <a:t>e</a:t>
                      </a:r>
                      <a:r>
                        <a:rPr sz="800" spc="5" dirty="0">
                          <a:latin typeface="Arial"/>
                          <a:cs typeface="Arial"/>
                        </a:rPr>
                        <a:t>l</a:t>
                      </a:r>
                      <a:r>
                        <a:rPr sz="800" dirty="0">
                          <a:latin typeface="Arial"/>
                          <a:cs typeface="Arial"/>
                        </a:rPr>
                        <a:t>l as</a:t>
                      </a:r>
                      <a:r>
                        <a:rPr sz="800" spc="-10" dirty="0">
                          <a:latin typeface="Arial"/>
                          <a:cs typeface="Arial"/>
                        </a:rPr>
                        <a:t> </a:t>
                      </a:r>
                      <a:r>
                        <a:rPr sz="800" dirty="0">
                          <a:latin typeface="Arial"/>
                          <a:cs typeface="Arial"/>
                        </a:rPr>
                        <a:t>tran</a:t>
                      </a:r>
                      <a:r>
                        <a:rPr sz="800" spc="5" dirty="0">
                          <a:latin typeface="Arial"/>
                          <a:cs typeface="Arial"/>
                        </a:rPr>
                        <a:t>s</a:t>
                      </a:r>
                      <a:r>
                        <a:rPr sz="800" dirty="0">
                          <a:latin typeface="Arial"/>
                          <a:cs typeface="Arial"/>
                        </a:rPr>
                        <a:t>a</a:t>
                      </a:r>
                      <a:r>
                        <a:rPr sz="800" spc="5" dirty="0">
                          <a:latin typeface="Arial"/>
                          <a:cs typeface="Arial"/>
                        </a:rPr>
                        <a:t>c</a:t>
                      </a:r>
                      <a:r>
                        <a:rPr sz="800" dirty="0">
                          <a:latin typeface="Arial"/>
                          <a:cs typeface="Arial"/>
                        </a:rPr>
                        <a:t>tion</a:t>
                      </a:r>
                      <a:r>
                        <a:rPr sz="800" spc="-45" dirty="0">
                          <a:latin typeface="Arial"/>
                          <a:cs typeface="Arial"/>
                        </a:rPr>
                        <a:t> </a:t>
                      </a:r>
                      <a:r>
                        <a:rPr sz="800" dirty="0">
                          <a:latin typeface="Arial"/>
                          <a:cs typeface="Arial"/>
                        </a:rPr>
                        <a:t>re</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e</a:t>
                      </a:r>
                      <a:r>
                        <a:rPr sz="800" spc="-10" dirty="0">
                          <a:latin typeface="Arial"/>
                          <a:cs typeface="Arial"/>
                        </a:rPr>
                        <a:t> </a:t>
                      </a:r>
                      <a:r>
                        <a:rPr sz="800" dirty="0">
                          <a:latin typeface="Arial"/>
                          <a:cs typeface="Arial"/>
                        </a:rPr>
                        <a:t>a</a:t>
                      </a:r>
                      <a:r>
                        <a:rPr sz="800" spc="5" dirty="0">
                          <a:latin typeface="Arial"/>
                          <a:cs typeface="Arial"/>
                        </a:rPr>
                        <a:t>c</a:t>
                      </a:r>
                      <a:r>
                        <a:rPr sz="800" dirty="0">
                          <a:latin typeface="Arial"/>
                          <a:cs typeface="Arial"/>
                        </a:rPr>
                        <a:t>counts</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6EBEF"/>
                    </a:solidFill>
                  </a:tcPr>
                </a:tc>
                <a:tc hMerge="1">
                  <a:txBody>
                    <a:bodyPr/>
                    <a:lstStyle/>
                    <a:p>
                      <a:endParaRPr/>
                    </a:p>
                  </a:txBody>
                  <a:tcPr marL="0" marR="0" marT="0" marB="0"/>
                </a:tc>
              </a:tr>
              <a:tr h="469414">
                <a:tc>
                  <a:txBody>
                    <a:bodyPr/>
                    <a:lstStyle/>
                    <a:p>
                      <a:pPr marL="101600" algn="l">
                        <a:lnSpc>
                          <a:spcPct val="100000"/>
                        </a:lnSpc>
                      </a:pPr>
                      <a:r>
                        <a:rPr sz="800" b="1" spc="-5" dirty="0">
                          <a:latin typeface="Arial"/>
                          <a:cs typeface="Arial"/>
                        </a:rPr>
                        <a:t>G</a:t>
                      </a:r>
                      <a:r>
                        <a:rPr sz="800" b="1" dirty="0">
                          <a:latin typeface="Arial"/>
                          <a:cs typeface="Arial"/>
                        </a:rPr>
                        <a:t>o</a:t>
                      </a:r>
                      <a:r>
                        <a:rPr sz="800" b="1" spc="-10" dirty="0">
                          <a:latin typeface="Arial"/>
                          <a:cs typeface="Arial"/>
                        </a:rPr>
                        <a:t>v</a:t>
                      </a:r>
                      <a:r>
                        <a:rPr sz="800" b="1" dirty="0">
                          <a:latin typeface="Arial"/>
                          <a:cs typeface="Arial"/>
                        </a:rPr>
                        <a:t>ernment</a:t>
                      </a:r>
                      <a:r>
                        <a:rPr sz="800" b="1" spc="-10" dirty="0">
                          <a:latin typeface="Arial"/>
                          <a:cs typeface="Arial"/>
                        </a:rPr>
                        <a:t> </a:t>
                      </a:r>
                      <a:r>
                        <a:rPr sz="800" b="1" dirty="0">
                          <a:latin typeface="Arial"/>
                          <a:cs typeface="Arial"/>
                        </a:rPr>
                        <a:t>Support</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marR="13970">
                        <a:lnSpc>
                          <a:spcPct val="100000"/>
                        </a:lnSpc>
                      </a:pPr>
                      <a:r>
                        <a:rPr sz="800" dirty="0">
                          <a:latin typeface="Arial"/>
                          <a:cs typeface="Arial"/>
                        </a:rPr>
                        <a:t>State</a:t>
                      </a:r>
                      <a:r>
                        <a:rPr sz="800" spc="-10" dirty="0">
                          <a:latin typeface="Arial"/>
                          <a:cs typeface="Arial"/>
                        </a:rPr>
                        <a:t> </a:t>
                      </a:r>
                      <a:r>
                        <a:rPr sz="800" dirty="0">
                          <a:latin typeface="Arial"/>
                          <a:cs typeface="Arial"/>
                        </a:rPr>
                        <a:t>pledge</a:t>
                      </a:r>
                      <a:r>
                        <a:rPr sz="800" spc="-20" dirty="0">
                          <a:latin typeface="Arial"/>
                          <a:cs typeface="Arial"/>
                        </a:rPr>
                        <a:t> </a:t>
                      </a:r>
                      <a:r>
                        <a:rPr sz="800" dirty="0">
                          <a:latin typeface="Arial"/>
                          <a:cs typeface="Arial"/>
                        </a:rPr>
                        <a:t>not</a:t>
                      </a:r>
                      <a:r>
                        <a:rPr sz="800" spc="-10" dirty="0">
                          <a:latin typeface="Arial"/>
                          <a:cs typeface="Arial"/>
                        </a:rPr>
                        <a:t> </a:t>
                      </a:r>
                      <a:r>
                        <a:rPr sz="800" dirty="0">
                          <a:latin typeface="Arial"/>
                          <a:cs typeface="Arial"/>
                        </a:rPr>
                        <a:t>to</a:t>
                      </a:r>
                      <a:r>
                        <a:rPr sz="800" spc="-10" dirty="0">
                          <a:latin typeface="Arial"/>
                          <a:cs typeface="Arial"/>
                        </a:rPr>
                        <a:t> </a:t>
                      </a:r>
                      <a:r>
                        <a:rPr sz="800" dirty="0">
                          <a:latin typeface="Arial"/>
                          <a:cs typeface="Arial"/>
                        </a:rPr>
                        <a:t>per</a:t>
                      </a:r>
                      <a:r>
                        <a:rPr sz="800" spc="5" dirty="0">
                          <a:latin typeface="Arial"/>
                          <a:cs typeface="Arial"/>
                        </a:rPr>
                        <a:t>m</a:t>
                      </a:r>
                      <a:r>
                        <a:rPr sz="800" dirty="0">
                          <a:latin typeface="Arial"/>
                          <a:cs typeface="Arial"/>
                        </a:rPr>
                        <a:t>it</a:t>
                      </a:r>
                      <a:r>
                        <a:rPr sz="800" spc="-25" dirty="0">
                          <a:latin typeface="Arial"/>
                          <a:cs typeface="Arial"/>
                        </a:rPr>
                        <a:t> </a:t>
                      </a:r>
                      <a:r>
                        <a:rPr sz="800" dirty="0">
                          <a:latin typeface="Arial"/>
                          <a:cs typeface="Arial"/>
                        </a:rPr>
                        <a:t>any</a:t>
                      </a:r>
                      <a:r>
                        <a:rPr sz="800" spc="-10" dirty="0">
                          <a:latin typeface="Arial"/>
                          <a:cs typeface="Arial"/>
                        </a:rPr>
                        <a:t> </a:t>
                      </a:r>
                      <a:r>
                        <a:rPr sz="800" dirty="0">
                          <a:latin typeface="Arial"/>
                          <a:cs typeface="Arial"/>
                        </a:rPr>
                        <a:t>a</a:t>
                      </a:r>
                      <a:r>
                        <a:rPr sz="800" spc="5" dirty="0">
                          <a:latin typeface="Arial"/>
                          <a:cs typeface="Arial"/>
                        </a:rPr>
                        <a:t>c</a:t>
                      </a:r>
                      <a:r>
                        <a:rPr sz="800" dirty="0">
                          <a:latin typeface="Arial"/>
                          <a:cs typeface="Arial"/>
                        </a:rPr>
                        <a:t>t</a:t>
                      </a:r>
                      <a:r>
                        <a:rPr sz="800" spc="5" dirty="0">
                          <a:latin typeface="Arial"/>
                          <a:cs typeface="Arial"/>
                        </a:rPr>
                        <a:t>i</a:t>
                      </a:r>
                      <a:r>
                        <a:rPr sz="800" dirty="0">
                          <a:latin typeface="Arial"/>
                          <a:cs typeface="Arial"/>
                        </a:rPr>
                        <a:t>on</a:t>
                      </a:r>
                      <a:r>
                        <a:rPr sz="800" spc="-20" dirty="0">
                          <a:latin typeface="Arial"/>
                          <a:cs typeface="Arial"/>
                        </a:rPr>
                        <a:t> </a:t>
                      </a:r>
                      <a:r>
                        <a:rPr sz="800" dirty="0">
                          <a:latin typeface="Arial"/>
                          <a:cs typeface="Arial"/>
                        </a:rPr>
                        <a:t>that</a:t>
                      </a:r>
                      <a:r>
                        <a:rPr sz="800" spc="-10" dirty="0">
                          <a:latin typeface="Arial"/>
                          <a:cs typeface="Arial"/>
                        </a:rPr>
                        <a:t> </a:t>
                      </a:r>
                      <a:r>
                        <a:rPr sz="800" spc="-15" dirty="0">
                          <a:latin typeface="Arial"/>
                          <a:cs typeface="Arial"/>
                        </a:rPr>
                        <a:t>w</a:t>
                      </a:r>
                      <a:r>
                        <a:rPr sz="800" dirty="0">
                          <a:latin typeface="Arial"/>
                          <a:cs typeface="Arial"/>
                        </a:rPr>
                        <a:t>ould</a:t>
                      </a:r>
                      <a:r>
                        <a:rPr sz="800" spc="-10" dirty="0">
                          <a:latin typeface="Arial"/>
                          <a:cs typeface="Arial"/>
                        </a:rPr>
                        <a:t> </a:t>
                      </a:r>
                      <a:r>
                        <a:rPr sz="800" dirty="0">
                          <a:latin typeface="Arial"/>
                          <a:cs typeface="Arial"/>
                        </a:rPr>
                        <a:t>i</a:t>
                      </a:r>
                      <a:r>
                        <a:rPr sz="800" spc="5" dirty="0">
                          <a:latin typeface="Arial"/>
                          <a:cs typeface="Arial"/>
                        </a:rPr>
                        <a:t>m</a:t>
                      </a:r>
                      <a:r>
                        <a:rPr sz="800" dirty="0">
                          <a:latin typeface="Arial"/>
                          <a:cs typeface="Arial"/>
                        </a:rPr>
                        <a:t>pair</a:t>
                      </a:r>
                      <a:r>
                        <a:rPr sz="800" spc="-25" dirty="0">
                          <a:latin typeface="Arial"/>
                          <a:cs typeface="Arial"/>
                        </a:rPr>
                        <a:t> </a:t>
                      </a:r>
                      <a:r>
                        <a:rPr sz="800" dirty="0">
                          <a:latin typeface="Arial"/>
                          <a:cs typeface="Arial"/>
                        </a:rPr>
                        <a:t>the</a:t>
                      </a:r>
                      <a:r>
                        <a:rPr sz="800" spc="-10" dirty="0">
                          <a:latin typeface="Arial"/>
                          <a:cs typeface="Arial"/>
                        </a:rPr>
                        <a:t> v</a:t>
                      </a:r>
                      <a:r>
                        <a:rPr sz="800" dirty="0">
                          <a:latin typeface="Arial"/>
                          <a:cs typeface="Arial"/>
                        </a:rPr>
                        <a:t>alue</a:t>
                      </a:r>
                      <a:r>
                        <a:rPr sz="800" spc="-10" dirty="0">
                          <a:latin typeface="Arial"/>
                          <a:cs typeface="Arial"/>
                        </a:rPr>
                        <a:t> </a:t>
                      </a:r>
                      <a:r>
                        <a:rPr sz="800" dirty="0">
                          <a:latin typeface="Arial"/>
                          <a:cs typeface="Arial"/>
                        </a:rPr>
                        <a:t>of the Co</a:t>
                      </a:r>
                      <a:r>
                        <a:rPr sz="800" spc="5" dirty="0">
                          <a:latin typeface="Arial"/>
                          <a:cs typeface="Arial"/>
                        </a:rPr>
                        <a:t>l</a:t>
                      </a:r>
                      <a:r>
                        <a:rPr sz="800" dirty="0">
                          <a:latin typeface="Arial"/>
                          <a:cs typeface="Arial"/>
                        </a:rPr>
                        <a:t>lateral</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marR="43815">
                        <a:lnSpc>
                          <a:spcPct val="100000"/>
                        </a:lnSpc>
                      </a:pPr>
                      <a:r>
                        <a:rPr sz="800" dirty="0">
                          <a:latin typeface="Arial"/>
                          <a:cs typeface="Arial"/>
                        </a:rPr>
                        <a:t>Pro</a:t>
                      </a:r>
                      <a:r>
                        <a:rPr sz="800" spc="-10" dirty="0">
                          <a:latin typeface="Arial"/>
                          <a:cs typeface="Arial"/>
                        </a:rPr>
                        <a:t>v</a:t>
                      </a:r>
                      <a:r>
                        <a:rPr sz="800" dirty="0">
                          <a:latin typeface="Arial"/>
                          <a:cs typeface="Arial"/>
                        </a:rPr>
                        <a:t>in</a:t>
                      </a:r>
                      <a:r>
                        <a:rPr sz="800" spc="5" dirty="0">
                          <a:latin typeface="Arial"/>
                          <a:cs typeface="Arial"/>
                        </a:rPr>
                        <a:t>c</a:t>
                      </a:r>
                      <a:r>
                        <a:rPr sz="800" dirty="0">
                          <a:latin typeface="Arial"/>
                          <a:cs typeface="Arial"/>
                        </a:rPr>
                        <a:t>e</a:t>
                      </a:r>
                      <a:r>
                        <a:rPr sz="800" spc="-20" dirty="0">
                          <a:latin typeface="Arial"/>
                          <a:cs typeface="Arial"/>
                        </a:rPr>
                        <a:t> </a:t>
                      </a:r>
                      <a:r>
                        <a:rPr sz="800" dirty="0">
                          <a:latin typeface="Arial"/>
                          <a:cs typeface="Arial"/>
                        </a:rPr>
                        <a:t>guarantee</a:t>
                      </a:r>
                      <a:r>
                        <a:rPr sz="800" spc="-2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repa</a:t>
                      </a:r>
                      <a:r>
                        <a:rPr sz="800" spc="-10" dirty="0">
                          <a:latin typeface="Arial"/>
                          <a:cs typeface="Arial"/>
                        </a:rPr>
                        <a:t>y</a:t>
                      </a:r>
                      <a:r>
                        <a:rPr sz="800" spc="5" dirty="0">
                          <a:latin typeface="Arial"/>
                          <a:cs typeface="Arial"/>
                        </a:rPr>
                        <a:t>m</a:t>
                      </a:r>
                      <a:r>
                        <a:rPr sz="800" dirty="0">
                          <a:latin typeface="Arial"/>
                          <a:cs typeface="Arial"/>
                        </a:rPr>
                        <a:t>ent</a:t>
                      </a:r>
                      <a:r>
                        <a:rPr sz="800" spc="-25" dirty="0">
                          <a:latin typeface="Arial"/>
                          <a:cs typeface="Arial"/>
                        </a:rPr>
                        <a:t> </a:t>
                      </a:r>
                      <a:r>
                        <a:rPr sz="800" dirty="0">
                          <a:latin typeface="Arial"/>
                          <a:cs typeface="Arial"/>
                        </a:rPr>
                        <a:t>if any</a:t>
                      </a:r>
                      <a:r>
                        <a:rPr sz="800" spc="-20" dirty="0">
                          <a:latin typeface="Arial"/>
                          <a:cs typeface="Arial"/>
                        </a:rPr>
                        <a:t> </a:t>
                      </a:r>
                      <a:r>
                        <a:rPr sz="800" dirty="0">
                          <a:latin typeface="Arial"/>
                          <a:cs typeface="Arial"/>
                        </a:rPr>
                        <a:t>a</a:t>
                      </a:r>
                      <a:r>
                        <a:rPr sz="800" spc="5" dirty="0">
                          <a:latin typeface="Arial"/>
                          <a:cs typeface="Arial"/>
                        </a:rPr>
                        <a:t>c</a:t>
                      </a:r>
                      <a:r>
                        <a:rPr sz="800" dirty="0">
                          <a:latin typeface="Arial"/>
                          <a:cs typeface="Arial"/>
                        </a:rPr>
                        <a:t>t</a:t>
                      </a:r>
                      <a:r>
                        <a:rPr sz="800" spc="5" dirty="0">
                          <a:latin typeface="Arial"/>
                          <a:cs typeface="Arial"/>
                        </a:rPr>
                        <a:t>i</a:t>
                      </a:r>
                      <a:r>
                        <a:rPr sz="800" dirty="0">
                          <a:latin typeface="Arial"/>
                          <a:cs typeface="Arial"/>
                        </a:rPr>
                        <a:t>on</a:t>
                      </a:r>
                      <a:r>
                        <a:rPr sz="800" spc="-20" dirty="0">
                          <a:latin typeface="Arial"/>
                          <a:cs typeface="Arial"/>
                        </a:rPr>
                        <a:t> </a:t>
                      </a:r>
                      <a:r>
                        <a:rPr sz="800" dirty="0">
                          <a:latin typeface="Arial"/>
                          <a:cs typeface="Arial"/>
                        </a:rPr>
                        <a:t>ta</a:t>
                      </a:r>
                      <a:r>
                        <a:rPr sz="800" spc="5" dirty="0">
                          <a:latin typeface="Arial"/>
                          <a:cs typeface="Arial"/>
                        </a:rPr>
                        <a:t>k</a:t>
                      </a:r>
                      <a:r>
                        <a:rPr sz="800" dirty="0">
                          <a:latin typeface="Arial"/>
                          <a:cs typeface="Arial"/>
                        </a:rPr>
                        <a:t>en</a:t>
                      </a:r>
                      <a:r>
                        <a:rPr sz="800" spc="-20" dirty="0">
                          <a:latin typeface="Arial"/>
                          <a:cs typeface="Arial"/>
                        </a:rPr>
                        <a:t> </a:t>
                      </a:r>
                      <a:r>
                        <a:rPr sz="800" dirty="0">
                          <a:latin typeface="Arial"/>
                          <a:cs typeface="Arial"/>
                        </a:rPr>
                        <a:t>that</a:t>
                      </a:r>
                      <a:r>
                        <a:rPr sz="800" spc="-10" dirty="0">
                          <a:latin typeface="Arial"/>
                          <a:cs typeface="Arial"/>
                        </a:rPr>
                        <a:t> </a:t>
                      </a:r>
                      <a:r>
                        <a:rPr sz="800" spc="-15" dirty="0">
                          <a:latin typeface="Arial"/>
                          <a:cs typeface="Arial"/>
                        </a:rPr>
                        <a:t>w</a:t>
                      </a:r>
                      <a:r>
                        <a:rPr sz="800" dirty="0">
                          <a:latin typeface="Arial"/>
                          <a:cs typeface="Arial"/>
                        </a:rPr>
                        <a:t>ould </a:t>
                      </a:r>
                      <a:r>
                        <a:rPr sz="800" spc="5" dirty="0">
                          <a:latin typeface="Arial"/>
                          <a:cs typeface="Arial"/>
                        </a:rPr>
                        <a:t>im</a:t>
                      </a:r>
                      <a:r>
                        <a:rPr sz="800" dirty="0">
                          <a:latin typeface="Arial"/>
                          <a:cs typeface="Arial"/>
                        </a:rPr>
                        <a:t>pair the</a:t>
                      </a:r>
                      <a:r>
                        <a:rPr sz="800" spc="-10" dirty="0">
                          <a:latin typeface="Arial"/>
                          <a:cs typeface="Arial"/>
                        </a:rPr>
                        <a:t> v</a:t>
                      </a:r>
                      <a:r>
                        <a:rPr sz="800" dirty="0">
                          <a:latin typeface="Arial"/>
                          <a:cs typeface="Arial"/>
                        </a:rPr>
                        <a:t>alue</a:t>
                      </a:r>
                      <a:r>
                        <a:rPr sz="800" spc="-1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the</a:t>
                      </a:r>
                      <a:r>
                        <a:rPr sz="800" spc="-10" dirty="0">
                          <a:latin typeface="Arial"/>
                          <a:cs typeface="Arial"/>
                        </a:rPr>
                        <a:t> </a:t>
                      </a:r>
                      <a:r>
                        <a:rPr sz="800" dirty="0">
                          <a:latin typeface="Arial"/>
                          <a:cs typeface="Arial"/>
                        </a:rPr>
                        <a:t>Co</a:t>
                      </a:r>
                      <a:r>
                        <a:rPr sz="800" spc="5" dirty="0">
                          <a:latin typeface="Arial"/>
                          <a:cs typeface="Arial"/>
                        </a:rPr>
                        <a:t>l</a:t>
                      </a:r>
                      <a:r>
                        <a:rPr sz="800" dirty="0">
                          <a:latin typeface="Arial"/>
                          <a:cs typeface="Arial"/>
                        </a:rPr>
                        <a:t>lateral</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51">
                <a:tc>
                  <a:txBody>
                    <a:bodyPr/>
                    <a:lstStyle/>
                    <a:p>
                      <a:pPr marL="101600" algn="l">
                        <a:lnSpc>
                          <a:spcPct val="100000"/>
                        </a:lnSpc>
                      </a:pPr>
                      <a:r>
                        <a:rPr sz="800" b="1" dirty="0">
                          <a:latin typeface="Arial"/>
                          <a:cs typeface="Arial"/>
                        </a:rPr>
                        <a:t>Non-B</a:t>
                      </a:r>
                      <a:r>
                        <a:rPr sz="800" b="1" spc="-50" dirty="0">
                          <a:latin typeface="Arial"/>
                          <a:cs typeface="Arial"/>
                        </a:rPr>
                        <a:t>y</a:t>
                      </a:r>
                      <a:r>
                        <a:rPr sz="800" b="1" dirty="0">
                          <a:latin typeface="Arial"/>
                          <a:cs typeface="Arial"/>
                        </a:rPr>
                        <a:t>passability</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gridSpan="2">
                  <a:txBody>
                    <a:bodyPr/>
                    <a:lstStyle/>
                    <a:p>
                      <a:pPr marL="66040">
                        <a:lnSpc>
                          <a:spcPct val="100000"/>
                        </a:lnSpc>
                      </a:pPr>
                      <a:r>
                        <a:rPr sz="800" dirty="0">
                          <a:latin typeface="Arial"/>
                          <a:cs typeface="Arial"/>
                        </a:rPr>
                        <a:t>Charge</a:t>
                      </a:r>
                      <a:r>
                        <a:rPr sz="800" spc="-10" dirty="0">
                          <a:latin typeface="Arial"/>
                          <a:cs typeface="Arial"/>
                        </a:rPr>
                        <a:t> </a:t>
                      </a:r>
                      <a:r>
                        <a:rPr sz="800" dirty="0">
                          <a:latin typeface="Arial"/>
                          <a:cs typeface="Arial"/>
                        </a:rPr>
                        <a:t>to</a:t>
                      </a:r>
                      <a:r>
                        <a:rPr sz="800" spc="-10" dirty="0">
                          <a:latin typeface="Arial"/>
                          <a:cs typeface="Arial"/>
                        </a:rPr>
                        <a:t> </a:t>
                      </a:r>
                      <a:r>
                        <a:rPr sz="800" dirty="0">
                          <a:latin typeface="Arial"/>
                          <a:cs typeface="Arial"/>
                        </a:rPr>
                        <a:t>be</a:t>
                      </a:r>
                      <a:r>
                        <a:rPr sz="800" spc="-10" dirty="0">
                          <a:latin typeface="Arial"/>
                          <a:cs typeface="Arial"/>
                        </a:rPr>
                        <a:t> </a:t>
                      </a:r>
                      <a:r>
                        <a:rPr sz="800" dirty="0">
                          <a:latin typeface="Arial"/>
                          <a:cs typeface="Arial"/>
                        </a:rPr>
                        <a:t>paid</a:t>
                      </a:r>
                      <a:r>
                        <a:rPr sz="800" spc="-10" dirty="0">
                          <a:latin typeface="Arial"/>
                          <a:cs typeface="Arial"/>
                        </a:rPr>
                        <a:t> </a:t>
                      </a:r>
                      <a:r>
                        <a:rPr sz="800" dirty="0">
                          <a:latin typeface="Arial"/>
                          <a:cs typeface="Arial"/>
                        </a:rPr>
                        <a:t>by</a:t>
                      </a:r>
                      <a:r>
                        <a:rPr sz="800" spc="-10" dirty="0">
                          <a:latin typeface="Arial"/>
                          <a:cs typeface="Arial"/>
                        </a:rPr>
                        <a:t> </a:t>
                      </a:r>
                      <a:r>
                        <a:rPr sz="800" dirty="0">
                          <a:latin typeface="Arial"/>
                          <a:cs typeface="Arial"/>
                        </a:rPr>
                        <a:t>all</a:t>
                      </a:r>
                      <a:r>
                        <a:rPr sz="800" spc="-20" dirty="0">
                          <a:latin typeface="Arial"/>
                          <a:cs typeface="Arial"/>
                        </a:rPr>
                        <a:t> </a:t>
                      </a:r>
                      <a:r>
                        <a:rPr sz="800" dirty="0">
                          <a:latin typeface="Arial"/>
                          <a:cs typeface="Arial"/>
                        </a:rPr>
                        <a:t>e</a:t>
                      </a:r>
                      <a:r>
                        <a:rPr sz="800" spc="-20" dirty="0">
                          <a:latin typeface="Arial"/>
                          <a:cs typeface="Arial"/>
                        </a:rPr>
                        <a:t>x</a:t>
                      </a:r>
                      <a:r>
                        <a:rPr sz="800" dirty="0">
                          <a:latin typeface="Arial"/>
                          <a:cs typeface="Arial"/>
                        </a:rPr>
                        <a:t>i</a:t>
                      </a:r>
                      <a:r>
                        <a:rPr sz="800" spc="5" dirty="0">
                          <a:latin typeface="Arial"/>
                          <a:cs typeface="Arial"/>
                        </a:rPr>
                        <a:t>s</a:t>
                      </a:r>
                      <a:r>
                        <a:rPr sz="800" dirty="0">
                          <a:latin typeface="Arial"/>
                          <a:cs typeface="Arial"/>
                        </a:rPr>
                        <a:t>t</a:t>
                      </a:r>
                      <a:r>
                        <a:rPr sz="800" spc="5" dirty="0">
                          <a:latin typeface="Arial"/>
                          <a:cs typeface="Arial"/>
                        </a:rPr>
                        <a:t>i</a:t>
                      </a:r>
                      <a:r>
                        <a:rPr sz="800" dirty="0">
                          <a:latin typeface="Arial"/>
                          <a:cs typeface="Arial"/>
                        </a:rPr>
                        <a:t>ng and</a:t>
                      </a:r>
                      <a:r>
                        <a:rPr sz="800" spc="-20" dirty="0">
                          <a:latin typeface="Arial"/>
                          <a:cs typeface="Arial"/>
                        </a:rPr>
                        <a:t> </a:t>
                      </a:r>
                      <a:r>
                        <a:rPr sz="800" dirty="0">
                          <a:latin typeface="Arial"/>
                          <a:cs typeface="Arial"/>
                        </a:rPr>
                        <a:t>future</a:t>
                      </a:r>
                      <a:r>
                        <a:rPr sz="800" spc="-10" dirty="0">
                          <a:latin typeface="Arial"/>
                          <a:cs typeface="Arial"/>
                        </a:rPr>
                        <a:t> </a:t>
                      </a:r>
                      <a:r>
                        <a:rPr sz="800" dirty="0">
                          <a:latin typeface="Arial"/>
                          <a:cs typeface="Arial"/>
                        </a:rPr>
                        <a:t>ele</a:t>
                      </a:r>
                      <a:r>
                        <a:rPr sz="800" spc="5" dirty="0">
                          <a:latin typeface="Arial"/>
                          <a:cs typeface="Arial"/>
                        </a:rPr>
                        <a:t>c</a:t>
                      </a:r>
                      <a:r>
                        <a:rPr sz="800" dirty="0">
                          <a:latin typeface="Arial"/>
                          <a:cs typeface="Arial"/>
                        </a:rPr>
                        <a:t>tr</a:t>
                      </a:r>
                      <a:r>
                        <a:rPr sz="800" spc="5" dirty="0">
                          <a:latin typeface="Arial"/>
                          <a:cs typeface="Arial"/>
                        </a:rPr>
                        <a:t>i</a:t>
                      </a:r>
                      <a:r>
                        <a:rPr sz="800" dirty="0">
                          <a:latin typeface="Arial"/>
                          <a:cs typeface="Arial"/>
                        </a:rPr>
                        <a:t>c</a:t>
                      </a:r>
                      <a:r>
                        <a:rPr sz="800" spc="-30" dirty="0">
                          <a:latin typeface="Arial"/>
                          <a:cs typeface="Arial"/>
                        </a:rPr>
                        <a:t> </a:t>
                      </a:r>
                      <a:r>
                        <a:rPr sz="800" spc="5" dirty="0">
                          <a:latin typeface="Arial"/>
                          <a:cs typeface="Arial"/>
                        </a:rPr>
                        <a:t>c</a:t>
                      </a:r>
                      <a:r>
                        <a:rPr sz="800" dirty="0">
                          <a:latin typeface="Arial"/>
                          <a:cs typeface="Arial"/>
                        </a:rPr>
                        <a:t>u</a:t>
                      </a:r>
                      <a:r>
                        <a:rPr sz="800" spc="5" dirty="0">
                          <a:latin typeface="Arial"/>
                          <a:cs typeface="Arial"/>
                        </a:rPr>
                        <a:t>s</a:t>
                      </a:r>
                      <a:r>
                        <a:rPr sz="800" dirty="0">
                          <a:latin typeface="Arial"/>
                          <a:cs typeface="Arial"/>
                        </a:rPr>
                        <a:t>to</a:t>
                      </a:r>
                      <a:r>
                        <a:rPr sz="800" spc="5" dirty="0">
                          <a:latin typeface="Arial"/>
                          <a:cs typeface="Arial"/>
                        </a:rPr>
                        <a:t>m</a:t>
                      </a:r>
                      <a:r>
                        <a:rPr sz="800" dirty="0">
                          <a:latin typeface="Arial"/>
                          <a:cs typeface="Arial"/>
                        </a:rPr>
                        <a:t>ers</a:t>
                      </a:r>
                      <a:r>
                        <a:rPr sz="800" spc="-30" dirty="0">
                          <a:latin typeface="Arial"/>
                          <a:cs typeface="Arial"/>
                        </a:rPr>
                        <a:t> </a:t>
                      </a:r>
                      <a:r>
                        <a:rPr sz="800" dirty="0">
                          <a:latin typeface="Arial"/>
                          <a:cs typeface="Arial"/>
                        </a:rPr>
                        <a:t>in</a:t>
                      </a:r>
                      <a:r>
                        <a:rPr sz="800" spc="-10" dirty="0">
                          <a:latin typeface="Arial"/>
                          <a:cs typeface="Arial"/>
                        </a:rPr>
                        <a:t> </a:t>
                      </a:r>
                      <a:r>
                        <a:rPr sz="800" dirty="0">
                          <a:latin typeface="Arial"/>
                          <a:cs typeface="Arial"/>
                        </a:rPr>
                        <a:t>in</a:t>
                      </a:r>
                      <a:r>
                        <a:rPr sz="800" spc="5" dirty="0">
                          <a:latin typeface="Arial"/>
                          <a:cs typeface="Arial"/>
                        </a:rPr>
                        <a:t>c</a:t>
                      </a:r>
                      <a:r>
                        <a:rPr sz="800" dirty="0">
                          <a:latin typeface="Arial"/>
                          <a:cs typeface="Arial"/>
                        </a:rPr>
                        <a:t>luded</a:t>
                      </a:r>
                      <a:r>
                        <a:rPr sz="800" spc="-35" dirty="0">
                          <a:latin typeface="Arial"/>
                          <a:cs typeface="Arial"/>
                        </a:rPr>
                        <a:t> </a:t>
                      </a:r>
                      <a:r>
                        <a:rPr sz="800" spc="5" dirty="0">
                          <a:latin typeface="Arial"/>
                          <a:cs typeface="Arial"/>
                        </a:rPr>
                        <a:t>c</a:t>
                      </a:r>
                      <a:r>
                        <a:rPr sz="800" dirty="0">
                          <a:latin typeface="Arial"/>
                          <a:cs typeface="Arial"/>
                        </a:rPr>
                        <a:t>u</a:t>
                      </a:r>
                      <a:r>
                        <a:rPr sz="800" spc="5" dirty="0">
                          <a:latin typeface="Arial"/>
                          <a:cs typeface="Arial"/>
                        </a:rPr>
                        <a:t>s</a:t>
                      </a:r>
                      <a:r>
                        <a:rPr sz="800" dirty="0">
                          <a:latin typeface="Arial"/>
                          <a:cs typeface="Arial"/>
                        </a:rPr>
                        <a:t>to</a:t>
                      </a:r>
                      <a:r>
                        <a:rPr sz="800" spc="5" dirty="0">
                          <a:latin typeface="Arial"/>
                          <a:cs typeface="Arial"/>
                        </a:rPr>
                        <a:t>m</a:t>
                      </a:r>
                      <a:r>
                        <a:rPr sz="800" dirty="0">
                          <a:latin typeface="Arial"/>
                          <a:cs typeface="Arial"/>
                        </a:rPr>
                        <a:t>er</a:t>
                      </a:r>
                      <a:r>
                        <a:rPr sz="800" spc="-35" dirty="0">
                          <a:latin typeface="Arial"/>
                          <a:cs typeface="Arial"/>
                        </a:rPr>
                        <a:t> </a:t>
                      </a:r>
                      <a:r>
                        <a:rPr sz="800" spc="5" dirty="0">
                          <a:latin typeface="Arial"/>
                          <a:cs typeface="Arial"/>
                        </a:rPr>
                        <a:t>c</a:t>
                      </a:r>
                      <a:r>
                        <a:rPr sz="800" dirty="0">
                          <a:latin typeface="Arial"/>
                          <a:cs typeface="Arial"/>
                        </a:rPr>
                        <a:t>la</a:t>
                      </a:r>
                      <a:r>
                        <a:rPr sz="800" spc="5" dirty="0">
                          <a:latin typeface="Arial"/>
                          <a:cs typeface="Arial"/>
                        </a:rPr>
                        <a:t>ss</a:t>
                      </a:r>
                      <a:r>
                        <a:rPr sz="800" dirty="0">
                          <a:latin typeface="Arial"/>
                          <a:cs typeface="Arial"/>
                        </a:rPr>
                        <a:t>es</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hMerge="1">
                  <a:txBody>
                    <a:bodyPr/>
                    <a:lstStyle/>
                    <a:p>
                      <a:endParaRPr/>
                    </a:p>
                  </a:txBody>
                  <a:tcPr marL="0" marR="0" marT="0" marB="0"/>
                </a:tc>
              </a:tr>
              <a:tr h="469414">
                <a:tc>
                  <a:txBody>
                    <a:bodyPr/>
                    <a:lstStyle/>
                    <a:p>
                      <a:pPr marL="101600" algn="l">
                        <a:lnSpc>
                          <a:spcPct val="100000"/>
                        </a:lnSpc>
                      </a:pPr>
                      <a:r>
                        <a:rPr sz="800" b="1" dirty="0">
                          <a:latin typeface="Arial"/>
                          <a:cs typeface="Arial"/>
                        </a:rPr>
                        <a:t>Impacted</a:t>
                      </a:r>
                      <a:r>
                        <a:rPr sz="800" b="1" spc="-20" dirty="0">
                          <a:latin typeface="Arial"/>
                          <a:cs typeface="Arial"/>
                        </a:rPr>
                        <a:t> </a:t>
                      </a:r>
                      <a:r>
                        <a:rPr sz="800" b="1" dirty="0">
                          <a:latin typeface="Arial"/>
                          <a:cs typeface="Arial"/>
                        </a:rPr>
                        <a:t>Custo</a:t>
                      </a:r>
                      <a:r>
                        <a:rPr sz="800" b="1" spc="5" dirty="0">
                          <a:latin typeface="Arial"/>
                          <a:cs typeface="Arial"/>
                        </a:rPr>
                        <a:t>m</a:t>
                      </a:r>
                      <a:r>
                        <a:rPr sz="800" b="1" dirty="0">
                          <a:latin typeface="Arial"/>
                          <a:cs typeface="Arial"/>
                        </a:rPr>
                        <a:t>ers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marR="226695">
                        <a:lnSpc>
                          <a:spcPct val="100000"/>
                        </a:lnSpc>
                      </a:pPr>
                      <a:r>
                        <a:rPr sz="800" spc="-10" dirty="0">
                          <a:latin typeface="Arial"/>
                          <a:cs typeface="Arial"/>
                        </a:rPr>
                        <a:t>T</a:t>
                      </a:r>
                      <a:r>
                        <a:rPr sz="800" dirty="0">
                          <a:latin typeface="Arial"/>
                          <a:cs typeface="Arial"/>
                        </a:rPr>
                        <a:t>he </a:t>
                      </a:r>
                      <a:r>
                        <a:rPr sz="800" spc="5" dirty="0">
                          <a:latin typeface="Arial"/>
                          <a:cs typeface="Arial"/>
                        </a:rPr>
                        <a:t>m</a:t>
                      </a:r>
                      <a:r>
                        <a:rPr sz="800" dirty="0">
                          <a:latin typeface="Arial"/>
                          <a:cs typeface="Arial"/>
                        </a:rPr>
                        <a:t>ajority</a:t>
                      </a:r>
                      <a:r>
                        <a:rPr sz="800" spc="-30" dirty="0">
                          <a:latin typeface="Arial"/>
                          <a:cs typeface="Arial"/>
                        </a:rPr>
                        <a:t> </a:t>
                      </a:r>
                      <a:r>
                        <a:rPr sz="800" dirty="0">
                          <a:latin typeface="Arial"/>
                          <a:cs typeface="Arial"/>
                        </a:rPr>
                        <a:t>of </a:t>
                      </a:r>
                      <a:r>
                        <a:rPr sz="800" spc="5" dirty="0">
                          <a:latin typeface="Arial"/>
                          <a:cs typeface="Arial"/>
                        </a:rPr>
                        <a:t>c</a:t>
                      </a:r>
                      <a:r>
                        <a:rPr sz="800" dirty="0">
                          <a:latin typeface="Arial"/>
                          <a:cs typeface="Arial"/>
                        </a:rPr>
                        <a:t>u</a:t>
                      </a:r>
                      <a:r>
                        <a:rPr sz="800" spc="5" dirty="0">
                          <a:latin typeface="Arial"/>
                          <a:cs typeface="Arial"/>
                        </a:rPr>
                        <a:t>s</a:t>
                      </a:r>
                      <a:r>
                        <a:rPr sz="800" dirty="0">
                          <a:latin typeface="Arial"/>
                          <a:cs typeface="Arial"/>
                        </a:rPr>
                        <a:t>to</a:t>
                      </a:r>
                      <a:r>
                        <a:rPr sz="800" spc="5" dirty="0">
                          <a:latin typeface="Arial"/>
                          <a:cs typeface="Arial"/>
                        </a:rPr>
                        <a:t>m</a:t>
                      </a:r>
                      <a:r>
                        <a:rPr sz="800" dirty="0">
                          <a:latin typeface="Arial"/>
                          <a:cs typeface="Arial"/>
                        </a:rPr>
                        <a:t>ers</a:t>
                      </a:r>
                      <a:r>
                        <a:rPr sz="800" spc="-40" dirty="0">
                          <a:latin typeface="Arial"/>
                          <a:cs typeface="Arial"/>
                        </a:rPr>
                        <a:t> </a:t>
                      </a:r>
                      <a:r>
                        <a:rPr sz="800" dirty="0">
                          <a:latin typeface="Arial"/>
                          <a:cs typeface="Arial"/>
                        </a:rPr>
                        <a:t>in</a:t>
                      </a:r>
                      <a:r>
                        <a:rPr sz="800" spc="-10" dirty="0">
                          <a:latin typeface="Arial"/>
                          <a:cs typeface="Arial"/>
                        </a:rPr>
                        <a:t> </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i</a:t>
                      </a:r>
                      <a:r>
                        <a:rPr sz="800" spc="5" dirty="0">
                          <a:latin typeface="Arial"/>
                          <a:cs typeface="Arial"/>
                        </a:rPr>
                        <a:t>c</a:t>
                      </a:r>
                      <a:r>
                        <a:rPr sz="800" dirty="0">
                          <a:latin typeface="Arial"/>
                          <a:cs typeface="Arial"/>
                        </a:rPr>
                        <a:t>e</a:t>
                      </a:r>
                      <a:r>
                        <a:rPr sz="800" spc="-10" dirty="0">
                          <a:latin typeface="Arial"/>
                          <a:cs typeface="Arial"/>
                        </a:rPr>
                        <a:t> </a:t>
                      </a:r>
                      <a:r>
                        <a:rPr sz="800" dirty="0">
                          <a:latin typeface="Arial"/>
                          <a:cs typeface="Arial"/>
                        </a:rPr>
                        <a:t>territory</a:t>
                      </a:r>
                      <a:r>
                        <a:rPr sz="800" spc="-20" dirty="0">
                          <a:latin typeface="Arial"/>
                          <a:cs typeface="Arial"/>
                        </a:rPr>
                        <a:t> </a:t>
                      </a:r>
                      <a:r>
                        <a:rPr sz="800" dirty="0">
                          <a:latin typeface="Arial"/>
                          <a:cs typeface="Arial"/>
                        </a:rPr>
                        <a:t>(in</a:t>
                      </a:r>
                      <a:r>
                        <a:rPr sz="800" spc="5" dirty="0">
                          <a:latin typeface="Arial"/>
                          <a:cs typeface="Arial"/>
                        </a:rPr>
                        <a:t>c</a:t>
                      </a:r>
                      <a:r>
                        <a:rPr sz="800" dirty="0">
                          <a:latin typeface="Arial"/>
                          <a:cs typeface="Arial"/>
                        </a:rPr>
                        <a:t>luding</a:t>
                      </a:r>
                      <a:r>
                        <a:rPr sz="800" spc="-35" dirty="0">
                          <a:latin typeface="Arial"/>
                          <a:cs typeface="Arial"/>
                        </a:rPr>
                        <a:t> </a:t>
                      </a:r>
                      <a:r>
                        <a:rPr sz="800" dirty="0">
                          <a:latin typeface="Arial"/>
                          <a:cs typeface="Arial"/>
                        </a:rPr>
                        <a:t>re</a:t>
                      </a:r>
                      <a:r>
                        <a:rPr sz="800" spc="5" dirty="0">
                          <a:latin typeface="Arial"/>
                          <a:cs typeface="Arial"/>
                        </a:rPr>
                        <a:t>s</a:t>
                      </a:r>
                      <a:r>
                        <a:rPr sz="800" dirty="0">
                          <a:latin typeface="Arial"/>
                          <a:cs typeface="Arial"/>
                        </a:rPr>
                        <a:t>ident</a:t>
                      </a:r>
                      <a:r>
                        <a:rPr sz="800" spc="5" dirty="0">
                          <a:latin typeface="Arial"/>
                          <a:cs typeface="Arial"/>
                        </a:rPr>
                        <a:t>i</a:t>
                      </a:r>
                      <a:r>
                        <a:rPr sz="800" dirty="0">
                          <a:latin typeface="Arial"/>
                          <a:cs typeface="Arial"/>
                        </a:rPr>
                        <a:t>a</a:t>
                      </a:r>
                      <a:r>
                        <a:rPr sz="800" spc="-10" dirty="0">
                          <a:latin typeface="Arial"/>
                          <a:cs typeface="Arial"/>
                        </a:rPr>
                        <a:t>l</a:t>
                      </a:r>
                      <a:r>
                        <a:rPr sz="800" dirty="0">
                          <a:latin typeface="Arial"/>
                          <a:cs typeface="Arial"/>
                        </a:rPr>
                        <a:t>, </a:t>
                      </a:r>
                      <a:r>
                        <a:rPr sz="800" spc="5" dirty="0">
                          <a:latin typeface="Arial"/>
                          <a:cs typeface="Arial"/>
                        </a:rPr>
                        <a:t>c</a:t>
                      </a:r>
                      <a:r>
                        <a:rPr sz="800" dirty="0">
                          <a:latin typeface="Arial"/>
                          <a:cs typeface="Arial"/>
                        </a:rPr>
                        <a:t>o</a:t>
                      </a:r>
                      <a:r>
                        <a:rPr sz="800" spc="5" dirty="0">
                          <a:latin typeface="Arial"/>
                          <a:cs typeface="Arial"/>
                        </a:rPr>
                        <a:t>mm</a:t>
                      </a:r>
                      <a:r>
                        <a:rPr sz="800" dirty="0">
                          <a:latin typeface="Arial"/>
                          <a:cs typeface="Arial"/>
                        </a:rPr>
                        <a:t>er</a:t>
                      </a:r>
                      <a:r>
                        <a:rPr sz="800" spc="5" dirty="0">
                          <a:latin typeface="Arial"/>
                          <a:cs typeface="Arial"/>
                        </a:rPr>
                        <a:t>c</a:t>
                      </a:r>
                      <a:r>
                        <a:rPr sz="800" dirty="0">
                          <a:latin typeface="Arial"/>
                          <a:cs typeface="Arial"/>
                        </a:rPr>
                        <a:t>ial</a:t>
                      </a:r>
                      <a:r>
                        <a:rPr sz="800" spc="-45" dirty="0">
                          <a:latin typeface="Arial"/>
                          <a:cs typeface="Arial"/>
                        </a:rPr>
                        <a:t> </a:t>
                      </a:r>
                      <a:r>
                        <a:rPr sz="800" dirty="0">
                          <a:latin typeface="Arial"/>
                          <a:cs typeface="Arial"/>
                        </a:rPr>
                        <a:t>and</a:t>
                      </a:r>
                      <a:r>
                        <a:rPr sz="800" spc="-10" dirty="0">
                          <a:latin typeface="Arial"/>
                          <a:cs typeface="Arial"/>
                        </a:rPr>
                        <a:t> </a:t>
                      </a:r>
                      <a:r>
                        <a:rPr sz="800" dirty="0">
                          <a:latin typeface="Arial"/>
                          <a:cs typeface="Arial"/>
                        </a:rPr>
                        <a:t>indu</a:t>
                      </a:r>
                      <a:r>
                        <a:rPr sz="800" spc="5" dirty="0">
                          <a:latin typeface="Arial"/>
                          <a:cs typeface="Arial"/>
                        </a:rPr>
                        <a:t>s</a:t>
                      </a:r>
                      <a:r>
                        <a:rPr sz="800" dirty="0">
                          <a:latin typeface="Arial"/>
                          <a:cs typeface="Arial"/>
                        </a:rPr>
                        <a:t>tr</a:t>
                      </a:r>
                      <a:r>
                        <a:rPr sz="800" spc="5" dirty="0">
                          <a:latin typeface="Arial"/>
                          <a:cs typeface="Arial"/>
                        </a:rPr>
                        <a:t>i</a:t>
                      </a:r>
                      <a:r>
                        <a:rPr sz="800" dirty="0">
                          <a:latin typeface="Arial"/>
                          <a:cs typeface="Arial"/>
                        </a:rPr>
                        <a:t>al)</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lang="en-US" sz="800" spc="-5" dirty="0" smtClean="0">
                          <a:latin typeface="Arial"/>
                          <a:cs typeface="Arial"/>
                        </a:rPr>
                        <a:t>The majorit</a:t>
                      </a:r>
                      <a:r>
                        <a:rPr sz="800" spc="-10" dirty="0" smtClean="0">
                          <a:latin typeface="Arial"/>
                          <a:cs typeface="Arial"/>
                        </a:rPr>
                        <a:t>y</a:t>
                      </a:r>
                      <a:r>
                        <a:rPr lang="en-US" sz="800" spc="-10" dirty="0" smtClean="0">
                          <a:latin typeface="Arial"/>
                          <a:cs typeface="Arial"/>
                        </a:rPr>
                        <a:t> of customers are </a:t>
                      </a:r>
                      <a:r>
                        <a:rPr sz="800" dirty="0" smtClean="0">
                          <a:latin typeface="Arial"/>
                          <a:cs typeface="Arial"/>
                        </a:rPr>
                        <a:t>re</a:t>
                      </a:r>
                      <a:r>
                        <a:rPr sz="800" spc="5" dirty="0" smtClean="0">
                          <a:latin typeface="Arial"/>
                          <a:cs typeface="Arial"/>
                        </a:rPr>
                        <a:t>s</a:t>
                      </a:r>
                      <a:r>
                        <a:rPr sz="800" dirty="0" smtClean="0">
                          <a:latin typeface="Arial"/>
                          <a:cs typeface="Arial"/>
                        </a:rPr>
                        <a:t>ident</a:t>
                      </a:r>
                      <a:r>
                        <a:rPr sz="800" spc="5" dirty="0" smtClean="0">
                          <a:latin typeface="Arial"/>
                          <a:cs typeface="Arial"/>
                        </a:rPr>
                        <a:t>i</a:t>
                      </a:r>
                      <a:r>
                        <a:rPr sz="800" dirty="0" smtClean="0">
                          <a:latin typeface="Arial"/>
                          <a:cs typeface="Arial"/>
                        </a:rPr>
                        <a:t>al</a:t>
                      </a:r>
                      <a:r>
                        <a:rPr sz="800" spc="-35" dirty="0" smtClean="0">
                          <a:latin typeface="Arial"/>
                          <a:cs typeface="Arial"/>
                        </a:rPr>
                        <a:t> </a:t>
                      </a:r>
                      <a:r>
                        <a:rPr sz="800" dirty="0">
                          <a:latin typeface="Arial"/>
                          <a:cs typeface="Arial"/>
                        </a:rPr>
                        <a:t>and</a:t>
                      </a:r>
                      <a:r>
                        <a:rPr sz="800" spc="-10" dirty="0">
                          <a:latin typeface="Arial"/>
                          <a:cs typeface="Arial"/>
                        </a:rPr>
                        <a:t> </a:t>
                      </a:r>
                      <a:r>
                        <a:rPr sz="800" dirty="0">
                          <a:latin typeface="Arial"/>
                          <a:cs typeface="Arial"/>
                        </a:rPr>
                        <a:t>light</a:t>
                      </a:r>
                      <a:r>
                        <a:rPr sz="800" spc="-25" dirty="0">
                          <a:latin typeface="Arial"/>
                          <a:cs typeface="Arial"/>
                        </a:rPr>
                        <a:t> </a:t>
                      </a:r>
                      <a:r>
                        <a:rPr sz="800" spc="5" dirty="0" smtClean="0">
                          <a:latin typeface="Arial"/>
                          <a:cs typeface="Arial"/>
                        </a:rPr>
                        <a:t>c</a:t>
                      </a:r>
                      <a:r>
                        <a:rPr sz="800" dirty="0" smtClean="0">
                          <a:latin typeface="Arial"/>
                          <a:cs typeface="Arial"/>
                        </a:rPr>
                        <a:t>o</a:t>
                      </a:r>
                      <a:r>
                        <a:rPr sz="800" spc="5" dirty="0" smtClean="0">
                          <a:latin typeface="Arial"/>
                          <a:cs typeface="Arial"/>
                        </a:rPr>
                        <a:t>mm</a:t>
                      </a:r>
                      <a:r>
                        <a:rPr sz="800" dirty="0" smtClean="0">
                          <a:latin typeface="Arial"/>
                          <a:cs typeface="Arial"/>
                        </a:rPr>
                        <a:t>er</a:t>
                      </a:r>
                      <a:r>
                        <a:rPr sz="800" spc="5" dirty="0" smtClean="0">
                          <a:latin typeface="Arial"/>
                          <a:cs typeface="Arial"/>
                        </a:rPr>
                        <a:t>c</a:t>
                      </a:r>
                      <a:r>
                        <a:rPr sz="800" dirty="0" smtClean="0">
                          <a:latin typeface="Arial"/>
                          <a:cs typeface="Arial"/>
                        </a:rPr>
                        <a:t>ial</a:t>
                      </a: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51">
                <a:tc>
                  <a:txBody>
                    <a:bodyPr/>
                    <a:lstStyle/>
                    <a:p>
                      <a:pPr marL="101600" algn="l">
                        <a:lnSpc>
                          <a:spcPct val="100000"/>
                        </a:lnSpc>
                      </a:pPr>
                      <a:r>
                        <a:rPr sz="800" b="1" dirty="0">
                          <a:latin typeface="Arial"/>
                          <a:cs typeface="Arial"/>
                        </a:rPr>
                        <a:t>Reco</a:t>
                      </a:r>
                      <a:r>
                        <a:rPr sz="800" b="1" spc="-10" dirty="0">
                          <a:latin typeface="Arial"/>
                          <a:cs typeface="Arial"/>
                        </a:rPr>
                        <a:t>v</a:t>
                      </a:r>
                      <a:r>
                        <a:rPr sz="800" b="1" dirty="0">
                          <a:latin typeface="Arial"/>
                          <a:cs typeface="Arial"/>
                        </a:rPr>
                        <a:t>ery</a:t>
                      </a:r>
                      <a:r>
                        <a:rPr sz="800" b="1" spc="-10" dirty="0">
                          <a:latin typeface="Arial"/>
                          <a:cs typeface="Arial"/>
                        </a:rPr>
                        <a:t> </a:t>
                      </a:r>
                      <a:r>
                        <a:rPr sz="800" b="1" dirty="0">
                          <a:latin typeface="Arial"/>
                          <a:cs typeface="Arial"/>
                        </a:rPr>
                        <a:t>Charge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sz="800" dirty="0">
                          <a:latin typeface="Arial"/>
                          <a:cs typeface="Arial"/>
                        </a:rPr>
                        <a:t>Re</a:t>
                      </a:r>
                      <a:r>
                        <a:rPr sz="800" spc="5" dirty="0">
                          <a:latin typeface="Arial"/>
                          <a:cs typeface="Arial"/>
                        </a:rPr>
                        <a:t>l</a:t>
                      </a:r>
                      <a:r>
                        <a:rPr sz="800" dirty="0">
                          <a:latin typeface="Arial"/>
                          <a:cs typeface="Arial"/>
                        </a:rPr>
                        <a:t>at</a:t>
                      </a:r>
                      <a:r>
                        <a:rPr sz="800" spc="5" dirty="0">
                          <a:latin typeface="Arial"/>
                          <a:cs typeface="Arial"/>
                        </a:rPr>
                        <a:t>i</a:t>
                      </a:r>
                      <a:r>
                        <a:rPr sz="800" spc="-10" dirty="0">
                          <a:latin typeface="Arial"/>
                          <a:cs typeface="Arial"/>
                        </a:rPr>
                        <a:t>v</a:t>
                      </a:r>
                      <a:r>
                        <a:rPr sz="800" dirty="0">
                          <a:latin typeface="Arial"/>
                          <a:cs typeface="Arial"/>
                        </a:rPr>
                        <a:t>ely</a:t>
                      </a:r>
                      <a:r>
                        <a:rPr sz="800" spc="-20" dirty="0">
                          <a:latin typeface="Arial"/>
                          <a:cs typeface="Arial"/>
                        </a:rPr>
                        <a:t> </a:t>
                      </a:r>
                      <a:r>
                        <a:rPr sz="800" dirty="0">
                          <a:latin typeface="Arial"/>
                          <a:cs typeface="Arial"/>
                        </a:rPr>
                        <a:t>lo</a:t>
                      </a:r>
                      <a:r>
                        <a:rPr sz="800" spc="-15" dirty="0">
                          <a:latin typeface="Arial"/>
                          <a:cs typeface="Arial"/>
                        </a:rPr>
                        <a:t>w</a:t>
                      </a:r>
                      <a:r>
                        <a:rPr sz="800" dirty="0">
                          <a:latin typeface="Arial"/>
                          <a:cs typeface="Arial"/>
                        </a:rPr>
                        <a:t>, &lt;</a:t>
                      </a:r>
                      <a:r>
                        <a:rPr sz="800" spc="5" dirty="0">
                          <a:latin typeface="Arial"/>
                          <a:cs typeface="Arial"/>
                        </a:rPr>
                        <a:t>5</a:t>
                      </a:r>
                      <a:r>
                        <a:rPr sz="800" dirty="0">
                          <a:latin typeface="Arial"/>
                          <a:cs typeface="Arial"/>
                        </a:rPr>
                        <a:t>%</a:t>
                      </a:r>
                      <a:r>
                        <a:rPr sz="800" spc="-1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total</a:t>
                      </a:r>
                      <a:r>
                        <a:rPr sz="800" spc="-10" dirty="0">
                          <a:latin typeface="Arial"/>
                          <a:cs typeface="Arial"/>
                        </a:rPr>
                        <a:t> </a:t>
                      </a:r>
                      <a:r>
                        <a:rPr sz="800" dirty="0">
                          <a:latin typeface="Arial"/>
                          <a:cs typeface="Arial"/>
                        </a:rPr>
                        <a:t>bill</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675">
                        <a:lnSpc>
                          <a:spcPct val="100000"/>
                        </a:lnSpc>
                      </a:pPr>
                      <a:r>
                        <a:rPr sz="800" dirty="0">
                          <a:latin typeface="Arial"/>
                          <a:cs typeface="Arial"/>
                        </a:rPr>
                        <a:t>Appro</a:t>
                      </a:r>
                      <a:r>
                        <a:rPr sz="800" spc="-20" dirty="0">
                          <a:latin typeface="Arial"/>
                          <a:cs typeface="Arial"/>
                        </a:rPr>
                        <a:t>x</a:t>
                      </a:r>
                      <a:r>
                        <a:rPr sz="800" dirty="0">
                          <a:latin typeface="Arial"/>
                          <a:cs typeface="Arial"/>
                        </a:rPr>
                        <a:t>i</a:t>
                      </a:r>
                      <a:r>
                        <a:rPr sz="800" spc="5" dirty="0">
                          <a:latin typeface="Arial"/>
                          <a:cs typeface="Arial"/>
                        </a:rPr>
                        <a:t>m</a:t>
                      </a:r>
                      <a:r>
                        <a:rPr sz="800" dirty="0">
                          <a:latin typeface="Arial"/>
                          <a:cs typeface="Arial"/>
                        </a:rPr>
                        <a:t>ately</a:t>
                      </a:r>
                      <a:r>
                        <a:rPr sz="800" spc="-20" dirty="0">
                          <a:latin typeface="Arial"/>
                          <a:cs typeface="Arial"/>
                        </a:rPr>
                        <a:t> </a:t>
                      </a:r>
                      <a:r>
                        <a:rPr sz="800" dirty="0">
                          <a:latin typeface="Arial"/>
                          <a:cs typeface="Arial"/>
                        </a:rPr>
                        <a:t>10%</a:t>
                      </a:r>
                      <a:r>
                        <a:rPr sz="800" spc="-1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total</a:t>
                      </a:r>
                      <a:r>
                        <a:rPr sz="800" spc="-20" dirty="0">
                          <a:latin typeface="Arial"/>
                          <a:cs typeface="Arial"/>
                        </a:rPr>
                        <a:t> </a:t>
                      </a:r>
                      <a:r>
                        <a:rPr sz="800" dirty="0">
                          <a:latin typeface="Arial"/>
                          <a:cs typeface="Arial"/>
                        </a:rPr>
                        <a:t>bill</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469414">
                <a:tc>
                  <a:txBody>
                    <a:bodyPr/>
                    <a:lstStyle/>
                    <a:p>
                      <a:pPr marL="101600" algn="l">
                        <a:lnSpc>
                          <a:spcPct val="100000"/>
                        </a:lnSpc>
                      </a:pPr>
                      <a:r>
                        <a:rPr sz="800" b="1" dirty="0">
                          <a:latin typeface="Arial"/>
                          <a:cs typeface="Arial"/>
                        </a:rPr>
                        <a:t>Issuer</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dirty="0">
                          <a:latin typeface="Arial"/>
                          <a:cs typeface="Arial"/>
                        </a:rPr>
                        <a:t>Varie</a:t>
                      </a:r>
                      <a:r>
                        <a:rPr sz="800" spc="5" dirty="0">
                          <a:latin typeface="Arial"/>
                          <a:cs typeface="Arial"/>
                        </a:rPr>
                        <a:t>s</a:t>
                      </a:r>
                      <a:r>
                        <a:rPr sz="800" dirty="0">
                          <a:latin typeface="Arial"/>
                          <a:cs typeface="Arial"/>
                        </a:rPr>
                        <a:t>,</a:t>
                      </a:r>
                      <a:r>
                        <a:rPr sz="800" spc="-25" dirty="0">
                          <a:latin typeface="Arial"/>
                          <a:cs typeface="Arial"/>
                        </a:rPr>
                        <a:t> </a:t>
                      </a:r>
                      <a:r>
                        <a:rPr sz="800" dirty="0">
                          <a:latin typeface="Arial"/>
                          <a:cs typeface="Arial"/>
                        </a:rPr>
                        <a:t>but</a:t>
                      </a:r>
                      <a:r>
                        <a:rPr sz="800" spc="-10" dirty="0">
                          <a:latin typeface="Arial"/>
                          <a:cs typeface="Arial"/>
                        </a:rPr>
                        <a:t> </a:t>
                      </a:r>
                      <a:r>
                        <a:rPr sz="800" dirty="0">
                          <a:latin typeface="Arial"/>
                          <a:cs typeface="Arial"/>
                        </a:rPr>
                        <a:t>generally</a:t>
                      </a:r>
                      <a:r>
                        <a:rPr sz="800" spc="-30" dirty="0">
                          <a:latin typeface="Arial"/>
                          <a:cs typeface="Arial"/>
                        </a:rPr>
                        <a:t> </a:t>
                      </a:r>
                      <a:r>
                        <a:rPr sz="800" dirty="0">
                          <a:latin typeface="Arial"/>
                          <a:cs typeface="Arial"/>
                        </a:rPr>
                        <a:t>a ne</a:t>
                      </a:r>
                      <a:r>
                        <a:rPr sz="800" spc="-20" dirty="0">
                          <a:latin typeface="Arial"/>
                          <a:cs typeface="Arial"/>
                        </a:rPr>
                        <a:t>w</a:t>
                      </a:r>
                      <a:r>
                        <a:rPr sz="800" dirty="0">
                          <a:latin typeface="Arial"/>
                          <a:cs typeface="Arial"/>
                        </a:rPr>
                        <a:t>ly</a:t>
                      </a:r>
                      <a:r>
                        <a:rPr sz="800" spc="-10" dirty="0">
                          <a:latin typeface="Arial"/>
                          <a:cs typeface="Arial"/>
                        </a:rPr>
                        <a:t> </a:t>
                      </a:r>
                      <a:r>
                        <a:rPr sz="800" dirty="0">
                          <a:latin typeface="Arial"/>
                          <a:cs typeface="Arial"/>
                        </a:rPr>
                        <a:t>formed</a:t>
                      </a:r>
                      <a:r>
                        <a:rPr sz="800" spc="-20" dirty="0">
                          <a:latin typeface="Arial"/>
                          <a:cs typeface="Arial"/>
                        </a:rPr>
                        <a:t> </a:t>
                      </a:r>
                      <a:r>
                        <a:rPr sz="800" dirty="0">
                          <a:latin typeface="Arial"/>
                          <a:cs typeface="Arial"/>
                        </a:rPr>
                        <a:t>special</a:t>
                      </a:r>
                      <a:r>
                        <a:rPr sz="800" spc="-20" dirty="0">
                          <a:latin typeface="Arial"/>
                          <a:cs typeface="Arial"/>
                        </a:rPr>
                        <a:t> </a:t>
                      </a:r>
                      <a:r>
                        <a:rPr sz="800" dirty="0">
                          <a:latin typeface="Arial"/>
                          <a:cs typeface="Arial"/>
                        </a:rPr>
                        <a:t>purpose</a:t>
                      </a:r>
                      <a:r>
                        <a:rPr sz="800" spc="-35" dirty="0">
                          <a:latin typeface="Arial"/>
                          <a:cs typeface="Arial"/>
                        </a:rPr>
                        <a:t> </a:t>
                      </a:r>
                      <a:r>
                        <a:rPr sz="800" spc="-10" dirty="0">
                          <a:latin typeface="Arial"/>
                          <a:cs typeface="Arial"/>
                        </a:rPr>
                        <a:t>v</a:t>
                      </a:r>
                      <a:r>
                        <a:rPr sz="800" dirty="0">
                          <a:latin typeface="Arial"/>
                          <a:cs typeface="Arial"/>
                        </a:rPr>
                        <a:t>ehicle</a:t>
                      </a:r>
                      <a:r>
                        <a:rPr sz="800" spc="-20" dirty="0">
                          <a:latin typeface="Arial"/>
                          <a:cs typeface="Arial"/>
                        </a:rPr>
                        <a:t> </a:t>
                      </a:r>
                      <a:r>
                        <a:rPr sz="800" dirty="0">
                          <a:latin typeface="Arial"/>
                          <a:cs typeface="Arial"/>
                        </a:rPr>
                        <a:t>(“</a:t>
                      </a:r>
                      <a:r>
                        <a:rPr sz="800" spc="-5" dirty="0">
                          <a:latin typeface="Arial"/>
                          <a:cs typeface="Arial"/>
                        </a:rPr>
                        <a:t>S</a:t>
                      </a:r>
                      <a:r>
                        <a:rPr sz="800" dirty="0">
                          <a:latin typeface="Arial"/>
                          <a:cs typeface="Arial"/>
                        </a:rPr>
                        <a:t>P</a:t>
                      </a:r>
                      <a:r>
                        <a:rPr sz="800" spc="-5" dirty="0">
                          <a:latin typeface="Arial"/>
                          <a:cs typeface="Arial"/>
                        </a:rPr>
                        <a:t>V</a:t>
                      </a:r>
                      <a:r>
                        <a:rPr sz="800" dirty="0">
                          <a:latin typeface="Arial"/>
                          <a:cs typeface="Arial"/>
                        </a:rPr>
                        <a:t>”)</a:t>
                      </a:r>
                    </a:p>
                    <a:p>
                      <a:pPr marL="66040">
                        <a:lnSpc>
                          <a:spcPct val="100000"/>
                        </a:lnSpc>
                      </a:pPr>
                      <a:r>
                        <a:rPr sz="800" dirty="0">
                          <a:latin typeface="Arial"/>
                          <a:cs typeface="Arial"/>
                        </a:rPr>
                        <a:t>that</a:t>
                      </a:r>
                      <a:r>
                        <a:rPr sz="800" spc="-10" dirty="0">
                          <a:latin typeface="Arial"/>
                          <a:cs typeface="Arial"/>
                        </a:rPr>
                        <a:t> </a:t>
                      </a:r>
                      <a:r>
                        <a:rPr sz="800" dirty="0">
                          <a:latin typeface="Arial"/>
                          <a:cs typeface="Arial"/>
                        </a:rPr>
                        <a:t>is</a:t>
                      </a:r>
                      <a:r>
                        <a:rPr sz="800" spc="-5" dirty="0">
                          <a:latin typeface="Arial"/>
                          <a:cs typeface="Arial"/>
                        </a:rPr>
                        <a:t> </a:t>
                      </a:r>
                      <a:r>
                        <a:rPr sz="800" dirty="0">
                          <a:latin typeface="Arial"/>
                          <a:cs typeface="Arial"/>
                        </a:rPr>
                        <a:t>a</a:t>
                      </a:r>
                      <a:r>
                        <a:rPr sz="800" spc="-10" dirty="0">
                          <a:latin typeface="Arial"/>
                          <a:cs typeface="Arial"/>
                        </a:rPr>
                        <a:t> </a:t>
                      </a:r>
                      <a:r>
                        <a:rPr sz="800" spc="5" dirty="0">
                          <a:latin typeface="Arial"/>
                          <a:cs typeface="Arial"/>
                        </a:rPr>
                        <a:t>s</a:t>
                      </a:r>
                      <a:r>
                        <a:rPr sz="800" dirty="0">
                          <a:latin typeface="Arial"/>
                          <a:cs typeface="Arial"/>
                        </a:rPr>
                        <a:t>ub</a:t>
                      </a:r>
                      <a:r>
                        <a:rPr sz="800" spc="5" dirty="0">
                          <a:latin typeface="Arial"/>
                          <a:cs typeface="Arial"/>
                        </a:rPr>
                        <a:t>s</a:t>
                      </a:r>
                      <a:r>
                        <a:rPr sz="800" dirty="0">
                          <a:latin typeface="Arial"/>
                          <a:cs typeface="Arial"/>
                        </a:rPr>
                        <a:t>idiary</a:t>
                      </a:r>
                      <a:r>
                        <a:rPr sz="800" spc="-3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In</a:t>
                      </a:r>
                      <a:r>
                        <a:rPr sz="800" spc="-10" dirty="0">
                          <a:latin typeface="Arial"/>
                          <a:cs typeface="Arial"/>
                        </a:rPr>
                        <a:t>v</a:t>
                      </a:r>
                      <a:r>
                        <a:rPr sz="800" dirty="0">
                          <a:latin typeface="Arial"/>
                          <a:cs typeface="Arial"/>
                        </a:rPr>
                        <a:t>e</a:t>
                      </a:r>
                      <a:r>
                        <a:rPr sz="800" spc="5" dirty="0">
                          <a:latin typeface="Arial"/>
                          <a:cs typeface="Arial"/>
                        </a:rPr>
                        <a:t>s</a:t>
                      </a:r>
                      <a:r>
                        <a:rPr sz="800" dirty="0">
                          <a:latin typeface="Arial"/>
                          <a:cs typeface="Arial"/>
                        </a:rPr>
                        <a:t>tor</a:t>
                      </a:r>
                      <a:r>
                        <a:rPr sz="800" spc="-25" dirty="0">
                          <a:latin typeface="Arial"/>
                          <a:cs typeface="Arial"/>
                        </a:rPr>
                        <a:t> </a:t>
                      </a:r>
                      <a:r>
                        <a:rPr sz="800" spc="-5" dirty="0">
                          <a:latin typeface="Arial"/>
                          <a:cs typeface="Arial"/>
                        </a:rPr>
                        <a:t>O</a:t>
                      </a:r>
                      <a:r>
                        <a:rPr sz="800" spc="-15" dirty="0">
                          <a:latin typeface="Arial"/>
                          <a:cs typeface="Arial"/>
                        </a:rPr>
                        <a:t>w</a:t>
                      </a:r>
                      <a:r>
                        <a:rPr sz="800" dirty="0">
                          <a:latin typeface="Arial"/>
                          <a:cs typeface="Arial"/>
                        </a:rPr>
                        <a:t>ned</a:t>
                      </a:r>
                      <a:r>
                        <a:rPr sz="800" spc="15" dirty="0">
                          <a:latin typeface="Arial"/>
                          <a:cs typeface="Arial"/>
                        </a:rPr>
                        <a:t> </a:t>
                      </a:r>
                      <a:r>
                        <a:rPr sz="800" dirty="0">
                          <a:latin typeface="Arial"/>
                          <a:cs typeface="Arial"/>
                        </a:rPr>
                        <a:t>Utility</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5" dirty="0">
                          <a:latin typeface="Arial"/>
                          <a:cs typeface="Arial"/>
                        </a:rPr>
                        <a:t>N</a:t>
                      </a:r>
                      <a:r>
                        <a:rPr sz="800" dirty="0">
                          <a:latin typeface="Arial"/>
                          <a:cs typeface="Arial"/>
                        </a:rPr>
                        <a:t>e</a:t>
                      </a:r>
                      <a:r>
                        <a:rPr sz="800" spc="-15" dirty="0">
                          <a:latin typeface="Arial"/>
                          <a:cs typeface="Arial"/>
                        </a:rPr>
                        <a:t>w</a:t>
                      </a:r>
                      <a:r>
                        <a:rPr sz="800" dirty="0">
                          <a:latin typeface="Arial"/>
                          <a:cs typeface="Arial"/>
                        </a:rPr>
                        <a:t>ly</a:t>
                      </a:r>
                      <a:r>
                        <a:rPr sz="800" spc="5" dirty="0">
                          <a:latin typeface="Arial"/>
                          <a:cs typeface="Arial"/>
                        </a:rPr>
                        <a:t> </a:t>
                      </a:r>
                      <a:r>
                        <a:rPr sz="800" dirty="0">
                          <a:latin typeface="Arial"/>
                          <a:cs typeface="Arial"/>
                        </a:rPr>
                        <a:t>formed</a:t>
                      </a:r>
                      <a:r>
                        <a:rPr sz="800" spc="-20" dirty="0">
                          <a:latin typeface="Arial"/>
                          <a:cs typeface="Arial"/>
                        </a:rPr>
                        <a:t> </a:t>
                      </a:r>
                      <a:r>
                        <a:rPr sz="800" dirty="0">
                          <a:latin typeface="Arial"/>
                          <a:cs typeface="Arial"/>
                        </a:rPr>
                        <a:t>special</a:t>
                      </a:r>
                      <a:r>
                        <a:rPr sz="800" spc="-30" dirty="0">
                          <a:latin typeface="Arial"/>
                          <a:cs typeface="Arial"/>
                        </a:rPr>
                        <a:t> </a:t>
                      </a:r>
                      <a:r>
                        <a:rPr sz="800" dirty="0">
                          <a:latin typeface="Arial"/>
                          <a:cs typeface="Arial"/>
                        </a:rPr>
                        <a:t>purpose</a:t>
                      </a:r>
                      <a:r>
                        <a:rPr sz="800" spc="-20" dirty="0">
                          <a:latin typeface="Arial"/>
                          <a:cs typeface="Arial"/>
                        </a:rPr>
                        <a:t> </a:t>
                      </a:r>
                      <a:r>
                        <a:rPr sz="800" spc="-10" dirty="0">
                          <a:latin typeface="Arial"/>
                          <a:cs typeface="Arial"/>
                        </a:rPr>
                        <a:t>v</a:t>
                      </a:r>
                      <a:r>
                        <a:rPr sz="800" dirty="0">
                          <a:latin typeface="Arial"/>
                          <a:cs typeface="Arial"/>
                        </a:rPr>
                        <a:t>ehicle</a:t>
                      </a:r>
                      <a:r>
                        <a:rPr sz="800" spc="-20" dirty="0">
                          <a:latin typeface="Arial"/>
                          <a:cs typeface="Arial"/>
                        </a:rPr>
                        <a:t> </a:t>
                      </a:r>
                      <a:r>
                        <a:rPr sz="800" dirty="0">
                          <a:latin typeface="Arial"/>
                          <a:cs typeface="Arial"/>
                        </a:rPr>
                        <a:t>(“</a:t>
                      </a:r>
                      <a:r>
                        <a:rPr sz="800" spc="-5" dirty="0">
                          <a:latin typeface="Arial"/>
                          <a:cs typeface="Arial"/>
                        </a:rPr>
                        <a:t>S</a:t>
                      </a:r>
                      <a:r>
                        <a:rPr sz="800" dirty="0">
                          <a:latin typeface="Arial"/>
                          <a:cs typeface="Arial"/>
                        </a:rPr>
                        <a:t>P</a:t>
                      </a:r>
                      <a:r>
                        <a:rPr sz="800" spc="-5" dirty="0">
                          <a:latin typeface="Arial"/>
                          <a:cs typeface="Arial"/>
                        </a:rPr>
                        <a:t>V</a:t>
                      </a:r>
                      <a:r>
                        <a:rPr sz="800" dirty="0">
                          <a:latin typeface="Arial"/>
                          <a:cs typeface="Arial"/>
                        </a:rPr>
                        <a:t>”) </a:t>
                      </a:r>
                      <a:r>
                        <a:rPr lang="en-US" sz="800" dirty="0" smtClean="0">
                          <a:latin typeface="Arial"/>
                          <a:cs typeface="Arial"/>
                        </a:rPr>
                        <a:t>would be consolidated</a:t>
                      </a:r>
                      <a:r>
                        <a:rPr lang="en-US" sz="800" baseline="0" dirty="0" smtClean="0">
                          <a:latin typeface="Arial"/>
                          <a:cs typeface="Arial"/>
                        </a:rPr>
                        <a:t> into </a:t>
                      </a:r>
                      <a:r>
                        <a:rPr sz="800" spc="-5" dirty="0" smtClean="0">
                          <a:latin typeface="Arial"/>
                          <a:cs typeface="Arial"/>
                        </a:rPr>
                        <a:t>O</a:t>
                      </a:r>
                      <a:r>
                        <a:rPr sz="800" dirty="0" smtClean="0">
                          <a:latin typeface="Arial"/>
                          <a:cs typeface="Arial"/>
                        </a:rPr>
                        <a:t>ntario</a:t>
                      </a:r>
                      <a:r>
                        <a:rPr sz="800" spc="-10" dirty="0" smtClean="0">
                          <a:latin typeface="Arial"/>
                          <a:cs typeface="Arial"/>
                        </a:rPr>
                        <a:t> </a:t>
                      </a:r>
                      <a:r>
                        <a:rPr sz="800" dirty="0">
                          <a:latin typeface="Arial"/>
                          <a:cs typeface="Arial"/>
                        </a:rPr>
                        <a:t>Po</a:t>
                      </a:r>
                      <a:r>
                        <a:rPr sz="800" spc="-15" dirty="0">
                          <a:latin typeface="Arial"/>
                          <a:cs typeface="Arial"/>
                        </a:rPr>
                        <a:t>w</a:t>
                      </a:r>
                      <a:r>
                        <a:rPr sz="800" dirty="0">
                          <a:latin typeface="Arial"/>
                          <a:cs typeface="Arial"/>
                        </a:rPr>
                        <a:t>er</a:t>
                      </a:r>
                      <a:r>
                        <a:rPr sz="800" spc="5" dirty="0">
                          <a:latin typeface="Arial"/>
                          <a:cs typeface="Arial"/>
                        </a:rPr>
                        <a:t> </a:t>
                      </a:r>
                      <a:r>
                        <a:rPr sz="800" spc="-5" dirty="0">
                          <a:latin typeface="Arial"/>
                          <a:cs typeface="Arial"/>
                        </a:rPr>
                        <a:t>G</a:t>
                      </a:r>
                      <a:r>
                        <a:rPr sz="800" dirty="0">
                          <a:latin typeface="Arial"/>
                          <a:cs typeface="Arial"/>
                        </a:rPr>
                        <a:t>enerat</a:t>
                      </a:r>
                      <a:r>
                        <a:rPr sz="800" spc="5" dirty="0">
                          <a:latin typeface="Arial"/>
                          <a:cs typeface="Arial"/>
                        </a:rPr>
                        <a:t>i</a:t>
                      </a:r>
                      <a:r>
                        <a:rPr sz="800" dirty="0">
                          <a:latin typeface="Arial"/>
                          <a:cs typeface="Arial"/>
                        </a:rPr>
                        <a:t>on</a:t>
                      </a:r>
                      <a:r>
                        <a:rPr sz="800" spc="-15" dirty="0">
                          <a:latin typeface="Arial"/>
                          <a:cs typeface="Arial"/>
                        </a:rPr>
                        <a:t> </a:t>
                      </a:r>
                      <a:r>
                        <a:rPr sz="800" dirty="0">
                          <a:latin typeface="Arial"/>
                          <a:cs typeface="Arial"/>
                        </a:rPr>
                        <a:t>(“</a:t>
                      </a:r>
                      <a:r>
                        <a:rPr sz="800" spc="-5" dirty="0">
                          <a:latin typeface="Arial"/>
                          <a:cs typeface="Arial"/>
                        </a:rPr>
                        <a:t>O</a:t>
                      </a:r>
                      <a:r>
                        <a:rPr sz="800" dirty="0">
                          <a:latin typeface="Arial"/>
                          <a:cs typeface="Arial"/>
                        </a:rPr>
                        <a:t>P</a:t>
                      </a:r>
                      <a:r>
                        <a:rPr sz="800" spc="-5" dirty="0">
                          <a:latin typeface="Arial"/>
                          <a:cs typeface="Arial"/>
                        </a:rPr>
                        <a:t>G</a:t>
                      </a:r>
                      <a:r>
                        <a:rPr sz="800" dirty="0" smtClean="0">
                          <a:latin typeface="Arial"/>
                          <a:cs typeface="Arial"/>
                        </a:rPr>
                        <a:t>”)</a:t>
                      </a:r>
                      <a:r>
                        <a:rPr lang="en-US" sz="800" dirty="0" smtClean="0">
                          <a:latin typeface="Arial"/>
                          <a:cs typeface="Arial"/>
                        </a:rPr>
                        <a:t> financial statements</a:t>
                      </a: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51">
                <a:tc>
                  <a:txBody>
                    <a:bodyPr/>
                    <a:lstStyle/>
                    <a:p>
                      <a:pPr marL="101600" algn="l">
                        <a:lnSpc>
                          <a:spcPct val="100000"/>
                        </a:lnSpc>
                      </a:pPr>
                      <a:r>
                        <a:rPr sz="800" b="1" dirty="0">
                          <a:latin typeface="Arial"/>
                          <a:cs typeface="Arial"/>
                        </a:rPr>
                        <a:t>Ser</a:t>
                      </a:r>
                      <a:r>
                        <a:rPr sz="800" b="1" spc="-15" dirty="0">
                          <a:latin typeface="Arial"/>
                          <a:cs typeface="Arial"/>
                        </a:rPr>
                        <a:t>v</a:t>
                      </a:r>
                      <a:r>
                        <a:rPr sz="800" b="1" dirty="0">
                          <a:latin typeface="Arial"/>
                          <a:cs typeface="Arial"/>
                        </a:rPr>
                        <a:t>icer</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sz="800" dirty="0">
                          <a:latin typeface="Arial"/>
                          <a:cs typeface="Arial"/>
                        </a:rPr>
                        <a:t>Varie</a:t>
                      </a:r>
                      <a:r>
                        <a:rPr sz="800" spc="5" dirty="0">
                          <a:latin typeface="Arial"/>
                          <a:cs typeface="Arial"/>
                        </a:rPr>
                        <a:t>s</a:t>
                      </a:r>
                      <a:r>
                        <a:rPr sz="800" dirty="0">
                          <a:latin typeface="Arial"/>
                          <a:cs typeface="Arial"/>
                        </a:rPr>
                        <a:t>,</a:t>
                      </a:r>
                      <a:r>
                        <a:rPr sz="800" spc="-25" dirty="0">
                          <a:latin typeface="Arial"/>
                          <a:cs typeface="Arial"/>
                        </a:rPr>
                        <a:t> </a:t>
                      </a:r>
                      <a:r>
                        <a:rPr sz="800" dirty="0">
                          <a:latin typeface="Arial"/>
                          <a:cs typeface="Arial"/>
                        </a:rPr>
                        <a:t>but</a:t>
                      </a:r>
                      <a:r>
                        <a:rPr sz="800" spc="-10" dirty="0">
                          <a:latin typeface="Arial"/>
                          <a:cs typeface="Arial"/>
                        </a:rPr>
                        <a:t> </a:t>
                      </a:r>
                      <a:r>
                        <a:rPr sz="800" dirty="0">
                          <a:latin typeface="Arial"/>
                          <a:cs typeface="Arial"/>
                        </a:rPr>
                        <a:t>generally</a:t>
                      </a:r>
                      <a:r>
                        <a:rPr sz="800" spc="-30" dirty="0">
                          <a:latin typeface="Arial"/>
                          <a:cs typeface="Arial"/>
                        </a:rPr>
                        <a:t> </a:t>
                      </a:r>
                      <a:r>
                        <a:rPr sz="800" dirty="0">
                          <a:latin typeface="Arial"/>
                          <a:cs typeface="Arial"/>
                        </a:rPr>
                        <a:t>In</a:t>
                      </a:r>
                      <a:r>
                        <a:rPr sz="800" spc="-10" dirty="0">
                          <a:latin typeface="Arial"/>
                          <a:cs typeface="Arial"/>
                        </a:rPr>
                        <a:t>v</a:t>
                      </a:r>
                      <a:r>
                        <a:rPr sz="800" dirty="0">
                          <a:latin typeface="Arial"/>
                          <a:cs typeface="Arial"/>
                        </a:rPr>
                        <a:t>e</a:t>
                      </a:r>
                      <a:r>
                        <a:rPr sz="800" spc="5" dirty="0">
                          <a:latin typeface="Arial"/>
                          <a:cs typeface="Arial"/>
                        </a:rPr>
                        <a:t>s</a:t>
                      </a:r>
                      <a:r>
                        <a:rPr sz="800" dirty="0">
                          <a:latin typeface="Arial"/>
                          <a:cs typeface="Arial"/>
                        </a:rPr>
                        <a:t>tor</a:t>
                      </a:r>
                      <a:r>
                        <a:rPr sz="800" spc="-10" dirty="0">
                          <a:latin typeface="Arial"/>
                          <a:cs typeface="Arial"/>
                        </a:rPr>
                        <a:t> </a:t>
                      </a:r>
                      <a:r>
                        <a:rPr sz="800" spc="-5" dirty="0">
                          <a:latin typeface="Arial"/>
                          <a:cs typeface="Arial"/>
                        </a:rPr>
                        <a:t>O</a:t>
                      </a:r>
                      <a:r>
                        <a:rPr sz="800" spc="-15" dirty="0">
                          <a:latin typeface="Arial"/>
                          <a:cs typeface="Arial"/>
                        </a:rPr>
                        <a:t>w</a:t>
                      </a:r>
                      <a:r>
                        <a:rPr sz="800" dirty="0">
                          <a:latin typeface="Arial"/>
                          <a:cs typeface="Arial"/>
                        </a:rPr>
                        <a:t>ned Ut</a:t>
                      </a:r>
                      <a:r>
                        <a:rPr sz="800" spc="5" dirty="0">
                          <a:latin typeface="Arial"/>
                          <a:cs typeface="Arial"/>
                        </a:rPr>
                        <a:t>i</a:t>
                      </a:r>
                      <a:r>
                        <a:rPr sz="800" dirty="0">
                          <a:latin typeface="Arial"/>
                          <a:cs typeface="Arial"/>
                        </a:rPr>
                        <a:t>lity</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675">
                        <a:lnSpc>
                          <a:spcPct val="100000"/>
                        </a:lnSpc>
                      </a:pPr>
                      <a:r>
                        <a:rPr sz="800" dirty="0">
                          <a:latin typeface="Arial"/>
                          <a:cs typeface="Arial"/>
                        </a:rPr>
                        <a:t>Independent</a:t>
                      </a:r>
                      <a:r>
                        <a:rPr sz="800" spc="-45" dirty="0">
                          <a:latin typeface="Arial"/>
                          <a:cs typeface="Arial"/>
                        </a:rPr>
                        <a:t> </a:t>
                      </a:r>
                      <a:r>
                        <a:rPr sz="800" dirty="0">
                          <a:latin typeface="Arial"/>
                          <a:cs typeface="Arial"/>
                        </a:rPr>
                        <a:t>Ele</a:t>
                      </a:r>
                      <a:r>
                        <a:rPr sz="800" spc="5" dirty="0">
                          <a:latin typeface="Arial"/>
                          <a:cs typeface="Arial"/>
                        </a:rPr>
                        <a:t>c</a:t>
                      </a:r>
                      <a:r>
                        <a:rPr sz="800" dirty="0">
                          <a:latin typeface="Arial"/>
                          <a:cs typeface="Arial"/>
                        </a:rPr>
                        <a:t>tr</a:t>
                      </a:r>
                      <a:r>
                        <a:rPr sz="800" spc="5" dirty="0">
                          <a:latin typeface="Arial"/>
                          <a:cs typeface="Arial"/>
                        </a:rPr>
                        <a:t>ic</a:t>
                      </a:r>
                      <a:r>
                        <a:rPr sz="800" dirty="0">
                          <a:latin typeface="Arial"/>
                          <a:cs typeface="Arial"/>
                        </a:rPr>
                        <a:t>ity</a:t>
                      </a:r>
                      <a:r>
                        <a:rPr sz="800" spc="-30" dirty="0">
                          <a:latin typeface="Arial"/>
                          <a:cs typeface="Arial"/>
                        </a:rPr>
                        <a:t> </a:t>
                      </a:r>
                      <a:r>
                        <a:rPr sz="800" dirty="0">
                          <a:latin typeface="Arial"/>
                          <a:cs typeface="Arial"/>
                        </a:rPr>
                        <a:t>S</a:t>
                      </a:r>
                      <a:r>
                        <a:rPr sz="800" spc="-10" dirty="0">
                          <a:latin typeface="Arial"/>
                          <a:cs typeface="Arial"/>
                        </a:rPr>
                        <a:t>y</a:t>
                      </a:r>
                      <a:r>
                        <a:rPr sz="800" spc="5" dirty="0">
                          <a:latin typeface="Arial"/>
                          <a:cs typeface="Arial"/>
                        </a:rPr>
                        <a:t>s</a:t>
                      </a:r>
                      <a:r>
                        <a:rPr sz="800" dirty="0">
                          <a:latin typeface="Arial"/>
                          <a:cs typeface="Arial"/>
                        </a:rPr>
                        <a:t>tem</a:t>
                      </a:r>
                      <a:r>
                        <a:rPr sz="800" spc="-5" dirty="0">
                          <a:latin typeface="Arial"/>
                          <a:cs typeface="Arial"/>
                        </a:rPr>
                        <a:t> O</a:t>
                      </a:r>
                      <a:r>
                        <a:rPr sz="800" dirty="0">
                          <a:latin typeface="Arial"/>
                          <a:cs typeface="Arial"/>
                        </a:rPr>
                        <a:t>perator</a:t>
                      </a:r>
                      <a:r>
                        <a:rPr sz="800" spc="-10" dirty="0">
                          <a:latin typeface="Arial"/>
                          <a:cs typeface="Arial"/>
                        </a:rPr>
                        <a:t> </a:t>
                      </a:r>
                      <a:r>
                        <a:rPr sz="800" dirty="0">
                          <a:latin typeface="Arial"/>
                          <a:cs typeface="Arial"/>
                        </a:rPr>
                        <a:t>(“IESO”)</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34651">
                <a:tc>
                  <a:txBody>
                    <a:bodyPr/>
                    <a:lstStyle/>
                    <a:p>
                      <a:pPr marL="101600" algn="l">
                        <a:lnSpc>
                          <a:spcPct val="100000"/>
                        </a:lnSpc>
                      </a:pPr>
                      <a:r>
                        <a:rPr sz="800" b="1" dirty="0">
                          <a:latin typeface="Arial"/>
                          <a:cs typeface="Arial"/>
                        </a:rPr>
                        <a:t>Third</a:t>
                      </a:r>
                      <a:r>
                        <a:rPr sz="800" b="1" spc="-15" dirty="0">
                          <a:latin typeface="Arial"/>
                          <a:cs typeface="Arial"/>
                        </a:rPr>
                        <a:t> </a:t>
                      </a:r>
                      <a:r>
                        <a:rPr sz="800" b="1" dirty="0">
                          <a:latin typeface="Arial"/>
                          <a:cs typeface="Arial"/>
                        </a:rPr>
                        <a:t>Par</a:t>
                      </a:r>
                      <a:r>
                        <a:rPr sz="800" b="1" spc="-5" dirty="0">
                          <a:latin typeface="Arial"/>
                          <a:cs typeface="Arial"/>
                        </a:rPr>
                        <a:t>t</a:t>
                      </a:r>
                      <a:r>
                        <a:rPr sz="800" b="1" dirty="0">
                          <a:latin typeface="Arial"/>
                          <a:cs typeface="Arial"/>
                        </a:rPr>
                        <a:t>y </a:t>
                      </a:r>
                      <a:r>
                        <a:rPr sz="800" b="1" spc="-5" dirty="0">
                          <a:latin typeface="Arial"/>
                          <a:cs typeface="Arial"/>
                        </a:rPr>
                        <a:t>B</a:t>
                      </a:r>
                      <a:r>
                        <a:rPr sz="800" b="1" dirty="0">
                          <a:latin typeface="Arial"/>
                          <a:cs typeface="Arial"/>
                        </a:rPr>
                        <a:t>illing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dirty="0">
                          <a:latin typeface="Arial"/>
                          <a:cs typeface="Arial"/>
                        </a:rPr>
                        <a:t>Varies</a:t>
                      </a:r>
                      <a:r>
                        <a:rPr sz="800" spc="-20" dirty="0">
                          <a:latin typeface="Arial"/>
                          <a:cs typeface="Arial"/>
                        </a:rPr>
                        <a:t> </a:t>
                      </a:r>
                      <a:r>
                        <a:rPr sz="800" dirty="0">
                          <a:latin typeface="Arial"/>
                          <a:cs typeface="Arial"/>
                        </a:rPr>
                        <a:t>depending</a:t>
                      </a:r>
                      <a:r>
                        <a:rPr sz="800" spc="-35" dirty="0">
                          <a:latin typeface="Arial"/>
                          <a:cs typeface="Arial"/>
                        </a:rPr>
                        <a:t> </a:t>
                      </a:r>
                      <a:r>
                        <a:rPr sz="800" dirty="0">
                          <a:latin typeface="Arial"/>
                          <a:cs typeface="Arial"/>
                        </a:rPr>
                        <a:t>on</a:t>
                      </a:r>
                      <a:r>
                        <a:rPr sz="800" spc="-10" dirty="0">
                          <a:latin typeface="Arial"/>
                          <a:cs typeface="Arial"/>
                        </a:rPr>
                        <a:t> </a:t>
                      </a:r>
                      <a:r>
                        <a:rPr sz="800" dirty="0">
                          <a:latin typeface="Arial"/>
                          <a:cs typeface="Arial"/>
                        </a:rPr>
                        <a:t>State</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15" dirty="0">
                          <a:latin typeface="Arial"/>
                          <a:cs typeface="Arial"/>
                        </a:rPr>
                        <a:t>Y</a:t>
                      </a:r>
                      <a:r>
                        <a:rPr sz="800" dirty="0">
                          <a:latin typeface="Arial"/>
                          <a:cs typeface="Arial"/>
                        </a:rPr>
                        <a:t>e</a:t>
                      </a:r>
                      <a:r>
                        <a:rPr sz="800" spc="5" dirty="0">
                          <a:latin typeface="Arial"/>
                          <a:cs typeface="Arial"/>
                        </a:rPr>
                        <a:t>s</a:t>
                      </a:r>
                      <a:r>
                        <a:rPr sz="800" dirty="0">
                          <a:latin typeface="Arial"/>
                          <a:cs typeface="Arial"/>
                        </a:rPr>
                        <a:t>, </a:t>
                      </a:r>
                      <a:r>
                        <a:rPr sz="800" spc="-5" dirty="0">
                          <a:latin typeface="Arial"/>
                          <a:cs typeface="Arial"/>
                        </a:rPr>
                        <a:t>v</a:t>
                      </a:r>
                      <a:r>
                        <a:rPr sz="800" dirty="0">
                          <a:latin typeface="Arial"/>
                          <a:cs typeface="Arial"/>
                        </a:rPr>
                        <a:t>ia</a:t>
                      </a:r>
                      <a:r>
                        <a:rPr sz="800" spc="-10" dirty="0">
                          <a:latin typeface="Arial"/>
                          <a:cs typeface="Arial"/>
                        </a:rPr>
                        <a:t> </a:t>
                      </a:r>
                      <a:r>
                        <a:rPr sz="800" dirty="0">
                          <a:latin typeface="Arial"/>
                          <a:cs typeface="Arial"/>
                        </a:rPr>
                        <a:t>Local</a:t>
                      </a:r>
                      <a:r>
                        <a:rPr sz="800" spc="-20" dirty="0">
                          <a:latin typeface="Arial"/>
                          <a:cs typeface="Arial"/>
                        </a:rPr>
                        <a:t> </a:t>
                      </a:r>
                      <a:r>
                        <a:rPr sz="800" spc="-5" dirty="0">
                          <a:latin typeface="Arial"/>
                          <a:cs typeface="Arial"/>
                        </a:rPr>
                        <a:t>D</a:t>
                      </a:r>
                      <a:r>
                        <a:rPr sz="800" dirty="0">
                          <a:latin typeface="Arial"/>
                          <a:cs typeface="Arial"/>
                        </a:rPr>
                        <a:t>istribution</a:t>
                      </a:r>
                      <a:r>
                        <a:rPr sz="800" spc="-35" dirty="0">
                          <a:latin typeface="Arial"/>
                          <a:cs typeface="Arial"/>
                        </a:rPr>
                        <a:t> </a:t>
                      </a:r>
                      <a:r>
                        <a:rPr sz="800" spc="-5" dirty="0">
                          <a:latin typeface="Arial"/>
                          <a:cs typeface="Arial"/>
                        </a:rPr>
                        <a:t>C</a:t>
                      </a:r>
                      <a:r>
                        <a:rPr sz="800" dirty="0">
                          <a:latin typeface="Arial"/>
                          <a:cs typeface="Arial"/>
                        </a:rPr>
                        <a:t>o</a:t>
                      </a:r>
                      <a:r>
                        <a:rPr sz="800" spc="5" dirty="0">
                          <a:latin typeface="Arial"/>
                          <a:cs typeface="Arial"/>
                        </a:rPr>
                        <a:t>m</a:t>
                      </a:r>
                      <a:r>
                        <a:rPr sz="800" dirty="0">
                          <a:latin typeface="Arial"/>
                          <a:cs typeface="Arial"/>
                        </a:rPr>
                        <a:t>pan</a:t>
                      </a:r>
                      <a:r>
                        <a:rPr sz="800" spc="5" dirty="0">
                          <a:latin typeface="Arial"/>
                          <a:cs typeface="Arial"/>
                        </a:rPr>
                        <a:t>i</a:t>
                      </a:r>
                      <a:r>
                        <a:rPr sz="800" dirty="0">
                          <a:latin typeface="Arial"/>
                          <a:cs typeface="Arial"/>
                        </a:rPr>
                        <a:t>es</a:t>
                      </a:r>
                      <a:r>
                        <a:rPr sz="800" spc="-30" dirty="0">
                          <a:latin typeface="Arial"/>
                          <a:cs typeface="Arial"/>
                        </a:rPr>
                        <a:t> </a:t>
                      </a:r>
                      <a:r>
                        <a:rPr sz="800" dirty="0">
                          <a:latin typeface="Arial"/>
                          <a:cs typeface="Arial"/>
                        </a:rPr>
                        <a:t>(“LD</a:t>
                      </a:r>
                      <a:r>
                        <a:rPr sz="800" spc="-10" dirty="0">
                          <a:latin typeface="Arial"/>
                          <a:cs typeface="Arial"/>
                        </a:rPr>
                        <a:t>C</a:t>
                      </a:r>
                      <a:r>
                        <a:rPr sz="800" dirty="0">
                          <a:latin typeface="Arial"/>
                          <a:cs typeface="Arial"/>
                        </a:rPr>
                        <a:t>”)</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469414">
                <a:tc>
                  <a:txBody>
                    <a:bodyPr/>
                    <a:lstStyle/>
                    <a:p>
                      <a:pPr marL="101600" marR="156210" algn="l">
                        <a:lnSpc>
                          <a:spcPct val="100000"/>
                        </a:lnSpc>
                      </a:pPr>
                      <a:r>
                        <a:rPr sz="800" b="1" dirty="0">
                          <a:latin typeface="Arial"/>
                          <a:cs typeface="Arial"/>
                        </a:rPr>
                        <a:t>Nonpa</a:t>
                      </a:r>
                      <a:r>
                        <a:rPr sz="800" b="1" spc="-45" dirty="0">
                          <a:latin typeface="Arial"/>
                          <a:cs typeface="Arial"/>
                        </a:rPr>
                        <a:t>y</a:t>
                      </a:r>
                      <a:r>
                        <a:rPr sz="800" b="1" dirty="0">
                          <a:latin typeface="Arial"/>
                          <a:cs typeface="Arial"/>
                        </a:rPr>
                        <a:t>ment</a:t>
                      </a:r>
                      <a:r>
                        <a:rPr sz="800" b="1" spc="25" dirty="0">
                          <a:latin typeface="Arial"/>
                          <a:cs typeface="Arial"/>
                        </a:rPr>
                        <a:t> </a:t>
                      </a:r>
                      <a:r>
                        <a:rPr sz="800" b="1" dirty="0">
                          <a:latin typeface="Arial"/>
                          <a:cs typeface="Arial"/>
                        </a:rPr>
                        <a:t>&amp; Partial</a:t>
                      </a:r>
                      <a:r>
                        <a:rPr sz="800" b="1" spc="-10" dirty="0">
                          <a:latin typeface="Arial"/>
                          <a:cs typeface="Arial"/>
                        </a:rPr>
                        <a:t> </a:t>
                      </a:r>
                      <a:r>
                        <a:rPr sz="800" b="1" dirty="0">
                          <a:latin typeface="Arial"/>
                          <a:cs typeface="Arial"/>
                        </a:rPr>
                        <a:t>Pa</a:t>
                      </a:r>
                      <a:r>
                        <a:rPr sz="800" b="1" spc="-45" dirty="0">
                          <a:latin typeface="Arial"/>
                          <a:cs typeface="Arial"/>
                        </a:rPr>
                        <a:t>y</a:t>
                      </a:r>
                      <a:r>
                        <a:rPr sz="800" b="1" dirty="0">
                          <a:latin typeface="Arial"/>
                          <a:cs typeface="Arial"/>
                        </a:rPr>
                        <a:t>ment by</a:t>
                      </a:r>
                      <a:r>
                        <a:rPr sz="800" b="1" spc="-10" dirty="0">
                          <a:latin typeface="Arial"/>
                          <a:cs typeface="Arial"/>
                        </a:rPr>
                        <a:t> </a:t>
                      </a:r>
                      <a:r>
                        <a:rPr sz="800" b="1" dirty="0">
                          <a:latin typeface="Arial"/>
                          <a:cs typeface="Arial"/>
                        </a:rPr>
                        <a:t>Custo</a:t>
                      </a:r>
                      <a:r>
                        <a:rPr sz="800" b="1" spc="5" dirty="0">
                          <a:latin typeface="Arial"/>
                          <a:cs typeface="Arial"/>
                        </a:rPr>
                        <a:t>m</a:t>
                      </a:r>
                      <a:r>
                        <a:rPr sz="800" b="1" dirty="0">
                          <a:latin typeface="Arial"/>
                          <a:cs typeface="Arial"/>
                        </a:rPr>
                        <a:t>ers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gridSpan="2">
                  <a:txBody>
                    <a:bodyPr/>
                    <a:lstStyle/>
                    <a:p>
                      <a:pPr marL="66040" marR="168275">
                        <a:lnSpc>
                          <a:spcPct val="100000"/>
                        </a:lnSpc>
                      </a:pPr>
                      <a:r>
                        <a:rPr sz="800" spc="-10" dirty="0">
                          <a:latin typeface="Arial"/>
                          <a:cs typeface="Arial"/>
                        </a:rPr>
                        <a:t>T</a:t>
                      </a:r>
                      <a:r>
                        <a:rPr sz="800" dirty="0">
                          <a:latin typeface="Arial"/>
                          <a:cs typeface="Arial"/>
                        </a:rPr>
                        <a:t>o the</a:t>
                      </a:r>
                      <a:r>
                        <a:rPr sz="800" spc="-10" dirty="0">
                          <a:latin typeface="Arial"/>
                          <a:cs typeface="Arial"/>
                        </a:rPr>
                        <a:t> </a:t>
                      </a:r>
                      <a:r>
                        <a:rPr sz="800" dirty="0">
                          <a:latin typeface="Arial"/>
                          <a:cs typeface="Arial"/>
                        </a:rPr>
                        <a:t>e</a:t>
                      </a:r>
                      <a:r>
                        <a:rPr sz="800" spc="-20" dirty="0">
                          <a:latin typeface="Arial"/>
                          <a:cs typeface="Arial"/>
                        </a:rPr>
                        <a:t>x</a:t>
                      </a:r>
                      <a:r>
                        <a:rPr sz="800" dirty="0">
                          <a:latin typeface="Arial"/>
                          <a:cs typeface="Arial"/>
                        </a:rPr>
                        <a:t>tent that</a:t>
                      </a:r>
                      <a:r>
                        <a:rPr sz="800" spc="-10" dirty="0">
                          <a:latin typeface="Arial"/>
                          <a:cs typeface="Arial"/>
                        </a:rPr>
                        <a:t> </a:t>
                      </a:r>
                      <a:r>
                        <a:rPr sz="800" dirty="0">
                          <a:latin typeface="Arial"/>
                          <a:cs typeface="Arial"/>
                        </a:rPr>
                        <a:t>any</a:t>
                      </a:r>
                      <a:r>
                        <a:rPr sz="800" spc="-10" dirty="0">
                          <a:latin typeface="Arial"/>
                          <a:cs typeface="Arial"/>
                        </a:rPr>
                        <a:t> </a:t>
                      </a:r>
                      <a:r>
                        <a:rPr sz="800" dirty="0">
                          <a:latin typeface="Arial"/>
                          <a:cs typeface="Arial"/>
                        </a:rPr>
                        <a:t>ele</a:t>
                      </a:r>
                      <a:r>
                        <a:rPr sz="800" spc="5" dirty="0">
                          <a:latin typeface="Arial"/>
                          <a:cs typeface="Arial"/>
                        </a:rPr>
                        <a:t>c</a:t>
                      </a:r>
                      <a:r>
                        <a:rPr sz="800" dirty="0">
                          <a:latin typeface="Arial"/>
                          <a:cs typeface="Arial"/>
                        </a:rPr>
                        <a:t>tr</a:t>
                      </a:r>
                      <a:r>
                        <a:rPr sz="800" spc="5" dirty="0">
                          <a:latin typeface="Arial"/>
                          <a:cs typeface="Arial"/>
                        </a:rPr>
                        <a:t>i</a:t>
                      </a:r>
                      <a:r>
                        <a:rPr sz="800" dirty="0">
                          <a:latin typeface="Arial"/>
                          <a:cs typeface="Arial"/>
                        </a:rPr>
                        <a:t>c</a:t>
                      </a:r>
                      <a:r>
                        <a:rPr sz="800" spc="-30" dirty="0">
                          <a:latin typeface="Arial"/>
                          <a:cs typeface="Arial"/>
                        </a:rPr>
                        <a:t> </a:t>
                      </a:r>
                      <a:r>
                        <a:rPr sz="800" dirty="0">
                          <a:latin typeface="Arial"/>
                          <a:cs typeface="Arial"/>
                        </a:rPr>
                        <a:t>ut</a:t>
                      </a:r>
                      <a:r>
                        <a:rPr sz="800" spc="5" dirty="0">
                          <a:latin typeface="Arial"/>
                          <a:cs typeface="Arial"/>
                        </a:rPr>
                        <a:t>i</a:t>
                      </a:r>
                      <a:r>
                        <a:rPr sz="800" dirty="0">
                          <a:latin typeface="Arial"/>
                          <a:cs typeface="Arial"/>
                        </a:rPr>
                        <a:t>lity</a:t>
                      </a:r>
                      <a:r>
                        <a:rPr sz="800" spc="-15" dirty="0">
                          <a:latin typeface="Arial"/>
                          <a:cs typeface="Arial"/>
                        </a:rPr>
                        <a:t> </a:t>
                      </a:r>
                      <a:r>
                        <a:rPr sz="800" spc="5" dirty="0">
                          <a:latin typeface="Arial"/>
                          <a:cs typeface="Arial"/>
                        </a:rPr>
                        <a:t>c</a:t>
                      </a:r>
                      <a:r>
                        <a:rPr sz="800" dirty="0">
                          <a:latin typeface="Arial"/>
                          <a:cs typeface="Arial"/>
                        </a:rPr>
                        <a:t>u</a:t>
                      </a:r>
                      <a:r>
                        <a:rPr sz="800" spc="5" dirty="0">
                          <a:latin typeface="Arial"/>
                          <a:cs typeface="Arial"/>
                        </a:rPr>
                        <a:t>s</a:t>
                      </a:r>
                      <a:r>
                        <a:rPr sz="800" dirty="0">
                          <a:latin typeface="Arial"/>
                          <a:cs typeface="Arial"/>
                        </a:rPr>
                        <a:t>to</a:t>
                      </a:r>
                      <a:r>
                        <a:rPr sz="800" spc="5" dirty="0">
                          <a:latin typeface="Arial"/>
                          <a:cs typeface="Arial"/>
                        </a:rPr>
                        <a:t>m</a:t>
                      </a:r>
                      <a:r>
                        <a:rPr sz="800" dirty="0">
                          <a:latin typeface="Arial"/>
                          <a:cs typeface="Arial"/>
                        </a:rPr>
                        <a:t>er</a:t>
                      </a:r>
                      <a:r>
                        <a:rPr sz="800" spc="-35" dirty="0">
                          <a:latin typeface="Arial"/>
                          <a:cs typeface="Arial"/>
                        </a:rPr>
                        <a:t> </a:t>
                      </a:r>
                      <a:r>
                        <a:rPr sz="800" spc="5" dirty="0">
                          <a:latin typeface="Arial"/>
                          <a:cs typeface="Arial"/>
                        </a:rPr>
                        <a:t>m</a:t>
                      </a:r>
                      <a:r>
                        <a:rPr sz="800" dirty="0">
                          <a:latin typeface="Arial"/>
                          <a:cs typeface="Arial"/>
                        </a:rPr>
                        <a:t>a</a:t>
                      </a:r>
                      <a:r>
                        <a:rPr sz="800" spc="5" dirty="0">
                          <a:latin typeface="Arial"/>
                          <a:cs typeface="Arial"/>
                        </a:rPr>
                        <a:t>k</a:t>
                      </a:r>
                      <a:r>
                        <a:rPr sz="800" dirty="0">
                          <a:latin typeface="Arial"/>
                          <a:cs typeface="Arial"/>
                        </a:rPr>
                        <a:t>es</a:t>
                      </a:r>
                      <a:r>
                        <a:rPr sz="800" spc="-20"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part</a:t>
                      </a:r>
                      <a:r>
                        <a:rPr sz="800" spc="5" dirty="0">
                          <a:latin typeface="Arial"/>
                          <a:cs typeface="Arial"/>
                        </a:rPr>
                        <a:t>i</a:t>
                      </a:r>
                      <a:r>
                        <a:rPr sz="800" dirty="0">
                          <a:latin typeface="Arial"/>
                          <a:cs typeface="Arial"/>
                        </a:rPr>
                        <a:t>al</a:t>
                      </a:r>
                      <a:r>
                        <a:rPr sz="800" spc="-20" dirty="0">
                          <a:latin typeface="Arial"/>
                          <a:cs typeface="Arial"/>
                        </a:rPr>
                        <a:t> </a:t>
                      </a:r>
                      <a:r>
                        <a:rPr sz="800" dirty="0">
                          <a:latin typeface="Arial"/>
                          <a:cs typeface="Arial"/>
                        </a:rPr>
                        <a:t>pa</a:t>
                      </a:r>
                      <a:r>
                        <a:rPr sz="800" spc="-10" dirty="0">
                          <a:latin typeface="Arial"/>
                          <a:cs typeface="Arial"/>
                        </a:rPr>
                        <a:t>y</a:t>
                      </a:r>
                      <a:r>
                        <a:rPr sz="800" spc="5" dirty="0">
                          <a:latin typeface="Arial"/>
                          <a:cs typeface="Arial"/>
                        </a:rPr>
                        <a:t>m</a:t>
                      </a:r>
                      <a:r>
                        <a:rPr sz="800" dirty="0">
                          <a:latin typeface="Arial"/>
                          <a:cs typeface="Arial"/>
                        </a:rPr>
                        <a:t>ent</a:t>
                      </a:r>
                      <a:r>
                        <a:rPr sz="800" spc="-1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bill</a:t>
                      </a:r>
                      <a:r>
                        <a:rPr sz="800" spc="-10" dirty="0">
                          <a:latin typeface="Arial"/>
                          <a:cs typeface="Arial"/>
                        </a:rPr>
                        <a:t> </a:t>
                      </a:r>
                      <a:r>
                        <a:rPr sz="800" spc="5" dirty="0">
                          <a:latin typeface="Arial"/>
                          <a:cs typeface="Arial"/>
                        </a:rPr>
                        <a:t>c</a:t>
                      </a:r>
                      <a:r>
                        <a:rPr sz="800" dirty="0">
                          <a:latin typeface="Arial"/>
                          <a:cs typeface="Arial"/>
                        </a:rPr>
                        <a:t>ontaining</a:t>
                      </a:r>
                      <a:r>
                        <a:rPr sz="800" spc="-45" dirty="0">
                          <a:latin typeface="Arial"/>
                          <a:cs typeface="Arial"/>
                        </a:rPr>
                        <a:t> </a:t>
                      </a:r>
                      <a:r>
                        <a:rPr sz="800" dirty="0">
                          <a:latin typeface="Arial"/>
                          <a:cs typeface="Arial"/>
                        </a:rPr>
                        <a:t>the</a:t>
                      </a:r>
                      <a:r>
                        <a:rPr sz="800" spc="-10" dirty="0">
                          <a:latin typeface="Arial"/>
                          <a:cs typeface="Arial"/>
                        </a:rPr>
                        <a:t> </a:t>
                      </a:r>
                      <a:r>
                        <a:rPr sz="800" spc="5" dirty="0">
                          <a:latin typeface="Arial"/>
                          <a:cs typeface="Arial"/>
                        </a:rPr>
                        <a:t>c</a:t>
                      </a:r>
                      <a:r>
                        <a:rPr sz="800" dirty="0">
                          <a:latin typeface="Arial"/>
                          <a:cs typeface="Arial"/>
                        </a:rPr>
                        <a:t>harge,</a:t>
                      </a:r>
                      <a:r>
                        <a:rPr sz="800" spc="-25" dirty="0">
                          <a:latin typeface="Arial"/>
                          <a:cs typeface="Arial"/>
                        </a:rPr>
                        <a:t> </a:t>
                      </a:r>
                      <a:r>
                        <a:rPr sz="800" dirty="0">
                          <a:latin typeface="Arial"/>
                          <a:cs typeface="Arial"/>
                        </a:rPr>
                        <a:t>the</a:t>
                      </a:r>
                      <a:r>
                        <a:rPr sz="800" spc="50" dirty="0">
                          <a:latin typeface="Arial"/>
                          <a:cs typeface="Arial"/>
                        </a:rPr>
                        <a:t> </a:t>
                      </a:r>
                      <a:r>
                        <a:rPr sz="800" spc="5" dirty="0">
                          <a:latin typeface="Arial"/>
                          <a:cs typeface="Arial"/>
                        </a:rPr>
                        <a:t>c</a:t>
                      </a:r>
                      <a:r>
                        <a:rPr sz="800" dirty="0">
                          <a:latin typeface="Arial"/>
                          <a:cs typeface="Arial"/>
                        </a:rPr>
                        <a:t>harge</a:t>
                      </a:r>
                      <a:r>
                        <a:rPr sz="800" spc="-20" dirty="0">
                          <a:latin typeface="Arial"/>
                          <a:cs typeface="Arial"/>
                        </a:rPr>
                        <a:t> </a:t>
                      </a:r>
                      <a:r>
                        <a:rPr sz="800" spc="5" dirty="0">
                          <a:latin typeface="Arial"/>
                          <a:cs typeface="Arial"/>
                        </a:rPr>
                        <a:t>c</a:t>
                      </a:r>
                      <a:r>
                        <a:rPr sz="800" dirty="0">
                          <a:latin typeface="Arial"/>
                          <a:cs typeface="Arial"/>
                        </a:rPr>
                        <a:t>olle</a:t>
                      </a:r>
                      <a:r>
                        <a:rPr sz="800" spc="5" dirty="0">
                          <a:latin typeface="Arial"/>
                          <a:cs typeface="Arial"/>
                        </a:rPr>
                        <a:t>c</a:t>
                      </a:r>
                      <a:r>
                        <a:rPr sz="800" dirty="0">
                          <a:latin typeface="Arial"/>
                          <a:cs typeface="Arial"/>
                        </a:rPr>
                        <a:t>t</a:t>
                      </a:r>
                      <a:r>
                        <a:rPr sz="800" spc="5" dirty="0">
                          <a:latin typeface="Arial"/>
                          <a:cs typeface="Arial"/>
                        </a:rPr>
                        <a:t>i</a:t>
                      </a:r>
                      <a:r>
                        <a:rPr sz="800" dirty="0">
                          <a:latin typeface="Arial"/>
                          <a:cs typeface="Arial"/>
                        </a:rPr>
                        <a:t>on</a:t>
                      </a:r>
                      <a:r>
                        <a:rPr sz="800" spc="-35" dirty="0">
                          <a:latin typeface="Arial"/>
                          <a:cs typeface="Arial"/>
                        </a:rPr>
                        <a:t> </a:t>
                      </a:r>
                      <a:r>
                        <a:rPr sz="800" spc="-15" dirty="0">
                          <a:latin typeface="Arial"/>
                          <a:cs typeface="Arial"/>
                        </a:rPr>
                        <a:t>w</a:t>
                      </a:r>
                      <a:r>
                        <a:rPr sz="800" dirty="0">
                          <a:latin typeface="Arial"/>
                          <a:cs typeface="Arial"/>
                        </a:rPr>
                        <a:t>ill be</a:t>
                      </a:r>
                      <a:r>
                        <a:rPr sz="800" spc="-10"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pr</a:t>
                      </a:r>
                      <a:r>
                        <a:rPr sz="800" spc="20" dirty="0">
                          <a:latin typeface="Arial"/>
                          <a:cs typeface="Arial"/>
                        </a:rPr>
                        <a:t>o</a:t>
                      </a:r>
                      <a:r>
                        <a:rPr sz="800" dirty="0">
                          <a:latin typeface="Arial"/>
                          <a:cs typeface="Arial"/>
                        </a:rPr>
                        <a:t>-rata port</a:t>
                      </a:r>
                      <a:r>
                        <a:rPr sz="800" spc="5" dirty="0">
                          <a:latin typeface="Arial"/>
                          <a:cs typeface="Arial"/>
                        </a:rPr>
                        <a:t>i</a:t>
                      </a:r>
                      <a:r>
                        <a:rPr sz="800" dirty="0">
                          <a:latin typeface="Arial"/>
                          <a:cs typeface="Arial"/>
                        </a:rPr>
                        <a:t>on</a:t>
                      </a:r>
                      <a:r>
                        <a:rPr sz="800" spc="-2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the</a:t>
                      </a:r>
                      <a:r>
                        <a:rPr sz="800" spc="-10" dirty="0">
                          <a:latin typeface="Arial"/>
                          <a:cs typeface="Arial"/>
                        </a:rPr>
                        <a:t> </a:t>
                      </a:r>
                      <a:r>
                        <a:rPr sz="800" dirty="0">
                          <a:latin typeface="Arial"/>
                          <a:cs typeface="Arial"/>
                        </a:rPr>
                        <a:t>pa</a:t>
                      </a:r>
                      <a:r>
                        <a:rPr sz="800" spc="-10" dirty="0">
                          <a:latin typeface="Arial"/>
                          <a:cs typeface="Arial"/>
                        </a:rPr>
                        <a:t>y</a:t>
                      </a:r>
                      <a:r>
                        <a:rPr sz="800" spc="5" dirty="0">
                          <a:latin typeface="Arial"/>
                          <a:cs typeface="Arial"/>
                        </a:rPr>
                        <a:t>m</a:t>
                      </a:r>
                      <a:r>
                        <a:rPr sz="800" dirty="0">
                          <a:latin typeface="Arial"/>
                          <a:cs typeface="Arial"/>
                        </a:rPr>
                        <a:t>ent</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hMerge="1">
                  <a:txBody>
                    <a:bodyPr/>
                    <a:lstStyle/>
                    <a:p>
                      <a:endParaRPr/>
                    </a:p>
                  </a:txBody>
                  <a:tcPr marL="0" marR="0" marT="0" marB="0"/>
                </a:tc>
              </a:tr>
              <a:tr h="337856">
                <a:tc>
                  <a:txBody>
                    <a:bodyPr/>
                    <a:lstStyle/>
                    <a:p>
                      <a:pPr marL="101600" algn="l">
                        <a:lnSpc>
                          <a:spcPct val="100000"/>
                        </a:lnSpc>
                      </a:pPr>
                      <a:r>
                        <a:rPr sz="800" b="1" spc="-15" dirty="0">
                          <a:latin typeface="Arial"/>
                          <a:cs typeface="Arial"/>
                        </a:rPr>
                        <a:t>A</a:t>
                      </a:r>
                      <a:r>
                        <a:rPr sz="800" b="1" dirty="0">
                          <a:latin typeface="Arial"/>
                          <a:cs typeface="Arial"/>
                        </a:rPr>
                        <a:t>morti</a:t>
                      </a:r>
                      <a:r>
                        <a:rPr sz="800" b="1" spc="5" dirty="0">
                          <a:latin typeface="Arial"/>
                          <a:cs typeface="Arial"/>
                        </a:rPr>
                        <a:t>z</a:t>
                      </a:r>
                      <a:r>
                        <a:rPr sz="800" b="1" dirty="0">
                          <a:latin typeface="Arial"/>
                          <a:cs typeface="Arial"/>
                        </a:rPr>
                        <a:t>ation</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dirty="0">
                          <a:latin typeface="Arial"/>
                          <a:cs typeface="Arial"/>
                        </a:rPr>
                        <a:t>Fully</a:t>
                      </a:r>
                      <a:r>
                        <a:rPr sz="800" spc="-20" dirty="0">
                          <a:latin typeface="Arial"/>
                          <a:cs typeface="Arial"/>
                        </a:rPr>
                        <a:t> </a:t>
                      </a:r>
                      <a:r>
                        <a:rPr sz="800" dirty="0">
                          <a:latin typeface="Arial"/>
                          <a:cs typeface="Arial"/>
                        </a:rPr>
                        <a:t>a</a:t>
                      </a:r>
                      <a:r>
                        <a:rPr sz="800" spc="5" dirty="0">
                          <a:latin typeface="Arial"/>
                          <a:cs typeface="Arial"/>
                        </a:rPr>
                        <a:t>m</a:t>
                      </a:r>
                      <a:r>
                        <a:rPr sz="800" dirty="0">
                          <a:latin typeface="Arial"/>
                          <a:cs typeface="Arial"/>
                        </a:rPr>
                        <a:t>ort</a:t>
                      </a:r>
                      <a:r>
                        <a:rPr sz="800" spc="5" dirty="0">
                          <a:latin typeface="Arial"/>
                          <a:cs typeface="Arial"/>
                        </a:rPr>
                        <a:t>i</a:t>
                      </a:r>
                      <a:r>
                        <a:rPr sz="800" spc="-10" dirty="0">
                          <a:latin typeface="Arial"/>
                          <a:cs typeface="Arial"/>
                        </a:rPr>
                        <a:t>z</a:t>
                      </a:r>
                      <a:r>
                        <a:rPr sz="800" dirty="0">
                          <a:latin typeface="Arial"/>
                          <a:cs typeface="Arial"/>
                        </a:rPr>
                        <a:t>ing</a:t>
                      </a:r>
                      <a:r>
                        <a:rPr sz="800" spc="-20" dirty="0">
                          <a:latin typeface="Arial"/>
                          <a:cs typeface="Arial"/>
                        </a:rPr>
                        <a:t> </a:t>
                      </a:r>
                      <a:r>
                        <a:rPr sz="800" spc="-15" dirty="0">
                          <a:latin typeface="Arial"/>
                          <a:cs typeface="Arial"/>
                        </a:rPr>
                        <a:t>w</a:t>
                      </a:r>
                      <a:r>
                        <a:rPr sz="800" dirty="0">
                          <a:latin typeface="Arial"/>
                          <a:cs typeface="Arial"/>
                        </a:rPr>
                        <a:t>ith prin</a:t>
                      </a:r>
                      <a:r>
                        <a:rPr sz="800" spc="5" dirty="0">
                          <a:latin typeface="Arial"/>
                          <a:cs typeface="Arial"/>
                        </a:rPr>
                        <a:t>c</a:t>
                      </a:r>
                      <a:r>
                        <a:rPr sz="800" dirty="0">
                          <a:latin typeface="Arial"/>
                          <a:cs typeface="Arial"/>
                        </a:rPr>
                        <a:t>ipal</a:t>
                      </a:r>
                      <a:r>
                        <a:rPr sz="800" spc="-35" dirty="0">
                          <a:latin typeface="Arial"/>
                          <a:cs typeface="Arial"/>
                        </a:rPr>
                        <a:t> </a:t>
                      </a:r>
                      <a:r>
                        <a:rPr sz="800" dirty="0">
                          <a:latin typeface="Arial"/>
                          <a:cs typeface="Arial"/>
                        </a:rPr>
                        <a:t>pa</a:t>
                      </a:r>
                      <a:r>
                        <a:rPr sz="800" spc="-10" dirty="0">
                          <a:latin typeface="Arial"/>
                          <a:cs typeface="Arial"/>
                        </a:rPr>
                        <a:t>y</a:t>
                      </a:r>
                      <a:r>
                        <a:rPr sz="800" spc="5" dirty="0">
                          <a:latin typeface="Arial"/>
                          <a:cs typeface="Arial"/>
                        </a:rPr>
                        <a:t>m</a:t>
                      </a:r>
                      <a:r>
                        <a:rPr sz="800" dirty="0">
                          <a:latin typeface="Arial"/>
                          <a:cs typeface="Arial"/>
                        </a:rPr>
                        <a:t>ents</a:t>
                      </a:r>
                      <a:r>
                        <a:rPr sz="800" spc="-20" dirty="0">
                          <a:latin typeface="Arial"/>
                          <a:cs typeface="Arial"/>
                        </a:rPr>
                        <a:t> </a:t>
                      </a:r>
                      <a:r>
                        <a:rPr sz="800" dirty="0">
                          <a:latin typeface="Arial"/>
                          <a:cs typeface="Arial"/>
                        </a:rPr>
                        <a:t>beginning</a:t>
                      </a:r>
                      <a:r>
                        <a:rPr sz="800" spc="-35" dirty="0">
                          <a:latin typeface="Arial"/>
                          <a:cs typeface="Arial"/>
                        </a:rPr>
                        <a:t> </a:t>
                      </a:r>
                      <a:r>
                        <a:rPr sz="800" dirty="0">
                          <a:latin typeface="Arial"/>
                          <a:cs typeface="Arial"/>
                        </a:rPr>
                        <a:t>at</a:t>
                      </a:r>
                      <a:r>
                        <a:rPr sz="800" spc="-10" dirty="0">
                          <a:latin typeface="Arial"/>
                          <a:cs typeface="Arial"/>
                        </a:rPr>
                        <a:t> </a:t>
                      </a:r>
                      <a:r>
                        <a:rPr sz="800" dirty="0">
                          <a:latin typeface="Arial"/>
                          <a:cs typeface="Arial"/>
                        </a:rPr>
                        <a:t>f</a:t>
                      </a:r>
                      <a:r>
                        <a:rPr sz="800" spc="5" dirty="0">
                          <a:latin typeface="Arial"/>
                          <a:cs typeface="Arial"/>
                        </a:rPr>
                        <a:t>i</a:t>
                      </a:r>
                      <a:r>
                        <a:rPr sz="800" dirty="0">
                          <a:latin typeface="Arial"/>
                          <a:cs typeface="Arial"/>
                        </a:rPr>
                        <a:t>r</a:t>
                      </a:r>
                      <a:r>
                        <a:rPr sz="800" spc="5" dirty="0">
                          <a:latin typeface="Arial"/>
                          <a:cs typeface="Arial"/>
                        </a:rPr>
                        <a:t>s</a:t>
                      </a:r>
                      <a:r>
                        <a:rPr sz="800" dirty="0">
                          <a:latin typeface="Arial"/>
                          <a:cs typeface="Arial"/>
                        </a:rPr>
                        <a:t>t</a:t>
                      </a:r>
                      <a:r>
                        <a:rPr sz="800" spc="-10" dirty="0">
                          <a:latin typeface="Arial"/>
                          <a:cs typeface="Arial"/>
                        </a:rPr>
                        <a:t> </a:t>
                      </a:r>
                      <a:r>
                        <a:rPr sz="800" dirty="0">
                          <a:latin typeface="Arial"/>
                          <a:cs typeface="Arial"/>
                        </a:rPr>
                        <a:t>i</a:t>
                      </a:r>
                      <a:r>
                        <a:rPr sz="800" spc="5" dirty="0">
                          <a:latin typeface="Arial"/>
                          <a:cs typeface="Arial"/>
                        </a:rPr>
                        <a:t>ss</a:t>
                      </a:r>
                      <a:r>
                        <a:rPr sz="800" dirty="0">
                          <a:latin typeface="Arial"/>
                          <a:cs typeface="Arial"/>
                        </a:rPr>
                        <a:t>uan</a:t>
                      </a:r>
                      <a:r>
                        <a:rPr sz="800" spc="5" dirty="0">
                          <a:latin typeface="Arial"/>
                          <a:cs typeface="Arial"/>
                        </a:rPr>
                        <a:t>c</a:t>
                      </a:r>
                      <a:r>
                        <a:rPr sz="800" dirty="0">
                          <a:latin typeface="Arial"/>
                          <a:cs typeface="Arial"/>
                        </a:rPr>
                        <a:t>e</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marR="283845">
                        <a:lnSpc>
                          <a:spcPct val="100000"/>
                        </a:lnSpc>
                      </a:pPr>
                      <a:r>
                        <a:rPr lang="en-US" sz="800" dirty="0" smtClean="0">
                          <a:latin typeface="Arial"/>
                          <a:cs typeface="Arial"/>
                        </a:rPr>
                        <a:t>Bullet or amortizing bonds with principal payments deferred for a number of years following issuance</a:t>
                      </a: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763">
                <a:tc>
                  <a:txBody>
                    <a:bodyPr/>
                    <a:lstStyle/>
                    <a:p>
                      <a:pPr marL="101600" algn="l">
                        <a:lnSpc>
                          <a:spcPct val="100000"/>
                        </a:lnSpc>
                      </a:pPr>
                      <a:r>
                        <a:rPr sz="800" b="1" dirty="0">
                          <a:latin typeface="Arial"/>
                          <a:cs typeface="Arial"/>
                        </a:rPr>
                        <a:t>Establish</a:t>
                      </a:r>
                      <a:r>
                        <a:rPr sz="800" b="1" spc="5" dirty="0">
                          <a:latin typeface="Arial"/>
                          <a:cs typeface="Arial"/>
                        </a:rPr>
                        <a:t>m</a:t>
                      </a:r>
                      <a:r>
                        <a:rPr sz="800" b="1" dirty="0">
                          <a:latin typeface="Arial"/>
                          <a:cs typeface="Arial"/>
                        </a:rPr>
                        <a:t>ent</a:t>
                      </a:r>
                      <a:r>
                        <a:rPr sz="800" b="1" spc="-35" dirty="0">
                          <a:latin typeface="Arial"/>
                          <a:cs typeface="Arial"/>
                        </a:rPr>
                        <a:t> </a:t>
                      </a:r>
                      <a:r>
                        <a:rPr sz="800" b="1" dirty="0">
                          <a:latin typeface="Arial"/>
                          <a:cs typeface="Arial"/>
                        </a:rPr>
                        <a:t>of First</a:t>
                      </a:r>
                      <a:r>
                        <a:rPr sz="800" b="1" spc="-10" dirty="0">
                          <a:latin typeface="Arial"/>
                          <a:cs typeface="Arial"/>
                        </a:rPr>
                        <a:t> </a:t>
                      </a:r>
                      <a:r>
                        <a:rPr sz="800" b="1" dirty="0">
                          <a:latin typeface="Arial"/>
                          <a:cs typeface="Arial"/>
                        </a:rPr>
                        <a:t>Charge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sz="800" spc="-5" dirty="0">
                          <a:latin typeface="Arial"/>
                          <a:cs typeface="Arial"/>
                        </a:rPr>
                        <a:t>G</a:t>
                      </a:r>
                      <a:r>
                        <a:rPr sz="800" dirty="0">
                          <a:latin typeface="Arial"/>
                          <a:cs typeface="Arial"/>
                        </a:rPr>
                        <a:t>enerally</a:t>
                      </a:r>
                      <a:r>
                        <a:rPr sz="800" spc="-20" dirty="0">
                          <a:latin typeface="Arial"/>
                          <a:cs typeface="Arial"/>
                        </a:rPr>
                        <a:t> </a:t>
                      </a:r>
                      <a:r>
                        <a:rPr sz="800" spc="-15" dirty="0">
                          <a:latin typeface="Arial"/>
                          <a:cs typeface="Arial"/>
                        </a:rPr>
                        <a:t>w</a:t>
                      </a:r>
                      <a:r>
                        <a:rPr sz="800" dirty="0">
                          <a:latin typeface="Arial"/>
                          <a:cs typeface="Arial"/>
                        </a:rPr>
                        <a:t>ithin</a:t>
                      </a:r>
                      <a:r>
                        <a:rPr sz="800" spc="-10" dirty="0">
                          <a:latin typeface="Arial"/>
                          <a:cs typeface="Arial"/>
                        </a:rPr>
                        <a:t> </a:t>
                      </a:r>
                      <a:r>
                        <a:rPr sz="800" dirty="0">
                          <a:latin typeface="Arial"/>
                          <a:cs typeface="Arial"/>
                        </a:rPr>
                        <a:t>1 </a:t>
                      </a:r>
                      <a:r>
                        <a:rPr sz="800" spc="-5" dirty="0">
                          <a:latin typeface="Arial"/>
                          <a:cs typeface="Arial"/>
                        </a:rPr>
                        <a:t>y</a:t>
                      </a:r>
                      <a:r>
                        <a:rPr sz="800" dirty="0">
                          <a:latin typeface="Arial"/>
                          <a:cs typeface="Arial"/>
                        </a:rPr>
                        <a:t>ear</a:t>
                      </a:r>
                      <a:r>
                        <a:rPr sz="800" spc="-10" dirty="0">
                          <a:latin typeface="Arial"/>
                          <a:cs typeface="Arial"/>
                        </a:rPr>
                        <a:t> </a:t>
                      </a:r>
                      <a:r>
                        <a:rPr sz="800" dirty="0">
                          <a:latin typeface="Arial"/>
                          <a:cs typeface="Arial"/>
                        </a:rPr>
                        <a:t>of i</a:t>
                      </a:r>
                      <a:r>
                        <a:rPr sz="800" spc="5" dirty="0">
                          <a:latin typeface="Arial"/>
                          <a:cs typeface="Arial"/>
                        </a:rPr>
                        <a:t>ss</a:t>
                      </a:r>
                      <a:r>
                        <a:rPr sz="800" dirty="0">
                          <a:latin typeface="Arial"/>
                          <a:cs typeface="Arial"/>
                        </a:rPr>
                        <a:t>uan</a:t>
                      </a:r>
                      <a:r>
                        <a:rPr sz="800" spc="5" dirty="0">
                          <a:latin typeface="Arial"/>
                          <a:cs typeface="Arial"/>
                        </a:rPr>
                        <a:t>c</a:t>
                      </a:r>
                      <a:r>
                        <a:rPr sz="800" dirty="0">
                          <a:latin typeface="Arial"/>
                          <a:cs typeface="Arial"/>
                        </a:rPr>
                        <a:t>e</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675">
                        <a:lnSpc>
                          <a:spcPct val="100000"/>
                        </a:lnSpc>
                      </a:pPr>
                      <a:r>
                        <a:rPr sz="800" dirty="0">
                          <a:latin typeface="Arial"/>
                          <a:cs typeface="Arial"/>
                        </a:rPr>
                        <a:t>De</a:t>
                      </a:r>
                      <a:r>
                        <a:rPr sz="800" spc="5" dirty="0">
                          <a:latin typeface="Arial"/>
                          <a:cs typeface="Arial"/>
                        </a:rPr>
                        <a:t>l</a:t>
                      </a:r>
                      <a:r>
                        <a:rPr sz="800" dirty="0">
                          <a:latin typeface="Arial"/>
                          <a:cs typeface="Arial"/>
                        </a:rPr>
                        <a:t>a</a:t>
                      </a:r>
                      <a:r>
                        <a:rPr sz="800" spc="-10" dirty="0">
                          <a:latin typeface="Arial"/>
                          <a:cs typeface="Arial"/>
                        </a:rPr>
                        <a:t>y</a:t>
                      </a:r>
                      <a:r>
                        <a:rPr sz="800" dirty="0">
                          <a:latin typeface="Arial"/>
                          <a:cs typeface="Arial"/>
                        </a:rPr>
                        <a:t>ed</a:t>
                      </a:r>
                      <a:r>
                        <a:rPr sz="800" spc="-10" dirty="0">
                          <a:latin typeface="Arial"/>
                          <a:cs typeface="Arial"/>
                        </a:rPr>
                        <a:t> </a:t>
                      </a:r>
                      <a:r>
                        <a:rPr sz="800" spc="5" dirty="0">
                          <a:latin typeface="Arial"/>
                          <a:cs typeface="Arial"/>
                        </a:rPr>
                        <a:t>s</a:t>
                      </a:r>
                      <a:r>
                        <a:rPr sz="800" dirty="0">
                          <a:latin typeface="Arial"/>
                          <a:cs typeface="Arial"/>
                        </a:rPr>
                        <a:t>tart</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34651">
                <a:tc>
                  <a:txBody>
                    <a:bodyPr/>
                    <a:lstStyle/>
                    <a:p>
                      <a:pPr marL="101600" algn="l">
                        <a:lnSpc>
                          <a:spcPct val="100000"/>
                        </a:lnSpc>
                      </a:pPr>
                      <a:r>
                        <a:rPr sz="800" b="1" dirty="0">
                          <a:latin typeface="Arial"/>
                          <a:cs typeface="Arial"/>
                        </a:rPr>
                        <a:t>C</a:t>
                      </a:r>
                      <a:r>
                        <a:rPr sz="800" b="1" spc="-5" dirty="0">
                          <a:latin typeface="Arial"/>
                          <a:cs typeface="Arial"/>
                        </a:rPr>
                        <a:t>r</a:t>
                      </a:r>
                      <a:r>
                        <a:rPr sz="800" b="1" dirty="0">
                          <a:latin typeface="Arial"/>
                          <a:cs typeface="Arial"/>
                        </a:rPr>
                        <a:t>edit</a:t>
                      </a:r>
                      <a:r>
                        <a:rPr sz="800" b="1" spc="-10" dirty="0">
                          <a:latin typeface="Arial"/>
                          <a:cs typeface="Arial"/>
                        </a:rPr>
                        <a:t> </a:t>
                      </a:r>
                      <a:r>
                        <a:rPr sz="800" b="1" dirty="0">
                          <a:latin typeface="Arial"/>
                          <a:cs typeface="Arial"/>
                        </a:rPr>
                        <a:t>Enhancement</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spc="-10" dirty="0">
                          <a:latin typeface="Arial"/>
                          <a:cs typeface="Arial"/>
                        </a:rPr>
                        <a:t>T</a:t>
                      </a:r>
                      <a:r>
                        <a:rPr sz="800" dirty="0">
                          <a:latin typeface="Arial"/>
                          <a:cs typeface="Arial"/>
                        </a:rPr>
                        <a:t>rue-up</a:t>
                      </a:r>
                      <a:r>
                        <a:rPr sz="800" spc="-10" dirty="0">
                          <a:latin typeface="Arial"/>
                          <a:cs typeface="Arial"/>
                        </a:rPr>
                        <a:t> </a:t>
                      </a:r>
                      <a:r>
                        <a:rPr sz="800" spc="5" dirty="0">
                          <a:latin typeface="Arial"/>
                          <a:cs typeface="Arial"/>
                        </a:rPr>
                        <a:t>m</a:t>
                      </a:r>
                      <a:r>
                        <a:rPr sz="800" dirty="0">
                          <a:latin typeface="Arial"/>
                          <a:cs typeface="Arial"/>
                        </a:rPr>
                        <a:t>e</a:t>
                      </a:r>
                      <a:r>
                        <a:rPr sz="800" spc="5" dirty="0">
                          <a:latin typeface="Arial"/>
                          <a:cs typeface="Arial"/>
                        </a:rPr>
                        <a:t>c</a:t>
                      </a:r>
                      <a:r>
                        <a:rPr sz="800" dirty="0">
                          <a:latin typeface="Arial"/>
                          <a:cs typeface="Arial"/>
                        </a:rPr>
                        <a:t>hani</a:t>
                      </a:r>
                      <a:r>
                        <a:rPr sz="800" spc="5" dirty="0">
                          <a:latin typeface="Arial"/>
                          <a:cs typeface="Arial"/>
                        </a:rPr>
                        <a:t>sm</a:t>
                      </a:r>
                      <a:r>
                        <a:rPr sz="800" dirty="0">
                          <a:latin typeface="Arial"/>
                          <a:cs typeface="Arial"/>
                        </a:rPr>
                        <a:t>,</a:t>
                      </a:r>
                      <a:r>
                        <a:rPr sz="800" spc="-45" dirty="0">
                          <a:latin typeface="Arial"/>
                          <a:cs typeface="Arial"/>
                        </a:rPr>
                        <a:t> </a:t>
                      </a:r>
                      <a:r>
                        <a:rPr sz="800" dirty="0">
                          <a:latin typeface="Arial"/>
                          <a:cs typeface="Arial"/>
                        </a:rPr>
                        <a:t>re</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e</a:t>
                      </a:r>
                      <a:r>
                        <a:rPr sz="800" spc="-10" dirty="0">
                          <a:latin typeface="Arial"/>
                          <a:cs typeface="Arial"/>
                        </a:rPr>
                        <a:t> </a:t>
                      </a:r>
                      <a:r>
                        <a:rPr sz="800" dirty="0">
                          <a:latin typeface="Arial"/>
                          <a:cs typeface="Arial"/>
                        </a:rPr>
                        <a:t>a</a:t>
                      </a:r>
                      <a:r>
                        <a:rPr sz="800" spc="5" dirty="0">
                          <a:latin typeface="Arial"/>
                          <a:cs typeface="Arial"/>
                        </a:rPr>
                        <a:t>cc</a:t>
                      </a:r>
                      <a:r>
                        <a:rPr sz="800" dirty="0">
                          <a:latin typeface="Arial"/>
                          <a:cs typeface="Arial"/>
                        </a:rPr>
                        <a:t>ounts</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10" dirty="0">
                          <a:latin typeface="Arial"/>
                          <a:cs typeface="Arial"/>
                        </a:rPr>
                        <a:t>T</a:t>
                      </a:r>
                      <a:r>
                        <a:rPr sz="800" dirty="0">
                          <a:latin typeface="Arial"/>
                          <a:cs typeface="Arial"/>
                        </a:rPr>
                        <a:t>rue-up</a:t>
                      </a:r>
                      <a:r>
                        <a:rPr sz="800" spc="-10" dirty="0">
                          <a:latin typeface="Arial"/>
                          <a:cs typeface="Arial"/>
                        </a:rPr>
                        <a:t> </a:t>
                      </a:r>
                      <a:r>
                        <a:rPr sz="800" spc="5" dirty="0">
                          <a:latin typeface="Arial"/>
                          <a:cs typeface="Arial"/>
                        </a:rPr>
                        <a:t>m</a:t>
                      </a:r>
                      <a:r>
                        <a:rPr sz="800" dirty="0">
                          <a:latin typeface="Arial"/>
                          <a:cs typeface="Arial"/>
                        </a:rPr>
                        <a:t>e</a:t>
                      </a:r>
                      <a:r>
                        <a:rPr sz="800" spc="5" dirty="0">
                          <a:latin typeface="Arial"/>
                          <a:cs typeface="Arial"/>
                        </a:rPr>
                        <a:t>c</a:t>
                      </a:r>
                      <a:r>
                        <a:rPr sz="800" dirty="0">
                          <a:latin typeface="Arial"/>
                          <a:cs typeface="Arial"/>
                        </a:rPr>
                        <a:t>hani</a:t>
                      </a:r>
                      <a:r>
                        <a:rPr sz="800" spc="5" dirty="0">
                          <a:latin typeface="Arial"/>
                          <a:cs typeface="Arial"/>
                        </a:rPr>
                        <a:t>sm</a:t>
                      </a:r>
                      <a:r>
                        <a:rPr sz="800" dirty="0">
                          <a:latin typeface="Arial"/>
                          <a:cs typeface="Arial"/>
                        </a:rPr>
                        <a:t>,</a:t>
                      </a:r>
                      <a:r>
                        <a:rPr sz="800" spc="-45" dirty="0">
                          <a:latin typeface="Arial"/>
                          <a:cs typeface="Arial"/>
                        </a:rPr>
                        <a:t> </a:t>
                      </a:r>
                      <a:r>
                        <a:rPr sz="800" dirty="0">
                          <a:latin typeface="Arial"/>
                          <a:cs typeface="Arial"/>
                        </a:rPr>
                        <a:t>re</a:t>
                      </a:r>
                      <a:r>
                        <a:rPr sz="800" spc="5" dirty="0">
                          <a:latin typeface="Arial"/>
                          <a:cs typeface="Arial"/>
                        </a:rPr>
                        <a:t>s</a:t>
                      </a:r>
                      <a:r>
                        <a:rPr sz="800" dirty="0">
                          <a:latin typeface="Arial"/>
                          <a:cs typeface="Arial"/>
                        </a:rPr>
                        <a:t>er</a:t>
                      </a:r>
                      <a:r>
                        <a:rPr sz="800" spc="-10" dirty="0">
                          <a:latin typeface="Arial"/>
                          <a:cs typeface="Arial"/>
                        </a:rPr>
                        <a:t>v</a:t>
                      </a:r>
                      <a:r>
                        <a:rPr sz="800" dirty="0">
                          <a:latin typeface="Arial"/>
                          <a:cs typeface="Arial"/>
                        </a:rPr>
                        <a:t>e</a:t>
                      </a:r>
                      <a:r>
                        <a:rPr sz="800" spc="-10" dirty="0">
                          <a:latin typeface="Arial"/>
                          <a:cs typeface="Arial"/>
                        </a:rPr>
                        <a:t> </a:t>
                      </a:r>
                      <a:r>
                        <a:rPr sz="800" dirty="0">
                          <a:latin typeface="Arial"/>
                          <a:cs typeface="Arial"/>
                        </a:rPr>
                        <a:t>a</a:t>
                      </a:r>
                      <a:r>
                        <a:rPr sz="800" spc="5" dirty="0">
                          <a:latin typeface="Arial"/>
                          <a:cs typeface="Arial"/>
                        </a:rPr>
                        <a:t>cc</a:t>
                      </a:r>
                      <a:r>
                        <a:rPr sz="800" dirty="0">
                          <a:latin typeface="Arial"/>
                          <a:cs typeface="Arial"/>
                        </a:rPr>
                        <a:t>ount</a:t>
                      </a:r>
                      <a:r>
                        <a:rPr sz="800" spc="5" dirty="0">
                          <a:latin typeface="Arial"/>
                          <a:cs typeface="Arial"/>
                        </a:rPr>
                        <a:t>s</a:t>
                      </a:r>
                      <a:r>
                        <a:rPr sz="800" dirty="0">
                          <a:latin typeface="Arial"/>
                          <a:cs typeface="Arial"/>
                        </a:rPr>
                        <a:t>,</a:t>
                      </a:r>
                      <a:r>
                        <a:rPr sz="800" spc="-35" dirty="0">
                          <a:latin typeface="Arial"/>
                          <a:cs typeface="Arial"/>
                        </a:rPr>
                        <a:t> </a:t>
                      </a:r>
                      <a:r>
                        <a:rPr sz="800" dirty="0">
                          <a:latin typeface="Arial"/>
                          <a:cs typeface="Arial"/>
                        </a:rPr>
                        <a:t>and</a:t>
                      </a:r>
                      <a:r>
                        <a:rPr sz="800" spc="-10" dirty="0">
                          <a:latin typeface="Arial"/>
                          <a:cs typeface="Arial"/>
                        </a:rPr>
                        <a:t> </a:t>
                      </a:r>
                      <a:r>
                        <a:rPr sz="800" spc="5" dirty="0">
                          <a:latin typeface="Arial"/>
                          <a:cs typeface="Arial"/>
                        </a:rPr>
                        <a:t>s</a:t>
                      </a:r>
                      <a:r>
                        <a:rPr sz="800" dirty="0">
                          <a:latin typeface="Arial"/>
                          <a:cs typeface="Arial"/>
                        </a:rPr>
                        <a:t>ubordinat</a:t>
                      </a:r>
                      <a:r>
                        <a:rPr sz="800" spc="-10" dirty="0">
                          <a:latin typeface="Arial"/>
                          <a:cs typeface="Arial"/>
                        </a:rPr>
                        <a:t>e</a:t>
                      </a:r>
                      <a:r>
                        <a:rPr sz="800" dirty="0">
                          <a:latin typeface="Arial"/>
                          <a:cs typeface="Arial"/>
                        </a:rPr>
                        <a:t>d</a:t>
                      </a:r>
                      <a:r>
                        <a:rPr sz="800" spc="-35" dirty="0">
                          <a:latin typeface="Arial"/>
                          <a:cs typeface="Arial"/>
                        </a:rPr>
                        <a:t> </a:t>
                      </a:r>
                      <a:r>
                        <a:rPr sz="800" dirty="0">
                          <a:latin typeface="Arial"/>
                          <a:cs typeface="Arial"/>
                        </a:rPr>
                        <a:t>debt</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34673">
                <a:tc>
                  <a:txBody>
                    <a:bodyPr/>
                    <a:lstStyle/>
                    <a:p>
                      <a:pPr marL="101600" algn="l">
                        <a:lnSpc>
                          <a:spcPct val="100000"/>
                        </a:lnSpc>
                      </a:pPr>
                      <a:r>
                        <a:rPr sz="800" b="1" dirty="0">
                          <a:latin typeface="Arial"/>
                          <a:cs typeface="Arial"/>
                        </a:rPr>
                        <a:t>Hedging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sz="800" dirty="0">
                          <a:latin typeface="Arial"/>
                          <a:cs typeface="Arial"/>
                        </a:rPr>
                        <a:t>Hi</a:t>
                      </a:r>
                      <a:r>
                        <a:rPr sz="800" spc="5" dirty="0">
                          <a:latin typeface="Arial"/>
                          <a:cs typeface="Arial"/>
                        </a:rPr>
                        <a:t>s</a:t>
                      </a:r>
                      <a:r>
                        <a:rPr sz="800" dirty="0">
                          <a:latin typeface="Arial"/>
                          <a:cs typeface="Arial"/>
                        </a:rPr>
                        <a:t>tori</a:t>
                      </a:r>
                      <a:r>
                        <a:rPr sz="800" spc="5" dirty="0">
                          <a:latin typeface="Arial"/>
                          <a:cs typeface="Arial"/>
                        </a:rPr>
                        <a:t>c</a:t>
                      </a:r>
                      <a:r>
                        <a:rPr sz="800" dirty="0">
                          <a:latin typeface="Arial"/>
                          <a:cs typeface="Arial"/>
                        </a:rPr>
                        <a:t>ally</a:t>
                      </a:r>
                      <a:r>
                        <a:rPr sz="800" spc="-45" dirty="0">
                          <a:latin typeface="Arial"/>
                          <a:cs typeface="Arial"/>
                        </a:rPr>
                        <a:t> </a:t>
                      </a:r>
                      <a:r>
                        <a:rPr sz="800" dirty="0">
                          <a:latin typeface="Arial"/>
                          <a:cs typeface="Arial"/>
                        </a:rPr>
                        <a:t>li</a:t>
                      </a:r>
                      <a:r>
                        <a:rPr sz="800" spc="5" dirty="0">
                          <a:latin typeface="Arial"/>
                          <a:cs typeface="Arial"/>
                        </a:rPr>
                        <a:t>m</a:t>
                      </a:r>
                      <a:r>
                        <a:rPr sz="800" dirty="0">
                          <a:latin typeface="Arial"/>
                          <a:cs typeface="Arial"/>
                        </a:rPr>
                        <a:t>ited</a:t>
                      </a:r>
                      <a:r>
                        <a:rPr sz="800" spc="-20" dirty="0">
                          <a:latin typeface="Arial"/>
                          <a:cs typeface="Arial"/>
                        </a:rPr>
                        <a:t> </a:t>
                      </a:r>
                      <a:r>
                        <a:rPr sz="800" dirty="0">
                          <a:latin typeface="Arial"/>
                          <a:cs typeface="Arial"/>
                        </a:rPr>
                        <a:t>to</a:t>
                      </a:r>
                      <a:r>
                        <a:rPr sz="800" spc="-10" dirty="0">
                          <a:latin typeface="Arial"/>
                          <a:cs typeface="Arial"/>
                        </a:rPr>
                        <a:t> </a:t>
                      </a:r>
                      <a:r>
                        <a:rPr sz="800" dirty="0">
                          <a:latin typeface="Arial"/>
                          <a:cs typeface="Arial"/>
                        </a:rPr>
                        <a:t>intere</a:t>
                      </a:r>
                      <a:r>
                        <a:rPr sz="800" spc="5" dirty="0">
                          <a:latin typeface="Arial"/>
                          <a:cs typeface="Arial"/>
                        </a:rPr>
                        <a:t>s</a:t>
                      </a:r>
                      <a:r>
                        <a:rPr sz="800" dirty="0">
                          <a:latin typeface="Arial"/>
                          <a:cs typeface="Arial"/>
                        </a:rPr>
                        <a:t>t</a:t>
                      </a:r>
                      <a:r>
                        <a:rPr sz="800" spc="-25" dirty="0">
                          <a:latin typeface="Arial"/>
                          <a:cs typeface="Arial"/>
                        </a:rPr>
                        <a:t> </a:t>
                      </a:r>
                      <a:r>
                        <a:rPr sz="800" dirty="0">
                          <a:latin typeface="Arial"/>
                          <a:cs typeface="Arial"/>
                        </a:rPr>
                        <a:t>rates</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675">
                        <a:lnSpc>
                          <a:spcPct val="100000"/>
                        </a:lnSpc>
                      </a:pPr>
                      <a:r>
                        <a:rPr sz="800" spc="-20" dirty="0">
                          <a:latin typeface="Arial"/>
                          <a:cs typeface="Arial"/>
                        </a:rPr>
                        <a:t>M</a:t>
                      </a:r>
                      <a:r>
                        <a:rPr sz="800" dirty="0">
                          <a:latin typeface="Arial"/>
                          <a:cs typeface="Arial"/>
                        </a:rPr>
                        <a:t>ay</a:t>
                      </a:r>
                      <a:r>
                        <a:rPr sz="800" spc="5" dirty="0">
                          <a:latin typeface="Arial"/>
                          <a:cs typeface="Arial"/>
                        </a:rPr>
                        <a:t> </a:t>
                      </a:r>
                      <a:r>
                        <a:rPr sz="800" dirty="0">
                          <a:latin typeface="Arial"/>
                          <a:cs typeface="Arial"/>
                        </a:rPr>
                        <a:t>in</a:t>
                      </a:r>
                      <a:r>
                        <a:rPr sz="800" spc="5" dirty="0">
                          <a:latin typeface="Arial"/>
                          <a:cs typeface="Arial"/>
                        </a:rPr>
                        <a:t>c</a:t>
                      </a:r>
                      <a:r>
                        <a:rPr sz="800" dirty="0">
                          <a:latin typeface="Arial"/>
                          <a:cs typeface="Arial"/>
                        </a:rPr>
                        <a:t>lude</a:t>
                      </a:r>
                      <a:r>
                        <a:rPr sz="800" spc="-20" dirty="0">
                          <a:latin typeface="Arial"/>
                          <a:cs typeface="Arial"/>
                        </a:rPr>
                        <a:t> </a:t>
                      </a:r>
                      <a:r>
                        <a:rPr sz="800" dirty="0">
                          <a:latin typeface="Arial"/>
                          <a:cs typeface="Arial"/>
                        </a:rPr>
                        <a:t>intere</a:t>
                      </a:r>
                      <a:r>
                        <a:rPr sz="800" spc="5" dirty="0">
                          <a:latin typeface="Arial"/>
                          <a:cs typeface="Arial"/>
                        </a:rPr>
                        <a:t>s</a:t>
                      </a:r>
                      <a:r>
                        <a:rPr sz="800" dirty="0">
                          <a:latin typeface="Arial"/>
                          <a:cs typeface="Arial"/>
                        </a:rPr>
                        <a:t>t</a:t>
                      </a:r>
                      <a:r>
                        <a:rPr sz="800" spc="-35" dirty="0">
                          <a:latin typeface="Arial"/>
                          <a:cs typeface="Arial"/>
                        </a:rPr>
                        <a:t> </a:t>
                      </a:r>
                      <a:r>
                        <a:rPr sz="800" dirty="0">
                          <a:latin typeface="Arial"/>
                          <a:cs typeface="Arial"/>
                        </a:rPr>
                        <a:t>rate</a:t>
                      </a:r>
                      <a:r>
                        <a:rPr sz="800" spc="-10" dirty="0">
                          <a:latin typeface="Arial"/>
                          <a:cs typeface="Arial"/>
                        </a:rPr>
                        <a:t> </a:t>
                      </a:r>
                      <a:r>
                        <a:rPr sz="800" dirty="0">
                          <a:latin typeface="Arial"/>
                          <a:cs typeface="Arial"/>
                        </a:rPr>
                        <a:t>and</a:t>
                      </a:r>
                      <a:r>
                        <a:rPr sz="800" spc="-10" dirty="0">
                          <a:latin typeface="Arial"/>
                          <a:cs typeface="Arial"/>
                        </a:rPr>
                        <a:t> </a:t>
                      </a:r>
                      <a:r>
                        <a:rPr sz="800" spc="5" dirty="0">
                          <a:latin typeface="Arial"/>
                          <a:cs typeface="Arial"/>
                        </a:rPr>
                        <a:t>c</a:t>
                      </a:r>
                      <a:r>
                        <a:rPr sz="800" dirty="0">
                          <a:latin typeface="Arial"/>
                          <a:cs typeface="Arial"/>
                        </a:rPr>
                        <a:t>urren</a:t>
                      </a:r>
                      <a:r>
                        <a:rPr sz="800" spc="5" dirty="0">
                          <a:latin typeface="Arial"/>
                          <a:cs typeface="Arial"/>
                        </a:rPr>
                        <a:t>c</a:t>
                      </a:r>
                      <a:r>
                        <a:rPr sz="800" dirty="0">
                          <a:latin typeface="Arial"/>
                          <a:cs typeface="Arial"/>
                        </a:rPr>
                        <a:t>y</a:t>
                      </a:r>
                      <a:r>
                        <a:rPr sz="800" spc="-20" dirty="0">
                          <a:latin typeface="Arial"/>
                          <a:cs typeface="Arial"/>
                        </a:rPr>
                        <a:t> </a:t>
                      </a:r>
                      <a:r>
                        <a:rPr sz="800" dirty="0">
                          <a:latin typeface="Arial"/>
                          <a:cs typeface="Arial"/>
                        </a:rPr>
                        <a:t>hedging</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34685">
                <a:tc>
                  <a:txBody>
                    <a:bodyPr/>
                    <a:lstStyle/>
                    <a:p>
                      <a:pPr marL="101600" algn="l">
                        <a:lnSpc>
                          <a:spcPct val="100000"/>
                        </a:lnSpc>
                      </a:pPr>
                      <a:r>
                        <a:rPr sz="800" b="1" dirty="0">
                          <a:latin typeface="Arial"/>
                          <a:cs typeface="Arial"/>
                        </a:rPr>
                        <a:t>Trust</a:t>
                      </a:r>
                      <a:r>
                        <a:rPr sz="800" b="1" spc="-10" dirty="0">
                          <a:latin typeface="Arial"/>
                          <a:cs typeface="Arial"/>
                        </a:rPr>
                        <a:t> </a:t>
                      </a:r>
                      <a:r>
                        <a:rPr sz="800" b="1" dirty="0">
                          <a:latin typeface="Arial"/>
                          <a:cs typeface="Arial"/>
                        </a:rPr>
                        <a:t>Structure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sz="800" dirty="0">
                          <a:latin typeface="Arial"/>
                          <a:cs typeface="Arial"/>
                        </a:rPr>
                        <a:t>Di</a:t>
                      </a:r>
                      <a:r>
                        <a:rPr sz="800" spc="5" dirty="0">
                          <a:latin typeface="Arial"/>
                          <a:cs typeface="Arial"/>
                        </a:rPr>
                        <a:t>sc</a:t>
                      </a:r>
                      <a:r>
                        <a:rPr sz="800" dirty="0">
                          <a:latin typeface="Arial"/>
                          <a:cs typeface="Arial"/>
                        </a:rPr>
                        <a:t>rete</a:t>
                      </a:r>
                      <a:r>
                        <a:rPr sz="800" spc="-20" dirty="0">
                          <a:latin typeface="Arial"/>
                          <a:cs typeface="Arial"/>
                        </a:rPr>
                        <a:t> </a:t>
                      </a:r>
                      <a:r>
                        <a:rPr sz="800" dirty="0">
                          <a:latin typeface="Arial"/>
                          <a:cs typeface="Arial"/>
                        </a:rPr>
                        <a:t>(</a:t>
                      </a:r>
                      <a:r>
                        <a:rPr sz="800" spc="5" dirty="0">
                          <a:latin typeface="Arial"/>
                          <a:cs typeface="Arial"/>
                        </a:rPr>
                        <a:t>s</a:t>
                      </a:r>
                      <a:r>
                        <a:rPr sz="800" dirty="0">
                          <a:latin typeface="Arial"/>
                          <a:cs typeface="Arial"/>
                        </a:rPr>
                        <a:t>ingle</a:t>
                      </a:r>
                      <a:r>
                        <a:rPr sz="800" spc="-35" dirty="0">
                          <a:latin typeface="Arial"/>
                          <a:cs typeface="Arial"/>
                        </a:rPr>
                        <a:t> </a:t>
                      </a:r>
                      <a:r>
                        <a:rPr sz="800" dirty="0">
                          <a:latin typeface="Arial"/>
                          <a:cs typeface="Arial"/>
                        </a:rPr>
                        <a:t>i</a:t>
                      </a:r>
                      <a:r>
                        <a:rPr sz="800" spc="5" dirty="0">
                          <a:latin typeface="Arial"/>
                          <a:cs typeface="Arial"/>
                        </a:rPr>
                        <a:t>ss</a:t>
                      </a:r>
                      <a:r>
                        <a:rPr sz="800" dirty="0">
                          <a:latin typeface="Arial"/>
                          <a:cs typeface="Arial"/>
                        </a:rPr>
                        <a:t>ue)</a:t>
                      </a:r>
                      <a:r>
                        <a:rPr sz="800" spc="-25" dirty="0">
                          <a:latin typeface="Arial"/>
                          <a:cs typeface="Arial"/>
                        </a:rPr>
                        <a:t> </a:t>
                      </a:r>
                      <a:r>
                        <a:rPr sz="800" dirty="0">
                          <a:latin typeface="Arial"/>
                          <a:cs typeface="Arial"/>
                        </a:rPr>
                        <a:t>tru</a:t>
                      </a:r>
                      <a:r>
                        <a:rPr sz="800" spc="5" dirty="0">
                          <a:latin typeface="Arial"/>
                          <a:cs typeface="Arial"/>
                        </a:rPr>
                        <a:t>s</a:t>
                      </a:r>
                      <a:r>
                        <a:rPr sz="800" dirty="0">
                          <a:latin typeface="Arial"/>
                          <a:cs typeface="Arial"/>
                        </a:rPr>
                        <a:t>t</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675">
                        <a:lnSpc>
                          <a:spcPct val="100000"/>
                        </a:lnSpc>
                      </a:pPr>
                      <a:r>
                        <a:rPr sz="800" spc="-20" dirty="0">
                          <a:latin typeface="Arial"/>
                          <a:cs typeface="Arial"/>
                        </a:rPr>
                        <a:t>M</a:t>
                      </a:r>
                      <a:r>
                        <a:rPr sz="800" dirty="0">
                          <a:latin typeface="Arial"/>
                          <a:cs typeface="Arial"/>
                        </a:rPr>
                        <a:t>a</a:t>
                      </a:r>
                      <a:r>
                        <a:rPr sz="800" spc="5" dirty="0">
                          <a:latin typeface="Arial"/>
                          <a:cs typeface="Arial"/>
                        </a:rPr>
                        <a:t>s</a:t>
                      </a:r>
                      <a:r>
                        <a:rPr sz="800" dirty="0">
                          <a:latin typeface="Arial"/>
                          <a:cs typeface="Arial"/>
                        </a:rPr>
                        <a:t>ter tru</a:t>
                      </a:r>
                      <a:r>
                        <a:rPr sz="800" spc="5" dirty="0">
                          <a:latin typeface="Arial"/>
                          <a:cs typeface="Arial"/>
                        </a:rPr>
                        <a:t>s</a:t>
                      </a:r>
                      <a:r>
                        <a:rPr sz="800" dirty="0">
                          <a:latin typeface="Arial"/>
                          <a:cs typeface="Arial"/>
                        </a:rPr>
                        <a:t>t</a:t>
                      </a:r>
                      <a:r>
                        <a:rPr sz="800" spc="-10" dirty="0">
                          <a:latin typeface="Arial"/>
                          <a:cs typeface="Arial"/>
                        </a:rPr>
                        <a:t> </a:t>
                      </a:r>
                      <a:r>
                        <a:rPr sz="800" spc="-15" dirty="0">
                          <a:latin typeface="Arial"/>
                          <a:cs typeface="Arial"/>
                        </a:rPr>
                        <a:t>w</a:t>
                      </a:r>
                      <a:r>
                        <a:rPr sz="800" dirty="0">
                          <a:latin typeface="Arial"/>
                          <a:cs typeface="Arial"/>
                        </a:rPr>
                        <a:t>ith </a:t>
                      </a:r>
                      <a:r>
                        <a:rPr sz="800" spc="5" dirty="0">
                          <a:latin typeface="Arial"/>
                          <a:cs typeface="Arial"/>
                        </a:rPr>
                        <a:t>m</a:t>
                      </a:r>
                      <a:r>
                        <a:rPr sz="800" dirty="0">
                          <a:latin typeface="Arial"/>
                          <a:cs typeface="Arial"/>
                        </a:rPr>
                        <a:t>ult</a:t>
                      </a:r>
                      <a:r>
                        <a:rPr sz="800" spc="5" dirty="0">
                          <a:latin typeface="Arial"/>
                          <a:cs typeface="Arial"/>
                        </a:rPr>
                        <a:t>i</a:t>
                      </a:r>
                      <a:r>
                        <a:rPr sz="800" dirty="0">
                          <a:latin typeface="Arial"/>
                          <a:cs typeface="Arial"/>
                        </a:rPr>
                        <a:t>ple</a:t>
                      </a:r>
                      <a:r>
                        <a:rPr sz="800" spc="-35" dirty="0">
                          <a:latin typeface="Arial"/>
                          <a:cs typeface="Arial"/>
                        </a:rPr>
                        <a:t> </a:t>
                      </a:r>
                      <a:r>
                        <a:rPr sz="800" spc="5" dirty="0">
                          <a:latin typeface="Arial"/>
                          <a:cs typeface="Arial"/>
                        </a:rPr>
                        <a:t>s</a:t>
                      </a:r>
                      <a:r>
                        <a:rPr sz="800" dirty="0">
                          <a:latin typeface="Arial"/>
                          <a:cs typeface="Arial"/>
                        </a:rPr>
                        <a:t>eries</a:t>
                      </a:r>
                      <a:r>
                        <a:rPr sz="800" spc="-20" dirty="0">
                          <a:latin typeface="Arial"/>
                          <a:cs typeface="Arial"/>
                        </a:rPr>
                        <a:t> </a:t>
                      </a:r>
                      <a:r>
                        <a:rPr sz="800" dirty="0">
                          <a:latin typeface="Arial"/>
                          <a:cs typeface="Arial"/>
                        </a:rPr>
                        <a:t>i</a:t>
                      </a:r>
                      <a:r>
                        <a:rPr sz="800" spc="5" dirty="0">
                          <a:latin typeface="Arial"/>
                          <a:cs typeface="Arial"/>
                        </a:rPr>
                        <a:t>ss</a:t>
                      </a:r>
                      <a:r>
                        <a:rPr sz="800" dirty="0">
                          <a:latin typeface="Arial"/>
                          <a:cs typeface="Arial"/>
                        </a:rPr>
                        <a:t>ued</a:t>
                      </a:r>
                      <a:r>
                        <a:rPr sz="800" spc="-35" dirty="0">
                          <a:latin typeface="Arial"/>
                          <a:cs typeface="Arial"/>
                        </a:rPr>
                        <a:t> </a:t>
                      </a:r>
                      <a:r>
                        <a:rPr sz="800" dirty="0">
                          <a:latin typeface="Arial"/>
                          <a:cs typeface="Arial"/>
                        </a:rPr>
                        <a:t>o</a:t>
                      </a:r>
                      <a:r>
                        <a:rPr sz="800" spc="-10" dirty="0">
                          <a:latin typeface="Arial"/>
                          <a:cs typeface="Arial"/>
                        </a:rPr>
                        <a:t>v</a:t>
                      </a:r>
                      <a:r>
                        <a:rPr sz="800" dirty="0">
                          <a:latin typeface="Arial"/>
                          <a:cs typeface="Arial"/>
                        </a:rPr>
                        <a:t>er a 10</a:t>
                      </a:r>
                      <a:r>
                        <a:rPr sz="800" spc="-10" dirty="0">
                          <a:latin typeface="Arial"/>
                          <a:cs typeface="Arial"/>
                        </a:rPr>
                        <a:t> y</a:t>
                      </a:r>
                      <a:r>
                        <a:rPr sz="800" dirty="0">
                          <a:latin typeface="Arial"/>
                          <a:cs typeface="Arial"/>
                        </a:rPr>
                        <a:t>ear</a:t>
                      </a:r>
                      <a:r>
                        <a:rPr sz="800" spc="-10" dirty="0">
                          <a:latin typeface="Arial"/>
                          <a:cs typeface="Arial"/>
                        </a:rPr>
                        <a:t> </a:t>
                      </a:r>
                      <a:r>
                        <a:rPr sz="800" dirty="0">
                          <a:latin typeface="Arial"/>
                          <a:cs typeface="Arial"/>
                        </a:rPr>
                        <a:t>period</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58878">
                <a:tc>
                  <a:txBody>
                    <a:bodyPr/>
                    <a:lstStyle/>
                    <a:p>
                      <a:pPr marL="101600" algn="l">
                        <a:lnSpc>
                          <a:spcPct val="100000"/>
                        </a:lnSpc>
                      </a:pPr>
                      <a:r>
                        <a:rPr sz="800" b="1" dirty="0">
                          <a:latin typeface="Arial"/>
                          <a:cs typeface="Arial"/>
                        </a:rPr>
                        <a:t>Legal</a:t>
                      </a:r>
                      <a:r>
                        <a:rPr sz="800" b="1" spc="-10" dirty="0">
                          <a:latin typeface="Arial"/>
                          <a:cs typeface="Arial"/>
                        </a:rPr>
                        <a:t> </a:t>
                      </a:r>
                      <a:r>
                        <a:rPr sz="800" b="1" spc="-5" dirty="0">
                          <a:latin typeface="Arial"/>
                          <a:cs typeface="Arial"/>
                        </a:rPr>
                        <a:t>O</a:t>
                      </a:r>
                      <a:r>
                        <a:rPr sz="800" b="1" dirty="0">
                          <a:latin typeface="Arial"/>
                          <a:cs typeface="Arial"/>
                        </a:rPr>
                        <a:t>pinions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gridSpan="2">
                  <a:txBody>
                    <a:bodyPr/>
                    <a:lstStyle/>
                    <a:p>
                      <a:pPr marL="66040">
                        <a:lnSpc>
                          <a:spcPct val="100000"/>
                        </a:lnSpc>
                      </a:pPr>
                      <a:r>
                        <a:rPr sz="800" dirty="0">
                          <a:latin typeface="Arial"/>
                          <a:cs typeface="Arial"/>
                        </a:rPr>
                        <a:t>Standard</a:t>
                      </a:r>
                      <a:r>
                        <a:rPr sz="800" spc="-20" dirty="0">
                          <a:latin typeface="Arial"/>
                          <a:cs typeface="Arial"/>
                        </a:rPr>
                        <a:t> </a:t>
                      </a:r>
                      <a:r>
                        <a:rPr sz="800" dirty="0">
                          <a:latin typeface="Arial"/>
                          <a:cs typeface="Arial"/>
                        </a:rPr>
                        <a:t>opinions</a:t>
                      </a:r>
                      <a:r>
                        <a:rPr sz="800" spc="-30" dirty="0">
                          <a:latin typeface="Arial"/>
                          <a:cs typeface="Arial"/>
                        </a:rPr>
                        <a:t> </a:t>
                      </a:r>
                      <a:r>
                        <a:rPr sz="800" dirty="0">
                          <a:latin typeface="Arial"/>
                          <a:cs typeface="Arial"/>
                        </a:rPr>
                        <a:t>regarding</a:t>
                      </a:r>
                      <a:r>
                        <a:rPr sz="800" spc="-35" dirty="0">
                          <a:latin typeface="Arial"/>
                          <a:cs typeface="Arial"/>
                        </a:rPr>
                        <a:t> </a:t>
                      </a:r>
                      <a:r>
                        <a:rPr sz="800" dirty="0">
                          <a:latin typeface="Arial"/>
                          <a:cs typeface="Arial"/>
                        </a:rPr>
                        <a:t>Validit</a:t>
                      </a:r>
                      <a:r>
                        <a:rPr sz="800" spc="-5" dirty="0">
                          <a:latin typeface="Arial"/>
                          <a:cs typeface="Arial"/>
                        </a:rPr>
                        <a:t>y</a:t>
                      </a:r>
                      <a:r>
                        <a:rPr sz="800" dirty="0">
                          <a:latin typeface="Arial"/>
                          <a:cs typeface="Arial"/>
                        </a:rPr>
                        <a:t>,</a:t>
                      </a:r>
                      <a:r>
                        <a:rPr sz="800" spc="10" dirty="0">
                          <a:latin typeface="Arial"/>
                          <a:cs typeface="Arial"/>
                        </a:rPr>
                        <a:t> </a:t>
                      </a:r>
                      <a:r>
                        <a:rPr sz="800" dirty="0">
                          <a:latin typeface="Arial"/>
                          <a:cs typeface="Arial"/>
                        </a:rPr>
                        <a:t>Enfor</a:t>
                      </a:r>
                      <a:r>
                        <a:rPr sz="800" spc="5" dirty="0">
                          <a:latin typeface="Arial"/>
                          <a:cs typeface="Arial"/>
                        </a:rPr>
                        <a:t>c</a:t>
                      </a:r>
                      <a:r>
                        <a:rPr sz="800" dirty="0">
                          <a:latin typeface="Arial"/>
                          <a:cs typeface="Arial"/>
                        </a:rPr>
                        <a:t>eabili</a:t>
                      </a:r>
                      <a:r>
                        <a:rPr sz="800" spc="-10" dirty="0">
                          <a:latin typeface="Arial"/>
                          <a:cs typeface="Arial"/>
                        </a:rPr>
                        <a:t>t</a:t>
                      </a:r>
                      <a:r>
                        <a:rPr sz="800" dirty="0">
                          <a:latin typeface="Arial"/>
                          <a:cs typeface="Arial"/>
                        </a:rPr>
                        <a:t>y</a:t>
                      </a:r>
                      <a:r>
                        <a:rPr sz="800" spc="-30" dirty="0">
                          <a:latin typeface="Arial"/>
                          <a:cs typeface="Arial"/>
                        </a:rPr>
                        <a:t> </a:t>
                      </a:r>
                      <a:r>
                        <a:rPr sz="800" dirty="0">
                          <a:latin typeface="Arial"/>
                          <a:cs typeface="Arial"/>
                        </a:rPr>
                        <a:t>and</a:t>
                      </a:r>
                      <a:r>
                        <a:rPr sz="800" spc="5" dirty="0">
                          <a:latin typeface="Arial"/>
                          <a:cs typeface="Arial"/>
                        </a:rPr>
                        <a:t> </a:t>
                      </a:r>
                      <a:r>
                        <a:rPr sz="800" dirty="0">
                          <a:latin typeface="Arial"/>
                          <a:cs typeface="Arial"/>
                        </a:rPr>
                        <a:t>Regulatory</a:t>
                      </a:r>
                      <a:r>
                        <a:rPr sz="800" spc="-25" dirty="0">
                          <a:latin typeface="Arial"/>
                          <a:cs typeface="Arial"/>
                        </a:rPr>
                        <a:t> </a:t>
                      </a:r>
                      <a:r>
                        <a:rPr sz="800" dirty="0">
                          <a:latin typeface="Arial"/>
                          <a:cs typeface="Arial"/>
                        </a:rPr>
                        <a:t>I</a:t>
                      </a:r>
                      <a:r>
                        <a:rPr sz="800" spc="5" dirty="0">
                          <a:latin typeface="Arial"/>
                          <a:cs typeface="Arial"/>
                        </a:rPr>
                        <a:t>ss</a:t>
                      </a:r>
                      <a:r>
                        <a:rPr sz="800" dirty="0">
                          <a:latin typeface="Arial"/>
                          <a:cs typeface="Arial"/>
                        </a:rPr>
                        <a:t>ues</a:t>
                      </a:r>
                      <a:r>
                        <a:rPr sz="800" spc="-30" dirty="0">
                          <a:latin typeface="Arial"/>
                          <a:cs typeface="Arial"/>
                        </a:rPr>
                        <a:t> </a:t>
                      </a:r>
                      <a:r>
                        <a:rPr sz="800" dirty="0">
                          <a:latin typeface="Arial"/>
                          <a:cs typeface="Arial"/>
                        </a:rPr>
                        <a:t>(Con</a:t>
                      </a:r>
                      <a:r>
                        <a:rPr sz="800" spc="5" dirty="0">
                          <a:latin typeface="Arial"/>
                          <a:cs typeface="Arial"/>
                        </a:rPr>
                        <a:t>s</a:t>
                      </a:r>
                      <a:r>
                        <a:rPr sz="800" dirty="0">
                          <a:latin typeface="Arial"/>
                          <a:cs typeface="Arial"/>
                        </a:rPr>
                        <a:t>t</a:t>
                      </a:r>
                      <a:r>
                        <a:rPr sz="800" spc="5" dirty="0">
                          <a:latin typeface="Arial"/>
                          <a:cs typeface="Arial"/>
                        </a:rPr>
                        <a:t>i</a:t>
                      </a:r>
                      <a:r>
                        <a:rPr sz="800" dirty="0">
                          <a:latin typeface="Arial"/>
                          <a:cs typeface="Arial"/>
                        </a:rPr>
                        <a:t>tut</a:t>
                      </a:r>
                      <a:r>
                        <a:rPr sz="800" spc="5" dirty="0">
                          <a:latin typeface="Arial"/>
                          <a:cs typeface="Arial"/>
                        </a:rPr>
                        <a:t>i</a:t>
                      </a:r>
                      <a:r>
                        <a:rPr sz="800" dirty="0">
                          <a:latin typeface="Arial"/>
                          <a:cs typeface="Arial"/>
                        </a:rPr>
                        <a:t>onal</a:t>
                      </a:r>
                      <a:r>
                        <a:rPr sz="800" spc="-10" dirty="0">
                          <a:latin typeface="Arial"/>
                          <a:cs typeface="Arial"/>
                        </a:rPr>
                        <a:t>i</a:t>
                      </a:r>
                      <a:r>
                        <a:rPr sz="800" dirty="0">
                          <a:latin typeface="Arial"/>
                          <a:cs typeface="Arial"/>
                        </a:rPr>
                        <a:t>ty</a:t>
                      </a:r>
                      <a:r>
                        <a:rPr sz="800" spc="-40" dirty="0">
                          <a:latin typeface="Arial"/>
                          <a:cs typeface="Arial"/>
                        </a:rPr>
                        <a:t> </a:t>
                      </a:r>
                      <a:r>
                        <a:rPr sz="800" dirty="0">
                          <a:latin typeface="Arial"/>
                          <a:cs typeface="Arial"/>
                        </a:rPr>
                        <a:t>opinion</a:t>
                      </a:r>
                      <a:r>
                        <a:rPr sz="800" spc="-20" dirty="0">
                          <a:latin typeface="Arial"/>
                          <a:cs typeface="Arial"/>
                        </a:rPr>
                        <a:t> </a:t>
                      </a:r>
                      <a:r>
                        <a:rPr sz="800" dirty="0">
                          <a:latin typeface="Arial"/>
                          <a:cs typeface="Arial"/>
                        </a:rPr>
                        <a:t>not</a:t>
                      </a:r>
                      <a:r>
                        <a:rPr sz="800" spc="-10" dirty="0">
                          <a:latin typeface="Arial"/>
                          <a:cs typeface="Arial"/>
                        </a:rPr>
                        <a:t> </a:t>
                      </a:r>
                      <a:r>
                        <a:rPr sz="800" dirty="0">
                          <a:latin typeface="Arial"/>
                          <a:cs typeface="Arial"/>
                        </a:rPr>
                        <a:t>appli</a:t>
                      </a:r>
                      <a:r>
                        <a:rPr sz="800" spc="5" dirty="0">
                          <a:latin typeface="Arial"/>
                          <a:cs typeface="Arial"/>
                        </a:rPr>
                        <a:t>c</a:t>
                      </a:r>
                      <a:r>
                        <a:rPr sz="800" dirty="0">
                          <a:latin typeface="Arial"/>
                          <a:cs typeface="Arial"/>
                        </a:rPr>
                        <a:t>able</a:t>
                      </a:r>
                      <a:r>
                        <a:rPr sz="800" spc="-45" dirty="0">
                          <a:latin typeface="Arial"/>
                          <a:cs typeface="Arial"/>
                        </a:rPr>
                        <a:t> </a:t>
                      </a:r>
                      <a:r>
                        <a:rPr sz="800" dirty="0">
                          <a:latin typeface="Arial"/>
                          <a:cs typeface="Arial"/>
                        </a:rPr>
                        <a:t>for Canadian</a:t>
                      </a:r>
                      <a:r>
                        <a:rPr sz="800" spc="-35" dirty="0">
                          <a:latin typeface="Arial"/>
                          <a:cs typeface="Arial"/>
                        </a:rPr>
                        <a:t> </a:t>
                      </a:r>
                      <a:r>
                        <a:rPr sz="800" dirty="0">
                          <a:latin typeface="Arial"/>
                          <a:cs typeface="Arial"/>
                        </a:rPr>
                        <a:t>tran</a:t>
                      </a:r>
                      <a:r>
                        <a:rPr sz="800" spc="5" dirty="0">
                          <a:latin typeface="Arial"/>
                          <a:cs typeface="Arial"/>
                        </a:rPr>
                        <a:t>s</a:t>
                      </a:r>
                      <a:r>
                        <a:rPr sz="800" dirty="0">
                          <a:latin typeface="Arial"/>
                          <a:cs typeface="Arial"/>
                        </a:rPr>
                        <a:t>a</a:t>
                      </a:r>
                      <a:r>
                        <a:rPr sz="800" spc="5" dirty="0">
                          <a:latin typeface="Arial"/>
                          <a:cs typeface="Arial"/>
                        </a:rPr>
                        <a:t>c</a:t>
                      </a:r>
                      <a:r>
                        <a:rPr sz="800" dirty="0">
                          <a:latin typeface="Arial"/>
                          <a:cs typeface="Arial"/>
                        </a:rPr>
                        <a:t>t</a:t>
                      </a:r>
                      <a:r>
                        <a:rPr sz="800" spc="5" dirty="0">
                          <a:latin typeface="Arial"/>
                          <a:cs typeface="Arial"/>
                        </a:rPr>
                        <a:t>i</a:t>
                      </a:r>
                      <a:r>
                        <a:rPr sz="800" dirty="0">
                          <a:latin typeface="Arial"/>
                          <a:cs typeface="Arial"/>
                        </a:rPr>
                        <a:t>on</a:t>
                      </a:r>
                      <a:r>
                        <a:rPr sz="800" spc="-10" dirty="0">
                          <a:latin typeface="Arial"/>
                          <a:cs typeface="Arial"/>
                        </a:rPr>
                        <a:t>s</a:t>
                      </a:r>
                      <a:r>
                        <a:rPr sz="800" dirty="0">
                          <a:latin typeface="Arial"/>
                          <a:cs typeface="Arial"/>
                        </a:rPr>
                        <a:t>)</a:t>
                      </a: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hMerge="1">
                  <a:txBody>
                    <a:bodyPr/>
                    <a:lstStyle/>
                    <a:p>
                      <a:endParaRPr/>
                    </a:p>
                  </a:txBody>
                  <a:tcPr marL="0" marR="0" marT="0" marB="0"/>
                </a:tc>
              </a:tr>
            </a:tbl>
          </a:graphicData>
        </a:graphic>
      </p:graphicFrame>
    </p:spTree>
    <p:extLst>
      <p:ext uri="{BB962C8B-B14F-4D97-AF65-F5344CB8AC3E}">
        <p14:creationId xmlns="" xmlns:p14="http://schemas.microsoft.com/office/powerpoint/2010/main" val="39047175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0"/>
          <p:cNvSpPr txBox="1">
            <a:spLocks/>
          </p:cNvSpPr>
          <p:nvPr/>
        </p:nvSpPr>
        <p:spPr>
          <a:xfrm>
            <a:off x="202315" y="801259"/>
            <a:ext cx="8590620" cy="186324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228407" indent="-171307" defTabSz="913633">
              <a:spcBef>
                <a:spcPts val="400"/>
              </a:spcBef>
              <a:defRPr/>
            </a:pPr>
            <a:r>
              <a:rPr lang="en-US" sz="1000" dirty="0"/>
              <a:t>Based on the existing Ontario Electricity market infrastructure n</a:t>
            </a:r>
            <a:r>
              <a:rPr lang="en-US" sz="1000" kern="0" dirty="0"/>
              <a:t>o credit losses are anticipated</a:t>
            </a:r>
          </a:p>
          <a:p>
            <a:pPr marL="228407" indent="-171307" defTabSz="913633">
              <a:spcBef>
                <a:spcPts val="400"/>
              </a:spcBef>
              <a:defRPr/>
            </a:pPr>
            <a:r>
              <a:rPr lang="en-US" sz="1000" dirty="0"/>
              <a:t>Fair Hydro Trust true-up mechanism will ensure timely and full collectability of all debt</a:t>
            </a:r>
          </a:p>
          <a:p>
            <a:pPr marL="228407" indent="-171307" defTabSz="913633">
              <a:spcBef>
                <a:spcPts val="400"/>
              </a:spcBef>
              <a:defRPr/>
            </a:pPr>
            <a:r>
              <a:rPr lang="en-US" sz="1000" dirty="0" smtClean="0"/>
              <a:t>OPG </a:t>
            </a:r>
            <a:r>
              <a:rPr lang="en-US" sz="1000" dirty="0"/>
              <a:t>subordinated debt will provide incremental credit enhancement for the senior debt</a:t>
            </a:r>
          </a:p>
          <a:p>
            <a:pPr marL="228407" indent="-171307" defTabSz="913633">
              <a:spcBef>
                <a:spcPts val="400"/>
              </a:spcBef>
              <a:defRPr/>
            </a:pPr>
            <a:r>
              <a:rPr lang="en-US" sz="1000" dirty="0"/>
              <a:t>Provincial guarantee protects investors from an adverse change in law or inability to fund in capital </a:t>
            </a:r>
            <a:r>
              <a:rPr lang="en-US" sz="1000" dirty="0" smtClean="0"/>
              <a:t>markets</a:t>
            </a:r>
          </a:p>
          <a:p>
            <a:pPr marL="228407" indent="-171307" defTabSz="913633">
              <a:spcBef>
                <a:spcPts val="400"/>
              </a:spcBef>
              <a:defRPr/>
            </a:pPr>
            <a:r>
              <a:rPr lang="en-US" sz="1000" dirty="0" smtClean="0"/>
              <a:t>The Province of Ontario has very </a:t>
            </a:r>
            <a:r>
              <a:rPr lang="en-US" sz="1000" dirty="0"/>
              <a:t>low credit risk and is considered to be </a:t>
            </a:r>
            <a:r>
              <a:rPr lang="en-US" sz="1000" dirty="0" smtClean="0"/>
              <a:t>stable</a:t>
            </a:r>
          </a:p>
          <a:p>
            <a:pPr lvl="1">
              <a:spcBef>
                <a:spcPts val="400"/>
              </a:spcBef>
              <a:spcAft>
                <a:spcPts val="200"/>
              </a:spcAft>
              <a:buClr>
                <a:schemeClr val="accent2"/>
              </a:buClr>
              <a:defRPr/>
            </a:pPr>
            <a:r>
              <a:rPr lang="en-US" sz="1000" kern="0" dirty="0"/>
              <a:t>High likelihood of Government of Canada (Aaa, stable) actions to prevent provincial default</a:t>
            </a:r>
          </a:p>
          <a:p>
            <a:pPr lvl="1">
              <a:spcBef>
                <a:spcPts val="400"/>
              </a:spcBef>
              <a:spcAft>
                <a:spcPts val="200"/>
              </a:spcAft>
              <a:buClr>
                <a:schemeClr val="accent2"/>
              </a:buClr>
              <a:defRPr/>
            </a:pPr>
            <a:r>
              <a:rPr lang="en-US" sz="1000" kern="0" dirty="0" smtClean="0"/>
              <a:t> Ontario </a:t>
            </a:r>
            <a:r>
              <a:rPr lang="en-US" sz="1000" kern="0" dirty="0"/>
              <a:t>is the largest economy of Canadian provinces: 40% of national economic output, 38% of national population, strong destination for immigration, lower than national unemployment </a:t>
            </a:r>
            <a:r>
              <a:rPr lang="en-US" sz="1000" kern="0" dirty="0" smtClean="0"/>
              <a:t>rate</a:t>
            </a:r>
            <a:endParaRPr lang="en-US" sz="1000" kern="0" dirty="0"/>
          </a:p>
        </p:txBody>
      </p:sp>
      <p:sp>
        <p:nvSpPr>
          <p:cNvPr id="2" name="Title 1"/>
          <p:cNvSpPr>
            <a:spLocks noGrp="1"/>
          </p:cNvSpPr>
          <p:nvPr>
            <p:ph type="title"/>
          </p:nvPr>
        </p:nvSpPr>
        <p:spPr/>
        <p:txBody>
          <a:bodyPr/>
          <a:lstStyle/>
          <a:p>
            <a:pPr marL="11374"/>
            <a:r>
              <a:rPr lang="en-US" dirty="0"/>
              <a:t>Transaction Includes Same Key Elements as ‘AAA’ Investor-Owned Utility Securitizations</a:t>
            </a:r>
            <a:endParaRPr lang="en-US" dirty="0">
              <a:cs typeface="Arial"/>
            </a:endParaRPr>
          </a:p>
        </p:txBody>
      </p:sp>
      <p:graphicFrame>
        <p:nvGraphicFramePr>
          <p:cNvPr id="4" name="Table 3"/>
          <p:cNvGraphicFramePr>
            <a:graphicFrameLocks noGrp="1"/>
          </p:cNvGraphicFramePr>
          <p:nvPr>
            <p:extLst>
              <p:ext uri="{D42A27DB-BD31-4B8C-83A1-F6EECF244321}">
                <p14:modId xmlns="" xmlns:p14="http://schemas.microsoft.com/office/powerpoint/2010/main" val="3212548611"/>
              </p:ext>
            </p:extLst>
          </p:nvPr>
        </p:nvGraphicFramePr>
        <p:xfrm>
          <a:off x="354013" y="2808233"/>
          <a:ext cx="8452771" cy="3458947"/>
        </p:xfrm>
        <a:graphic>
          <a:graphicData uri="http://schemas.openxmlformats.org/drawingml/2006/table">
            <a:tbl>
              <a:tblPr firstRow="1" bandRow="1">
                <a:tableStyleId>{2D5ABB26-0587-4C30-8999-92F81FD0307C}</a:tableStyleId>
              </a:tblPr>
              <a:tblGrid>
                <a:gridCol w="925453"/>
                <a:gridCol w="2417197"/>
                <a:gridCol w="5110121"/>
              </a:tblGrid>
              <a:tr h="172840">
                <a:tc gridSpan="3">
                  <a:txBody>
                    <a:bodyPr/>
                    <a:lstStyle/>
                    <a:p>
                      <a:pPr marL="85090" algn="l">
                        <a:lnSpc>
                          <a:spcPct val="100000"/>
                        </a:lnSpc>
                      </a:pPr>
                      <a:endParaRPr sz="800" dirty="0">
                        <a:solidFill>
                          <a:srgbClr val="FFFFFF"/>
                        </a:solidFill>
                        <a:latin typeface="Arial"/>
                        <a:cs typeface="Arial"/>
                      </a:endParaRPr>
                    </a:p>
                  </a:txBody>
                  <a:tcPr marL="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002750"/>
                    </a:solidFill>
                  </a:tcPr>
                </a:tc>
                <a:tc hMerge="1">
                  <a:txBody>
                    <a:bodyPr/>
                    <a:lstStyle/>
                    <a:p>
                      <a:pPr marL="0" marR="0" indent="0" algn="ctr" defTabSz="817913" rtl="0" eaLnBrk="1" fontAlgn="auto" latinLnBrk="0" hangingPunct="1">
                        <a:lnSpc>
                          <a:spcPct val="100000"/>
                        </a:lnSpc>
                        <a:spcBef>
                          <a:spcPts val="0"/>
                        </a:spcBef>
                        <a:spcAft>
                          <a:spcPts val="0"/>
                        </a:spcAft>
                        <a:buClrTx/>
                        <a:buSzTx/>
                        <a:buFontTx/>
                        <a:buNone/>
                        <a:tabLst/>
                        <a:defRPr/>
                      </a:pPr>
                      <a:endParaRPr sz="1100" dirty="0">
                        <a:solidFill>
                          <a:srgbClr val="FFFFFF"/>
                        </a:solidFill>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c hMerge="1">
                  <a:txBody>
                    <a:bodyPr/>
                    <a:lstStyle/>
                    <a:p>
                      <a:pPr marL="0" marR="0" indent="0" algn="ctr" defTabSz="817913" rtl="0" eaLnBrk="1" fontAlgn="auto" latinLnBrk="0" hangingPunct="1">
                        <a:lnSpc>
                          <a:spcPct val="100000"/>
                        </a:lnSpc>
                        <a:spcBef>
                          <a:spcPts val="0"/>
                        </a:spcBef>
                        <a:spcAft>
                          <a:spcPts val="0"/>
                        </a:spcAft>
                        <a:buClrTx/>
                        <a:buSzTx/>
                        <a:buFontTx/>
                        <a:buNone/>
                        <a:tabLst/>
                        <a:defRPr/>
                      </a:pPr>
                      <a:endParaRPr lang="en-US" sz="1100" dirty="0" smtClean="0">
                        <a:latin typeface="+mn-lt"/>
                        <a:cs typeface="Arial"/>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r>
              <a:tr h="302816">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cap="flat" cmpd="sng" algn="ctr">
                      <a:solidFill>
                        <a:srgbClr val="D9D9D9"/>
                      </a:solidFill>
                      <a:prstDash val="solid"/>
                      <a:round/>
                      <a:headEnd type="none" w="med" len="med"/>
                      <a:tailEnd type="none" w="med" len="med"/>
                    </a:lnT>
                    <a:lnB w="12700">
                      <a:noFill/>
                      <a:prstDash val="solid"/>
                    </a:lnB>
                    <a:lnTlToBr w="12700" cmpd="sng">
                      <a:noFill/>
                      <a:prstDash val="solid"/>
                    </a:lnTlToBr>
                    <a:lnBlToTr w="12700" cmpd="sng">
                      <a:noFill/>
                      <a:prstDash val="solid"/>
                    </a:lnBlToTr>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Experienced Operating Agent</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solidFill>
                        <a:srgbClr val="D9D9D9"/>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OPG, IESO, and LDC are experienced operators </a:t>
                      </a:r>
                      <a:endParaRPr sz="1000" dirty="0">
                        <a:latin typeface="Webdings"/>
                        <a:cs typeface="Webdings"/>
                      </a:endParaRPr>
                    </a:p>
                  </a:txBody>
                  <a:tcPr marL="0" marT="0" marB="0" anchor="ctr">
                    <a:lnL w="12700">
                      <a:noFill/>
                      <a:prstDash val="soli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56482">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EBEFF5"/>
                    </a:solidFill>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Strong Service Territory</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Stable customer base with diversified service territory</a:t>
                      </a:r>
                      <a:endParaRPr sz="600" dirty="0">
                        <a:latin typeface="Arial"/>
                        <a:cs typeface="Arial"/>
                      </a:endParaRPr>
                    </a:p>
                  </a:txBody>
                  <a:tcPr marL="0" marT="3810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r>
              <a:tr h="448151">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Enhanced True-up</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Mandatory semi-annual true-ups to correct for any over or under collections</a:t>
                      </a:r>
                    </a:p>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Optional interim adjustments permitted as necessary</a:t>
                      </a:r>
                    </a:p>
                  </a:txBody>
                  <a:tcPr marL="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626496">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EBEFF5"/>
                    </a:solidFill>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Irrevocable &amp; Nonbypassable Charge</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Final and effective upon issuance of Bonds</a:t>
                      </a:r>
                    </a:p>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Applies to all residential and small commercial consumers receiving power through T&amp;D system</a:t>
                      </a:r>
                      <a:endParaRPr sz="600" dirty="0">
                        <a:latin typeface="Arial"/>
                        <a:cs typeface="Arial"/>
                      </a:endParaRPr>
                    </a:p>
                  </a:txBody>
                  <a:tcPr marL="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r>
              <a:tr h="475309">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No “Cap” on Collection of Charge</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90500" marR="0" indent="-190500" algn="l" defTabSz="820418" rtl="0" eaLnBrk="1" fontAlgn="auto" latinLnBrk="0" hangingPunct="1">
                        <a:lnSpc>
                          <a:spcPct val="100000"/>
                        </a:lnSpc>
                        <a:spcBef>
                          <a:spcPts val="4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No limits on collection of charge that may be imposed on all customers after moratorium period</a:t>
                      </a:r>
                      <a:endParaRPr sz="1000" b="0" i="0" kern="1200" baseline="0" dirty="0">
                        <a:solidFill>
                          <a:srgbClr val="000000"/>
                        </a:solidFill>
                        <a:latin typeface="+mn-lt"/>
                        <a:ea typeface="+mn-ea"/>
                        <a:cs typeface="+mn-cs"/>
                      </a:endParaRPr>
                    </a:p>
                  </a:txBody>
                  <a:tcPr marL="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8124">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solidFill>
                      <a:srgbClr val="EBEFF5"/>
                    </a:solidFill>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Province Guarantee</a:t>
                      </a: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Strong government support through guarantee of bond legal and regulatory framework</a:t>
                      </a:r>
                      <a:endParaRPr sz="1000" b="0" i="0" kern="1200" baseline="0" dirty="0">
                        <a:solidFill>
                          <a:srgbClr val="000000"/>
                        </a:solidFill>
                        <a:latin typeface="+mn-lt"/>
                        <a:ea typeface="+mn-ea"/>
                        <a:cs typeface="+mn-cs"/>
                      </a:endParaRPr>
                    </a:p>
                  </a:txBody>
                  <a:tcPr marL="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FF5"/>
                    </a:solidFill>
                  </a:tcPr>
                </a:tc>
              </a:tr>
              <a:tr h="340920">
                <a:tc>
                  <a:txBody>
                    <a:bodyPr/>
                    <a:lstStyle/>
                    <a:p>
                      <a:pPr marL="85090" marR="130175"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a:noFill/>
                      <a:prstDash val="solid"/>
                    </a:lnB>
                    <a:lnTlToBr w="12700" cmpd="sng">
                      <a:noFill/>
                      <a:prstDash val="solid"/>
                    </a:lnTlToBr>
                    <a:lnBlToTr w="12700" cmpd="sng">
                      <a:noFill/>
                      <a:prstDash val="solid"/>
                    </a:lnBlToTr>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Full Cross-Collateralization</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Any collection shortfall is allocated among all specified consumers</a:t>
                      </a:r>
                      <a:endParaRPr sz="1000" b="0" i="0" kern="1200" baseline="0" dirty="0">
                        <a:solidFill>
                          <a:srgbClr val="000000"/>
                        </a:solidFill>
                        <a:latin typeface="+mn-lt"/>
                        <a:ea typeface="+mn-ea"/>
                        <a:cs typeface="+mn-cs"/>
                      </a:endParaRPr>
                    </a:p>
                  </a:txBody>
                  <a:tcPr marL="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57809">
                <a:tc>
                  <a:txBody>
                    <a:bodyPr/>
                    <a:lstStyle/>
                    <a:p>
                      <a:pPr marL="85090" algn="l">
                        <a:lnSpc>
                          <a:spcPct val="100000"/>
                        </a:lnSpc>
                      </a:pPr>
                      <a:endParaRPr sz="800" dirty="0">
                        <a:latin typeface="Arial"/>
                        <a:cs typeface="Arial"/>
                      </a:endParaRPr>
                    </a:p>
                  </a:txBody>
                  <a:tcPr marL="0" marR="0" marT="0" marB="0" anchor="ctr">
                    <a:lnL w="12700" cap="flat" cmpd="sng" algn="ctr">
                      <a:solidFill>
                        <a:srgbClr val="D9D9D9"/>
                      </a:solidFill>
                      <a:prstDash val="solid"/>
                      <a:round/>
                      <a:headEnd type="none" w="med" len="med"/>
                      <a:tailEnd type="none" w="med" len="med"/>
                    </a:lnL>
                    <a:lnR w="12700">
                      <a:noFill/>
                      <a:prstDash val="solid"/>
                    </a:lnR>
                    <a:lnT w="12700">
                      <a:noFill/>
                      <a:prstDash val="solid"/>
                    </a:lnT>
                    <a:lnB w="1270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0" marR="0" indent="0" algn="l" defTabSz="820418" rtl="0" eaLnBrk="1" fontAlgn="auto" latinLnBrk="0" hangingPunct="1">
                        <a:lnSpc>
                          <a:spcPct val="100000"/>
                        </a:lnSpc>
                        <a:spcBef>
                          <a:spcPts val="0"/>
                        </a:spcBef>
                        <a:spcAft>
                          <a:spcPts val="0"/>
                        </a:spcAft>
                        <a:buClrTx/>
                        <a:buSzTx/>
                        <a:buFontTx/>
                        <a:buNone/>
                        <a:tabLst/>
                        <a:defRPr/>
                      </a:pPr>
                      <a:r>
                        <a:rPr lang="en-US" sz="1000" b="1" i="0" kern="1200" dirty="0" smtClean="0">
                          <a:solidFill>
                            <a:srgbClr val="000000"/>
                          </a:solidFill>
                          <a:latin typeface="+mn-lt"/>
                          <a:ea typeface="+mn-ea"/>
                          <a:cs typeface="+mn-cs"/>
                        </a:rPr>
                        <a:t>No Industrial Risk</a:t>
                      </a:r>
                      <a:endParaRPr sz="1000" b="1" i="0" kern="1200" dirty="0">
                        <a:solidFill>
                          <a:srgbClr val="000000"/>
                        </a:solidFill>
                        <a:latin typeface="+mn-lt"/>
                        <a:ea typeface="+mn-ea"/>
                        <a:cs typeface="+mn-cs"/>
                      </a:endParaRPr>
                    </a:p>
                  </a:txBody>
                  <a:tcPr marL="0" marR="0" marT="0" marB="0" anchor="ctr">
                    <a:lnL w="12700" cap="flat" cmpd="sng" algn="ctr">
                      <a:noFill/>
                      <a:prstDash val="solid"/>
                      <a:round/>
                      <a:headEnd type="none" w="med" len="med"/>
                      <a:tailEnd type="none" w="med" len="med"/>
                    </a:lnL>
                    <a:lnR w="12700">
                      <a:noFill/>
                      <a:prstDash val="solid"/>
                    </a:lnR>
                    <a:lnT w="12700" cap="flat" cmpd="sng" algn="ctr">
                      <a:noFill/>
                      <a:prstDash val="solid"/>
                      <a:round/>
                      <a:headEnd type="none" w="med" len="med"/>
                      <a:tailEnd type="none" w="med" len="med"/>
                    </a:lnT>
                    <a:lnB w="1270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rgbClr val="EBEFF5"/>
                    </a:solidFill>
                  </a:tcPr>
                </a:tc>
                <a:tc>
                  <a:txBody>
                    <a:bodyPr/>
                    <a:lstStyle/>
                    <a:p>
                      <a:pPr marL="190500" marR="0" indent="-190500" algn="l" defTabSz="820418" rtl="0" eaLnBrk="1" fontAlgn="auto" latinLnBrk="0" hangingPunct="1">
                        <a:lnSpc>
                          <a:spcPct val="100000"/>
                        </a:lnSpc>
                        <a:spcBef>
                          <a:spcPts val="300"/>
                        </a:spcBef>
                        <a:spcAft>
                          <a:spcPts val="0"/>
                        </a:spcAft>
                        <a:buClr>
                          <a:srgbClr val="0051A5"/>
                        </a:buClr>
                        <a:buSzPct val="100000"/>
                        <a:buFont typeface="Wingdings"/>
                        <a:buChar char="§"/>
                        <a:tabLst/>
                        <a:defRPr/>
                      </a:pPr>
                      <a:r>
                        <a:rPr lang="en-US" sz="1000" b="0" i="0" kern="1200" baseline="0" dirty="0" smtClean="0">
                          <a:solidFill>
                            <a:srgbClr val="000000"/>
                          </a:solidFill>
                          <a:latin typeface="+mn-lt"/>
                          <a:ea typeface="+mn-ea"/>
                          <a:cs typeface="+mn-cs"/>
                        </a:rPr>
                        <a:t>No single large customer or industry exposure</a:t>
                      </a:r>
                      <a:endParaRPr sz="1000" b="0" i="0" kern="1200" baseline="0" dirty="0">
                        <a:solidFill>
                          <a:srgbClr val="000000"/>
                        </a:solidFill>
                        <a:latin typeface="+mn-lt"/>
                        <a:ea typeface="+mn-ea"/>
                        <a:cs typeface="+mn-cs"/>
                      </a:endParaRPr>
                    </a:p>
                  </a:txBody>
                  <a:tcPr marL="0" marT="0" marB="0" anchor="ctr">
                    <a:lnL w="12700">
                      <a:noFill/>
                      <a:prstDash val="solid"/>
                    </a:lnL>
                    <a:lnR w="12700" cap="flat" cmpd="sng" algn="ctr">
                      <a:solidFill>
                        <a:srgbClr val="D9D9D9"/>
                      </a:solidFill>
                      <a:prstDash val="solid"/>
                      <a:round/>
                      <a:headEnd type="none" w="med" len="med"/>
                      <a:tailEnd type="none" w="med" len="med"/>
                    </a:lnR>
                    <a:lnT w="12700">
                      <a:noFill/>
                      <a:prstDash val="solid"/>
                    </a:lnT>
                    <a:lnB w="12700" cap="flat" cmpd="sng" algn="ctr">
                      <a:solidFill>
                        <a:srgbClr val="D9D9D9"/>
                      </a:solidFill>
                      <a:prstDash val="solid"/>
                      <a:round/>
                      <a:headEnd type="none" w="med" len="med"/>
                      <a:tailEnd type="none" w="med" len="med"/>
                    </a:lnB>
                    <a:lnTlToBr w="12700" cmpd="sng">
                      <a:noFill/>
                      <a:prstDash val="solid"/>
                    </a:lnTlToBr>
                    <a:lnBlToTr w="12700" cmpd="sng">
                      <a:noFill/>
                      <a:prstDash val="solid"/>
                    </a:lnBlToTr>
                    <a:solidFill>
                      <a:srgbClr val="EBEFF5"/>
                    </a:solidFill>
                  </a:tcPr>
                </a:tc>
              </a:tr>
            </a:tbl>
          </a:graphicData>
        </a:graphic>
      </p:graphicFrame>
      <p:pic>
        <p:nvPicPr>
          <p:cNvPr id="11" name="Picture 10"/>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55482" y="5867899"/>
            <a:ext cx="586136" cy="421582"/>
          </a:xfrm>
          <a:prstGeom prst="rect">
            <a:avLst/>
          </a:prstGeom>
          <a:noFill/>
        </p:spPr>
      </p:pic>
      <p:pic>
        <p:nvPicPr>
          <p:cNvPr id="15" name="Picture 1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55482" y="5519367"/>
            <a:ext cx="586136" cy="421582"/>
          </a:xfrm>
          <a:prstGeom prst="rect">
            <a:avLst/>
          </a:prstGeom>
          <a:noFill/>
        </p:spPr>
      </p:pic>
      <p:pic>
        <p:nvPicPr>
          <p:cNvPr id="16" name="Picture 1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55482" y="5170835"/>
            <a:ext cx="586136" cy="421582"/>
          </a:xfrm>
          <a:prstGeom prst="rect">
            <a:avLst/>
          </a:prstGeom>
          <a:noFill/>
        </p:spPr>
      </p:pic>
      <p:pic>
        <p:nvPicPr>
          <p:cNvPr id="17" name="Picture 16"/>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55482" y="4749253"/>
            <a:ext cx="586136" cy="421582"/>
          </a:xfrm>
          <a:prstGeom prst="rect">
            <a:avLst/>
          </a:prstGeom>
          <a:noFill/>
        </p:spPr>
      </p:pic>
      <p:pic>
        <p:nvPicPr>
          <p:cNvPr id="18" name="Picture 17"/>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55482" y="4186036"/>
            <a:ext cx="586136" cy="421582"/>
          </a:xfrm>
          <a:prstGeom prst="rect">
            <a:avLst/>
          </a:prstGeom>
          <a:noFill/>
        </p:spPr>
      </p:pic>
      <p:pic>
        <p:nvPicPr>
          <p:cNvPr id="19" name="Picture 18"/>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55482" y="3653299"/>
            <a:ext cx="586136" cy="421582"/>
          </a:xfrm>
          <a:prstGeom prst="rect">
            <a:avLst/>
          </a:prstGeom>
          <a:noFill/>
        </p:spPr>
      </p:pic>
      <p:pic>
        <p:nvPicPr>
          <p:cNvPr id="20" name="Picture 19"/>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55482" y="3255570"/>
            <a:ext cx="586136" cy="421582"/>
          </a:xfrm>
          <a:prstGeom prst="rect">
            <a:avLst/>
          </a:prstGeom>
          <a:noFill/>
        </p:spPr>
      </p:pic>
      <p:pic>
        <p:nvPicPr>
          <p:cNvPr id="21" name="Picture 20"/>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55482" y="2915790"/>
            <a:ext cx="586136" cy="421582"/>
          </a:xfrm>
          <a:prstGeom prst="rect">
            <a:avLst/>
          </a:prstGeom>
          <a:noFill/>
        </p:spPr>
      </p:pic>
    </p:spTree>
    <p:extLst>
      <p:ext uri="{BB962C8B-B14F-4D97-AF65-F5344CB8AC3E}">
        <p14:creationId xmlns="" xmlns:p14="http://schemas.microsoft.com/office/powerpoint/2010/main" val="3608053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1374"/>
            <a:r>
              <a:rPr lang="en-US" dirty="0"/>
              <a:t>Legislative and Regulatory Overview</a:t>
            </a:r>
            <a:endParaRPr lang="en-US" dirty="0">
              <a:cs typeface="Arial"/>
            </a:endParaRPr>
          </a:p>
        </p:txBody>
      </p:sp>
      <p:graphicFrame>
        <p:nvGraphicFramePr>
          <p:cNvPr id="7" name="Table 6"/>
          <p:cNvGraphicFramePr>
            <a:graphicFrameLocks noGrp="1"/>
          </p:cNvGraphicFramePr>
          <p:nvPr>
            <p:extLst>
              <p:ext uri="{D42A27DB-BD31-4B8C-83A1-F6EECF244321}">
                <p14:modId xmlns="" xmlns:p14="http://schemas.microsoft.com/office/powerpoint/2010/main" val="1380903167"/>
              </p:ext>
            </p:extLst>
          </p:nvPr>
        </p:nvGraphicFramePr>
        <p:xfrm>
          <a:off x="339815" y="1333926"/>
          <a:ext cx="8458201" cy="4876786"/>
        </p:xfrm>
        <a:graphic>
          <a:graphicData uri="http://schemas.openxmlformats.org/drawingml/2006/table">
            <a:tbl>
              <a:tblPr firstRow="1">
                <a:noFill/>
                <a:tableStyleId>{2D5ABB26-0587-4C30-8999-92F81FD0307C}</a:tableStyleId>
              </a:tblPr>
              <a:tblGrid>
                <a:gridCol w="5334000"/>
                <a:gridCol w="3124201"/>
              </a:tblGrid>
              <a:tr h="259080">
                <a:tc>
                  <a:txBody>
                    <a:bodyPr/>
                    <a:lstStyle/>
                    <a:p>
                      <a:pPr algn="l"/>
                      <a:r>
                        <a:rPr lang="en-US" sz="1100" b="1" i="0" dirty="0" smtClean="0">
                          <a:solidFill>
                            <a:srgbClr val="FFFFFF"/>
                          </a:solidFill>
                          <a:latin typeface="Arial" panose="020B0604020202020204" pitchFamily="34" charset="0"/>
                          <a:cs typeface="Arial" panose="020B0604020202020204" pitchFamily="34" charset="0"/>
                        </a:rPr>
                        <a:t>General Powers and Authority of Legislation</a:t>
                      </a:r>
                      <a:endParaRPr lang="en-US" sz="1100" b="1" i="0" dirty="0">
                        <a:solidFill>
                          <a:srgbClr val="FFFFFF"/>
                        </a:solidFill>
                        <a:latin typeface="Arial" panose="020B0604020202020204" pitchFamily="34" charset="0"/>
                        <a:cs typeface="Arial" panose="020B0604020202020204" pitchFamily="34" charset="0"/>
                      </a:endParaRPr>
                    </a:p>
                  </a:txBody>
                  <a:tcPr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algn="l"/>
                      <a:r>
                        <a:rPr lang="en-US" sz="1100" b="1" i="0" dirty="0" smtClean="0">
                          <a:solidFill>
                            <a:srgbClr val="FFFFFF"/>
                          </a:solidFill>
                          <a:latin typeface="Arial" panose="020B0604020202020204" pitchFamily="34" charset="0"/>
                          <a:cs typeface="Arial" panose="020B0604020202020204" pitchFamily="34" charset="0"/>
                        </a:rPr>
                        <a:t>          Responsibilities Under New Structure</a:t>
                      </a:r>
                      <a:endParaRPr lang="en-US" sz="1100" b="1" i="0" dirty="0">
                        <a:solidFill>
                          <a:srgbClr val="FFFFFF"/>
                        </a:solidFill>
                        <a:latin typeface="Arial" panose="020B0604020202020204" pitchFamily="34" charset="0"/>
                        <a:cs typeface="Arial" panose="020B0604020202020204" pitchFamily="34" charset="0"/>
                      </a:endParaRPr>
                    </a:p>
                  </a:txBody>
                  <a:tcPr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r>
              <a:tr h="2148826">
                <a:tc>
                  <a:txBody>
                    <a:bodyPr/>
                    <a:lstStyle/>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Creation of mechanism for deferral of costs</a:t>
                      </a:r>
                      <a:r>
                        <a:rPr lang="en-US" sz="1000" baseline="0" dirty="0" smtClean="0">
                          <a:latin typeface="Arial" panose="020B0604020202020204" pitchFamily="34" charset="0"/>
                          <a:cs typeface="Arial" panose="020B0604020202020204" pitchFamily="34" charset="0"/>
                        </a:rPr>
                        <a:t> by the IESO and establishment of the Regulatory Asset</a:t>
                      </a:r>
                    </a:p>
                    <a:p>
                      <a:pPr marL="190500" indent="-190500">
                        <a:lnSpc>
                          <a:spcPct val="100000"/>
                        </a:lnSpc>
                        <a:spcBef>
                          <a:spcPts val="400"/>
                        </a:spcBef>
                        <a:spcAft>
                          <a:spcPts val="0"/>
                        </a:spcAft>
                        <a:buClr>
                          <a:srgbClr val="0051A5"/>
                        </a:buClr>
                        <a:buSzPct val="100000"/>
                        <a:buFont typeface="Wingdings"/>
                        <a:buChar char="§"/>
                      </a:pPr>
                      <a:r>
                        <a:rPr lang="en-US" sz="1000" baseline="0" dirty="0" smtClean="0">
                          <a:latin typeface="Arial" panose="020B0604020202020204" pitchFamily="34" charset="0"/>
                          <a:cs typeface="Arial" panose="020B0604020202020204" pitchFamily="34" charset="0"/>
                        </a:rPr>
                        <a:t>Creation of mechanism for absolute sale of Regulatory Asset to Financing Entity</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Definition of impacted customers (“specified consumers”)</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Establishment of right to bill and collect a non-bypassable</a:t>
                      </a:r>
                      <a:r>
                        <a:rPr lang="en-US" sz="1000" b="1" dirty="0" smtClean="0">
                          <a:latin typeface="Arial" panose="020B0604020202020204" pitchFamily="34" charset="0"/>
                          <a:cs typeface="Arial" panose="020B0604020202020204" pitchFamily="34" charset="0"/>
                        </a:rPr>
                        <a:t> </a:t>
                      </a:r>
                      <a:r>
                        <a:rPr lang="en-US" sz="1000" dirty="0" smtClean="0">
                          <a:latin typeface="Arial" panose="020B0604020202020204" pitchFamily="34" charset="0"/>
                          <a:cs typeface="Arial" panose="020B0604020202020204" pitchFamily="34" charset="0"/>
                        </a:rPr>
                        <a:t>clean energy adjustment from future specified consumers</a:t>
                      </a:r>
                    </a:p>
                    <a:p>
                      <a:pPr marL="190500" indent="-190500">
                        <a:lnSpc>
                          <a:spcPct val="100000"/>
                        </a:lnSpc>
                        <a:spcBef>
                          <a:spcPts val="400"/>
                        </a:spcBef>
                        <a:spcAft>
                          <a:spcPts val="0"/>
                        </a:spcAft>
                        <a:buClr>
                          <a:srgbClr val="0051A5"/>
                        </a:buClr>
                        <a:buSzPct val="100000"/>
                        <a:buFont typeface="Wingdings"/>
                        <a:buChar char="§"/>
                      </a:pPr>
                      <a:r>
                        <a:rPr lang="en-US" sz="1000" baseline="0" dirty="0" smtClean="0">
                          <a:latin typeface="Arial" panose="020B0604020202020204" pitchFamily="34" charset="0"/>
                          <a:cs typeface="Arial" panose="020B0604020202020204" pitchFamily="34" charset="0"/>
                        </a:rPr>
                        <a:t>Establishes principles of the Financing Plan</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Statement of non-impairment by the Crown and provision for a Provincial</a:t>
                      </a:r>
                      <a:r>
                        <a:rPr lang="en-US" sz="1000" baseline="0" dirty="0" smtClean="0">
                          <a:latin typeface="Arial" panose="020B0604020202020204" pitchFamily="34" charset="0"/>
                          <a:cs typeface="Arial" panose="020B0604020202020204" pitchFamily="34" charset="0"/>
                        </a:rPr>
                        <a:t> Guarantee</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Allowance for the establishment of a bankruptcy-remote issuer</a:t>
                      </a:r>
                    </a:p>
                    <a:p>
                      <a:pPr marL="190500" indent="-190500">
                        <a:lnSpc>
                          <a:spcPct val="100000"/>
                        </a:lnSpc>
                        <a:spcBef>
                          <a:spcPts val="400"/>
                        </a:spcBef>
                        <a:spcAft>
                          <a:spcPts val="0"/>
                        </a:spcAft>
                        <a:buClr>
                          <a:srgbClr val="0051A5"/>
                        </a:buClr>
                        <a:buSzPct val="100000"/>
                        <a:buFont typeface="Wingdings"/>
                        <a:buChar char="§"/>
                      </a:pPr>
                      <a:r>
                        <a:rPr lang="en-US" sz="1000" dirty="0" smtClean="0">
                          <a:latin typeface="Arial" panose="020B0604020202020204" pitchFamily="34" charset="0"/>
                          <a:cs typeface="Arial" panose="020B0604020202020204" pitchFamily="34" charset="0"/>
                        </a:rPr>
                        <a:t>Allowance for true-up mechanism</a:t>
                      </a:r>
                    </a:p>
                  </a:txBody>
                  <a:tcPr marL="0" marR="45720" marT="3810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buClrTx/>
                      </a:pPr>
                      <a:endParaRPr lang="en-US" sz="1000" b="0" i="0" dirty="0">
                        <a:solidFill>
                          <a:srgbClr val="000000"/>
                        </a:solidFill>
                        <a:latin typeface="Arial" panose="020B0604020202020204" pitchFamily="34" charset="0"/>
                        <a:cs typeface="Arial" panose="020B0604020202020204" pitchFamily="34" charset="0"/>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35808">
                <a:tc>
                  <a:txBody>
                    <a:bodyPr/>
                    <a:lstStyle/>
                    <a:p>
                      <a:pPr marL="0" indent="0" algn="l" defTabSz="914400" rtl="0" eaLnBrk="1" latinLnBrk="0" hangingPunct="1">
                        <a:spcBef>
                          <a:spcPts val="600"/>
                        </a:spcBef>
                        <a:buClrTx/>
                        <a:buSzTx/>
                        <a:buFont typeface="Wingdings" panose="05000000000000000000" pitchFamily="2" charset="2"/>
                        <a:buNone/>
                      </a:pPr>
                      <a:r>
                        <a:rPr lang="en-US" sz="1100" b="1" i="0" kern="1200" dirty="0" smtClean="0">
                          <a:solidFill>
                            <a:srgbClr val="FFFFFF"/>
                          </a:solidFill>
                          <a:latin typeface="Arial" panose="020B0604020202020204" pitchFamily="34" charset="0"/>
                          <a:ea typeface="+mn-ea"/>
                          <a:cs typeface="Arial" panose="020B0604020202020204" pitchFamily="34" charset="0"/>
                        </a:rPr>
                        <a:t>Fair Hydro Regulations</a:t>
                      </a: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algn="l">
                        <a:buClrTx/>
                      </a:pPr>
                      <a:endParaRPr lang="en-US" sz="1000" b="0" i="0" dirty="0">
                        <a:solidFill>
                          <a:srgbClr val="000000"/>
                        </a:solidFill>
                        <a:latin typeface="Arial" panose="020B0604020202020204" pitchFamily="34" charset="0"/>
                        <a:cs typeface="Arial" panose="020B0604020202020204" pitchFamily="34" charset="0"/>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209800">
                <a:tc>
                  <a:txBody>
                    <a:bodyPr/>
                    <a:lstStyle/>
                    <a:p>
                      <a:pPr marL="190500" marR="0" indent="-190500" algn="l" defTabSz="1018586" rtl="0" eaLnBrk="1" latinLnBrk="0" hangingPunct="1">
                        <a:lnSpc>
                          <a:spcPct val="100000"/>
                        </a:lnSpc>
                        <a:spcBef>
                          <a:spcPts val="400"/>
                        </a:spcBef>
                        <a:spcAft>
                          <a:spcPts val="0"/>
                        </a:spcAft>
                        <a:buClr>
                          <a:srgbClr val="0051A5"/>
                        </a:buClr>
                        <a:buSzPct val="100000"/>
                        <a:buFont typeface="Wingdings"/>
                        <a:buChar char="§"/>
                      </a:pPr>
                      <a:r>
                        <a:rPr lang="en-US" sz="1000" b="0" kern="1200" dirty="0" smtClean="0">
                          <a:solidFill>
                            <a:schemeClr val="tx1"/>
                          </a:solidFill>
                          <a:latin typeface="+mn-lt"/>
                          <a:ea typeface="+mn-ea"/>
                          <a:cs typeface="+mn-cs"/>
                        </a:rPr>
                        <a:t>Details on calculation of the fair allocation amount</a:t>
                      </a:r>
                    </a:p>
                    <a:p>
                      <a:pPr marL="190500" marR="0" indent="-190500" algn="l" defTabSz="1018586" rtl="0" eaLnBrk="1" latinLnBrk="0" hangingPunct="1">
                        <a:lnSpc>
                          <a:spcPct val="100000"/>
                        </a:lnSpc>
                        <a:spcBef>
                          <a:spcPts val="400"/>
                        </a:spcBef>
                        <a:spcAft>
                          <a:spcPts val="0"/>
                        </a:spcAft>
                        <a:buClr>
                          <a:srgbClr val="0051A5"/>
                        </a:buClr>
                        <a:buSzPct val="100000"/>
                        <a:buFont typeface="Wingdings"/>
                        <a:buChar char="§"/>
                      </a:pPr>
                      <a:r>
                        <a:rPr lang="en-US" sz="1000" b="0" kern="1200" dirty="0" smtClean="0">
                          <a:solidFill>
                            <a:schemeClr val="tx1"/>
                          </a:solidFill>
                          <a:latin typeface="+mn-lt"/>
                          <a:ea typeface="+mn-ea"/>
                          <a:cs typeface="+mn-cs"/>
                        </a:rPr>
                        <a:t>Details on eligible financeable amounts</a:t>
                      </a:r>
                    </a:p>
                    <a:p>
                      <a:pPr marL="190500" marR="0" indent="-190500" algn="l" defTabSz="1018586" rtl="0" eaLnBrk="1" latinLnBrk="0" hangingPunct="1">
                        <a:lnSpc>
                          <a:spcPct val="100000"/>
                        </a:lnSpc>
                        <a:spcBef>
                          <a:spcPts val="400"/>
                        </a:spcBef>
                        <a:spcAft>
                          <a:spcPts val="0"/>
                        </a:spcAft>
                        <a:buClr>
                          <a:srgbClr val="0051A5"/>
                        </a:buClr>
                        <a:buSzPct val="100000"/>
                        <a:buFont typeface="Wingdings"/>
                        <a:buChar char="§"/>
                      </a:pPr>
                      <a:r>
                        <a:rPr lang="en-US" sz="1000" b="0" kern="1200" dirty="0" smtClean="0">
                          <a:solidFill>
                            <a:schemeClr val="tx1"/>
                          </a:solidFill>
                          <a:latin typeface="+mn-lt"/>
                          <a:ea typeface="+mn-ea"/>
                          <a:cs typeface="+mn-cs"/>
                        </a:rPr>
                        <a:t>Additional details on clean energy adjustment assessment methodology (true-up mechanism):</a:t>
                      </a:r>
                    </a:p>
                    <a:p>
                      <a:pPr marL="368300" marR="0" lvl="1" indent="-190500" algn="l" defTabSz="1018586" rtl="0" eaLnBrk="1" latinLnBrk="0" hangingPunct="1">
                        <a:lnSpc>
                          <a:spcPct val="100000"/>
                        </a:lnSpc>
                        <a:spcBef>
                          <a:spcPts val="400"/>
                        </a:spcBef>
                        <a:spcAft>
                          <a:spcPts val="0"/>
                        </a:spcAft>
                        <a:buClr>
                          <a:srgbClr val="0051A5"/>
                        </a:buClr>
                        <a:buSzPct val="100000"/>
                        <a:buFont typeface="Symbol"/>
                        <a:buChar char="-"/>
                      </a:pPr>
                      <a:r>
                        <a:rPr lang="en-US" sz="1000" b="0" i="0" baseline="0" dirty="0" smtClean="0">
                          <a:solidFill>
                            <a:srgbClr val="000000"/>
                          </a:solidFill>
                          <a:latin typeface="Arial" panose="020B0604020202020204" pitchFamily="34" charset="0"/>
                          <a:cs typeface="Arial" panose="020B0604020202020204" pitchFamily="34" charset="0"/>
                        </a:rPr>
                        <a:t>Timing (mandatory semi-annual + more frequent as needed)</a:t>
                      </a:r>
                    </a:p>
                    <a:p>
                      <a:pPr marL="368300" marR="0" lvl="1" indent="-190500" algn="l" defTabSz="1018586" rtl="0" eaLnBrk="1" latinLnBrk="0" hangingPunct="1">
                        <a:lnSpc>
                          <a:spcPct val="100000"/>
                        </a:lnSpc>
                        <a:spcBef>
                          <a:spcPts val="400"/>
                        </a:spcBef>
                        <a:spcAft>
                          <a:spcPts val="0"/>
                        </a:spcAft>
                        <a:buClr>
                          <a:srgbClr val="0051A5"/>
                        </a:buClr>
                        <a:buSzPct val="100000"/>
                        <a:buFont typeface="Symbol"/>
                        <a:buChar char="-"/>
                      </a:pPr>
                      <a:r>
                        <a:rPr lang="en-US" sz="1000" b="0" i="0" baseline="0" dirty="0" smtClean="0">
                          <a:solidFill>
                            <a:srgbClr val="000000"/>
                          </a:solidFill>
                          <a:latin typeface="Arial" panose="020B0604020202020204" pitchFamily="34" charset="0"/>
                          <a:cs typeface="Arial" panose="020B0604020202020204" pitchFamily="34" charset="0"/>
                        </a:rPr>
                        <a:t>Calculation (accounts for expected charge-offs, billing delays and usage as well as any under / over collection in previous period)</a:t>
                      </a:r>
                    </a:p>
                    <a:p>
                      <a:pPr marL="190500" marR="0" indent="-190500" algn="l" defTabSz="1018586" rtl="0" eaLnBrk="1" latinLnBrk="0" hangingPunct="1">
                        <a:lnSpc>
                          <a:spcPct val="100000"/>
                        </a:lnSpc>
                        <a:spcBef>
                          <a:spcPts val="400"/>
                        </a:spcBef>
                        <a:spcAft>
                          <a:spcPts val="0"/>
                        </a:spcAft>
                        <a:buClr>
                          <a:srgbClr val="0051A5"/>
                        </a:buClr>
                        <a:buSzPct val="100000"/>
                        <a:buFont typeface="Wingdings"/>
                        <a:buChar char="§"/>
                      </a:pPr>
                      <a:r>
                        <a:rPr lang="en-US" sz="1000" b="0" i="0" baseline="0" dirty="0" smtClean="0">
                          <a:solidFill>
                            <a:srgbClr val="000000"/>
                          </a:solidFill>
                          <a:latin typeface="Arial" panose="020B0604020202020204" pitchFamily="34" charset="0"/>
                          <a:cs typeface="Arial" panose="020B0604020202020204" pitchFamily="34" charset="0"/>
                        </a:rPr>
                        <a:t>Additional details around servicing / billing mechanics (e.g., LDCs and IESO)</a:t>
                      </a:r>
                    </a:p>
                    <a:p>
                      <a:pPr marL="0" indent="0">
                        <a:spcBef>
                          <a:spcPts val="600"/>
                        </a:spcBef>
                        <a:buClrTx/>
                        <a:buSzTx/>
                        <a:buFont typeface="Wingdings" panose="05000000000000000000" pitchFamily="2" charset="2"/>
                        <a:buNone/>
                      </a:pPr>
                      <a:endParaRPr lang="en-US" sz="1000" dirty="0" smtClean="0">
                        <a:latin typeface="Arial" panose="020B0604020202020204" pitchFamily="34" charset="0"/>
                        <a:cs typeface="Arial" panose="020B0604020202020204" pitchFamily="34" charset="0"/>
                      </a:endParaRPr>
                    </a:p>
                  </a:txBody>
                  <a:tcPr marL="0" marR="45720" marT="3810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buClrTx/>
                      </a:pPr>
                      <a:endParaRPr lang="en-US" sz="1000" b="0" i="0" dirty="0">
                        <a:solidFill>
                          <a:srgbClr val="000000"/>
                        </a:solidFill>
                        <a:latin typeface="Arial" panose="020B0604020202020204" pitchFamily="34" charset="0"/>
                        <a:cs typeface="Arial" panose="020B0604020202020204" pitchFamily="34" charset="0"/>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9" name="Rectangle 8"/>
          <p:cNvSpPr/>
          <p:nvPr/>
        </p:nvSpPr>
        <p:spPr bwMode="gray">
          <a:xfrm>
            <a:off x="5971919" y="1728287"/>
            <a:ext cx="2811352" cy="261610"/>
          </a:xfrm>
          <a:prstGeom prst="rect">
            <a:avLst/>
          </a:prstGeom>
          <a:solidFill>
            <a:srgbClr val="002750"/>
          </a:solidFill>
          <a:ln w="9525" cmpd="sng">
            <a:solidFill>
              <a:srgbClr val="FFFFFF"/>
            </a:solidFill>
            <a:prstDash val="solid"/>
          </a:ln>
        </p:spPr>
        <p:txBody>
          <a:bodyPr wrap="square" lIns="91362" tIns="45681" rIns="91362" bIns="45681" rtlCol="0" anchor="ctr">
            <a:spAutoFit/>
          </a:bodyPr>
          <a:lstStyle/>
          <a:p>
            <a:pPr algn="ctr"/>
            <a:r>
              <a:rPr lang="en-US" sz="1100" b="1" dirty="0">
                <a:solidFill>
                  <a:schemeClr val="bg1"/>
                </a:solidFill>
              </a:rPr>
              <a:t>OPG</a:t>
            </a:r>
          </a:p>
        </p:txBody>
      </p:sp>
      <p:sp>
        <p:nvSpPr>
          <p:cNvPr id="10" name="RBCBullet Rectangle 9"/>
          <p:cNvSpPr/>
          <p:nvPr/>
        </p:nvSpPr>
        <p:spPr bwMode="gray">
          <a:xfrm>
            <a:off x="5990970" y="1996439"/>
            <a:ext cx="2819400" cy="834371"/>
          </a:xfrm>
          <a:prstGeom prst="rect">
            <a:avLst/>
          </a:prstGeom>
          <a:noFill/>
          <a:ln w="9525" cmpd="sng">
            <a:solidFill>
              <a:srgbClr val="FFFFFF"/>
            </a:solidFill>
            <a:prstDash val="solid"/>
          </a:ln>
        </p:spPr>
        <p:txBody>
          <a:bodyPr wrap="square" lIns="0" tIns="45681" rIns="45681" bIns="45681" rtlCol="0" anchor="t" anchorCtr="0">
            <a:noAutofit/>
          </a:bodyPr>
          <a:lstStyle/>
          <a:p>
            <a:pPr marL="164329" lvl="2" indent="-146182">
              <a:spcBef>
                <a:spcPts val="200"/>
              </a:spcBef>
              <a:buClr>
                <a:srgbClr val="0051A5"/>
              </a:buClr>
              <a:buSzPct val="100000"/>
              <a:buFont typeface="Wingdings"/>
              <a:buChar char="§"/>
            </a:pPr>
            <a:r>
              <a:rPr lang="en-US" sz="1000" dirty="0">
                <a:latin typeface="Arial"/>
              </a:rPr>
              <a:t>OPG to act as Financial Services Manager including the development and implementation of the Financing Plan</a:t>
            </a:r>
          </a:p>
          <a:p>
            <a:pPr marL="164329" lvl="2" indent="-146182">
              <a:spcBef>
                <a:spcPts val="200"/>
              </a:spcBef>
              <a:buClr>
                <a:srgbClr val="0051A5"/>
              </a:buClr>
              <a:buSzPct val="100000"/>
              <a:buFont typeface="Wingdings"/>
              <a:buChar char="§"/>
            </a:pPr>
            <a:r>
              <a:rPr lang="en-US" sz="1000" dirty="0" smtClean="0">
                <a:latin typeface="Arial"/>
              </a:rPr>
              <a:t>Calculates the clean energy adjustment including semi-annual true-up</a:t>
            </a:r>
            <a:endParaRPr lang="en-US" sz="1000" dirty="0">
              <a:latin typeface="Arial"/>
            </a:endParaRPr>
          </a:p>
        </p:txBody>
      </p:sp>
      <p:sp>
        <p:nvSpPr>
          <p:cNvPr id="12" name="Rectangle 11"/>
          <p:cNvSpPr/>
          <p:nvPr/>
        </p:nvSpPr>
        <p:spPr bwMode="gray">
          <a:xfrm>
            <a:off x="5971920" y="2868847"/>
            <a:ext cx="2819400" cy="261610"/>
          </a:xfrm>
          <a:prstGeom prst="rect">
            <a:avLst/>
          </a:prstGeom>
          <a:solidFill>
            <a:srgbClr val="002750"/>
          </a:solidFill>
          <a:ln w="9525" cmpd="sng">
            <a:solidFill>
              <a:srgbClr val="FFFFFF"/>
            </a:solidFill>
            <a:prstDash val="solid"/>
          </a:ln>
        </p:spPr>
        <p:txBody>
          <a:bodyPr wrap="square" lIns="91362" tIns="45681" rIns="91362" bIns="45681" rtlCol="0" anchor="ctr">
            <a:spAutoFit/>
          </a:bodyPr>
          <a:lstStyle/>
          <a:p>
            <a:pPr algn="ctr"/>
            <a:r>
              <a:rPr lang="en-US" sz="1100" b="1" dirty="0">
                <a:solidFill>
                  <a:schemeClr val="bg1"/>
                </a:solidFill>
              </a:rPr>
              <a:t>IESO</a:t>
            </a:r>
          </a:p>
        </p:txBody>
      </p:sp>
      <p:sp>
        <p:nvSpPr>
          <p:cNvPr id="13" name="RBCBullet Rectangle 12"/>
          <p:cNvSpPr/>
          <p:nvPr/>
        </p:nvSpPr>
        <p:spPr bwMode="gray">
          <a:xfrm>
            <a:off x="5990969" y="3142126"/>
            <a:ext cx="2819400" cy="605294"/>
          </a:xfrm>
          <a:prstGeom prst="rect">
            <a:avLst/>
          </a:prstGeom>
          <a:noFill/>
          <a:ln w="9525" cmpd="sng">
            <a:solidFill>
              <a:srgbClr val="FFFFFF"/>
            </a:solidFill>
            <a:prstDash val="solid"/>
          </a:ln>
        </p:spPr>
        <p:txBody>
          <a:bodyPr wrap="square" lIns="0" tIns="45681" rIns="45681" bIns="45681" rtlCol="0" anchor="t" anchorCtr="0">
            <a:noAutofit/>
          </a:bodyPr>
          <a:lstStyle/>
          <a:p>
            <a:pPr marL="164329" lvl="2" indent="-146182">
              <a:spcBef>
                <a:spcPts val="200"/>
              </a:spcBef>
              <a:buClr>
                <a:srgbClr val="0051A5"/>
              </a:buClr>
              <a:buSzPct val="100000"/>
              <a:buFont typeface="Wingdings"/>
              <a:buChar char="§"/>
            </a:pPr>
            <a:r>
              <a:rPr lang="en-US" sz="1000" dirty="0">
                <a:latin typeface="Arial"/>
              </a:rPr>
              <a:t>Establishment of IESO as Servicer</a:t>
            </a:r>
          </a:p>
          <a:p>
            <a:pPr marL="164329" lvl="2" indent="-146182">
              <a:spcBef>
                <a:spcPts val="200"/>
              </a:spcBef>
              <a:buClr>
                <a:srgbClr val="0051A5"/>
              </a:buClr>
              <a:buSzPct val="100000"/>
              <a:buFont typeface="Wingdings"/>
              <a:buChar char="§"/>
            </a:pPr>
            <a:r>
              <a:rPr lang="en-US" sz="1000" dirty="0">
                <a:latin typeface="Arial"/>
              </a:rPr>
              <a:t>Aggregation of collections by LDCs and remittance to Trustee</a:t>
            </a:r>
          </a:p>
        </p:txBody>
      </p:sp>
      <p:sp>
        <p:nvSpPr>
          <p:cNvPr id="15" name="Rectangle 14"/>
          <p:cNvSpPr/>
          <p:nvPr/>
        </p:nvSpPr>
        <p:spPr bwMode="gray">
          <a:xfrm>
            <a:off x="5971920" y="3729513"/>
            <a:ext cx="2819400" cy="261610"/>
          </a:xfrm>
          <a:prstGeom prst="rect">
            <a:avLst/>
          </a:prstGeom>
          <a:solidFill>
            <a:srgbClr val="002750"/>
          </a:solidFill>
          <a:ln w="9525" cmpd="sng">
            <a:solidFill>
              <a:srgbClr val="FFFFFF"/>
            </a:solidFill>
            <a:prstDash val="solid"/>
          </a:ln>
        </p:spPr>
        <p:txBody>
          <a:bodyPr wrap="square" lIns="91362" tIns="45681" rIns="91362" bIns="45681" rtlCol="0" anchor="ctr">
            <a:spAutoFit/>
          </a:bodyPr>
          <a:lstStyle/>
          <a:p>
            <a:pPr algn="ctr"/>
            <a:r>
              <a:rPr lang="en-US" sz="1100" b="1" dirty="0">
                <a:solidFill>
                  <a:schemeClr val="bg1"/>
                </a:solidFill>
              </a:rPr>
              <a:t>LDCs</a:t>
            </a:r>
          </a:p>
        </p:txBody>
      </p:sp>
      <p:sp>
        <p:nvSpPr>
          <p:cNvPr id="16" name="RBCBullet Rectangle 15"/>
          <p:cNvSpPr/>
          <p:nvPr/>
        </p:nvSpPr>
        <p:spPr bwMode="gray">
          <a:xfrm>
            <a:off x="5990969" y="3987214"/>
            <a:ext cx="2819400" cy="759182"/>
          </a:xfrm>
          <a:prstGeom prst="rect">
            <a:avLst/>
          </a:prstGeom>
          <a:noFill/>
          <a:ln w="9525" cmpd="sng">
            <a:solidFill>
              <a:srgbClr val="FFFFFF"/>
            </a:solidFill>
            <a:prstDash val="solid"/>
          </a:ln>
        </p:spPr>
        <p:txBody>
          <a:bodyPr wrap="square" lIns="0" tIns="45681" rIns="45681" bIns="45681" rtlCol="0" anchor="t" anchorCtr="0">
            <a:noAutofit/>
          </a:bodyPr>
          <a:lstStyle/>
          <a:p>
            <a:pPr marL="164329" lvl="2" indent="-146182">
              <a:spcBef>
                <a:spcPts val="200"/>
              </a:spcBef>
              <a:buClr>
                <a:srgbClr val="0051A5"/>
              </a:buClr>
              <a:buSzPct val="100000"/>
              <a:buFont typeface="Wingdings"/>
              <a:buChar char="§"/>
            </a:pPr>
            <a:r>
              <a:rPr lang="en-US" sz="1000" dirty="0">
                <a:latin typeface="Arial"/>
              </a:rPr>
              <a:t>Manage the billing and remittance of the non-by-passable charge</a:t>
            </a:r>
          </a:p>
          <a:p>
            <a:pPr marL="164329" lvl="2" indent="-146182">
              <a:spcBef>
                <a:spcPts val="200"/>
              </a:spcBef>
              <a:buClr>
                <a:srgbClr val="0051A5"/>
              </a:buClr>
              <a:buSzPct val="100000"/>
              <a:buFont typeface="Wingdings"/>
              <a:buChar char="§"/>
            </a:pPr>
            <a:r>
              <a:rPr lang="en-US" sz="1000" dirty="0">
                <a:latin typeface="Arial"/>
              </a:rPr>
              <a:t>Includes charge as a separate line-item on customer bills</a:t>
            </a:r>
          </a:p>
        </p:txBody>
      </p:sp>
      <p:sp>
        <p:nvSpPr>
          <p:cNvPr id="18" name="Rectangle 17"/>
          <p:cNvSpPr/>
          <p:nvPr/>
        </p:nvSpPr>
        <p:spPr bwMode="gray">
          <a:xfrm>
            <a:off x="5971919" y="4721558"/>
            <a:ext cx="2819400" cy="261610"/>
          </a:xfrm>
          <a:prstGeom prst="rect">
            <a:avLst/>
          </a:prstGeom>
          <a:solidFill>
            <a:srgbClr val="002750"/>
          </a:solidFill>
          <a:ln w="9525" cmpd="sng">
            <a:solidFill>
              <a:srgbClr val="FFFFFF"/>
            </a:solidFill>
            <a:prstDash val="solid"/>
          </a:ln>
        </p:spPr>
        <p:txBody>
          <a:bodyPr wrap="square" lIns="91362" tIns="45681" rIns="91362" bIns="45681" rtlCol="0" anchor="ctr">
            <a:spAutoFit/>
          </a:bodyPr>
          <a:lstStyle/>
          <a:p>
            <a:pPr algn="ctr"/>
            <a:r>
              <a:rPr lang="en-US" sz="1100" b="1" dirty="0">
                <a:solidFill>
                  <a:schemeClr val="bg1"/>
                </a:solidFill>
              </a:rPr>
              <a:t>Ontario Energy Board</a:t>
            </a:r>
          </a:p>
        </p:txBody>
      </p:sp>
      <p:sp>
        <p:nvSpPr>
          <p:cNvPr id="19" name="RBCBullet Rectangle 18"/>
          <p:cNvSpPr/>
          <p:nvPr/>
        </p:nvSpPr>
        <p:spPr bwMode="gray">
          <a:xfrm>
            <a:off x="5990968" y="4994837"/>
            <a:ext cx="2819400" cy="964367"/>
          </a:xfrm>
          <a:prstGeom prst="rect">
            <a:avLst/>
          </a:prstGeom>
          <a:noFill/>
          <a:ln w="9525" cmpd="sng">
            <a:solidFill>
              <a:srgbClr val="FFFFFF"/>
            </a:solidFill>
            <a:prstDash val="solid"/>
          </a:ln>
        </p:spPr>
        <p:txBody>
          <a:bodyPr wrap="square" lIns="0" tIns="45681" rIns="45681" bIns="45681" rtlCol="0" anchor="t" anchorCtr="0">
            <a:noAutofit/>
          </a:bodyPr>
          <a:lstStyle/>
          <a:p>
            <a:pPr marL="164329" lvl="2" indent="-146182">
              <a:spcBef>
                <a:spcPts val="200"/>
              </a:spcBef>
              <a:buClr>
                <a:srgbClr val="0051A5"/>
              </a:buClr>
              <a:buSzPct val="100000"/>
              <a:buFont typeface="Wingdings"/>
              <a:buChar char="§"/>
            </a:pPr>
            <a:r>
              <a:rPr lang="en-US" sz="1000" dirty="0">
                <a:latin typeface="Arial"/>
              </a:rPr>
              <a:t>Must accept clean energy adjustment, and converts to customer charge</a:t>
            </a:r>
          </a:p>
          <a:p>
            <a:pPr marL="164329" lvl="2" indent="-146182">
              <a:spcBef>
                <a:spcPts val="200"/>
              </a:spcBef>
              <a:buClr>
                <a:srgbClr val="0051A5"/>
              </a:buClr>
              <a:buSzPct val="100000"/>
              <a:buFont typeface="Wingdings"/>
              <a:buChar char="§"/>
            </a:pPr>
            <a:r>
              <a:rPr lang="en-US" sz="1000" dirty="0">
                <a:latin typeface="Arial"/>
              </a:rPr>
              <a:t>Allow for the charge to go into effect</a:t>
            </a:r>
          </a:p>
          <a:p>
            <a:pPr marL="164329" lvl="2" indent="-146182">
              <a:spcBef>
                <a:spcPts val="200"/>
              </a:spcBef>
              <a:buClr>
                <a:srgbClr val="0051A5"/>
              </a:buClr>
              <a:buSzPct val="100000"/>
              <a:buFont typeface="Wingdings"/>
              <a:buChar char="§"/>
            </a:pPr>
            <a:r>
              <a:rPr lang="en-US" sz="1000" dirty="0">
                <a:latin typeface="Arial"/>
              </a:rPr>
              <a:t>Review / approve ongoing </a:t>
            </a:r>
            <a:r>
              <a:rPr lang="en-US" sz="1000" dirty="0"/>
              <a:t>Financial Services Manager </a:t>
            </a:r>
            <a:r>
              <a:rPr lang="en-US" sz="1000" dirty="0" smtClean="0">
                <a:latin typeface="Arial"/>
              </a:rPr>
              <a:t>fees </a:t>
            </a:r>
            <a:r>
              <a:rPr lang="en-US" sz="1000" dirty="0">
                <a:latin typeface="Arial"/>
              </a:rPr>
              <a:t>and expenses</a:t>
            </a:r>
          </a:p>
        </p:txBody>
      </p:sp>
      <p:sp>
        <p:nvSpPr>
          <p:cNvPr id="17" name="Subheading"/>
          <p:cNvSpPr>
            <a:spLocks noChangeArrowheads="1"/>
          </p:cNvSpPr>
          <p:nvPr>
            <p:custDataLst>
              <p:tags r:id="rId1"/>
            </p:custDataLst>
          </p:nvPr>
        </p:nvSpPr>
        <p:spPr bwMode="auto">
          <a:xfrm>
            <a:off x="355753" y="762633"/>
            <a:ext cx="9267520" cy="182526"/>
          </a:xfrm>
          <a:prstGeom prst="rect">
            <a:avLst/>
          </a:prstGeom>
          <a:noFill/>
          <a:ln>
            <a:noFill/>
          </a:ln>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lgn="ctr">
                <a:solidFill>
                  <a:srgbClr val="FF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Authorizes Use of Securitization and Establishes Servicing Relationship between OPG, IESO and LDCs</a:t>
            </a:r>
          </a:p>
        </p:txBody>
      </p:sp>
    </p:spTree>
    <p:extLst>
      <p:ext uri="{BB962C8B-B14F-4D97-AF65-F5344CB8AC3E}">
        <p14:creationId xmlns="" xmlns:p14="http://schemas.microsoft.com/office/powerpoint/2010/main" val="39159505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 of the Legislative, Regulatory and Contractual Structure</a:t>
            </a:r>
          </a:p>
        </p:txBody>
      </p:sp>
      <p:sp>
        <p:nvSpPr>
          <p:cNvPr id="12" name="Content Placeholder 10"/>
          <p:cNvSpPr txBox="1">
            <a:spLocks/>
          </p:cNvSpPr>
          <p:nvPr/>
        </p:nvSpPr>
        <p:spPr>
          <a:xfrm>
            <a:off x="246750" y="961464"/>
            <a:ext cx="8570194" cy="3260678"/>
          </a:xfrm>
          <a:prstGeom prst="rect">
            <a:avLst/>
          </a:prstGeom>
        </p:spPr>
        <p:txBody>
          <a:bodyPr>
            <a:noAutofit/>
          </a:bodyPr>
          <a:lstStyle>
            <a:lvl1pPr marL="147104" indent="-130757" algn="l" defTabSz="456856"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550"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3996"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439" indent="-130757" algn="l" defTabSz="456856"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3356" indent="-153229"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6950" indent="-163163" algn="l" defTabSz="456856" rtl="0" fontAlgn="base">
              <a:spcBef>
                <a:spcPct val="0"/>
              </a:spcBef>
              <a:spcAft>
                <a:spcPts val="449"/>
              </a:spcAft>
              <a:buSzPct val="65000"/>
              <a:buFont typeface="Arial" pitchFamily="34" charset="0"/>
              <a:buChar char="–"/>
              <a:defRPr sz="900">
                <a:solidFill>
                  <a:schemeClr val="tx1"/>
                </a:solidFill>
                <a:latin typeface="+mn-lt"/>
              </a:defRPr>
            </a:lvl6pPr>
            <a:lvl7pPr marL="1265561" indent="-163163" algn="l" defTabSz="456856" rtl="0" fontAlgn="base">
              <a:spcBef>
                <a:spcPct val="0"/>
              </a:spcBef>
              <a:spcAft>
                <a:spcPts val="449"/>
              </a:spcAft>
              <a:buSzPct val="65000"/>
              <a:buFont typeface="Arial" pitchFamily="34" charset="0"/>
              <a:buChar char="–"/>
              <a:defRPr sz="900">
                <a:solidFill>
                  <a:schemeClr val="tx1"/>
                </a:solidFill>
                <a:latin typeface="+mn-lt"/>
              </a:defRPr>
            </a:lvl7pPr>
            <a:lvl8pPr marL="1674179" indent="-163163" algn="l" defTabSz="456856" rtl="0" fontAlgn="base">
              <a:spcBef>
                <a:spcPct val="0"/>
              </a:spcBef>
              <a:spcAft>
                <a:spcPts val="449"/>
              </a:spcAft>
              <a:buSzPct val="65000"/>
              <a:buFont typeface="Arial" pitchFamily="34" charset="0"/>
              <a:buChar char="–"/>
              <a:defRPr sz="900">
                <a:solidFill>
                  <a:schemeClr val="tx1"/>
                </a:solidFill>
                <a:latin typeface="+mn-lt"/>
              </a:defRPr>
            </a:lvl8pPr>
            <a:lvl9pPr marL="2082795" indent="-163163" algn="l" defTabSz="456856" rtl="0" fontAlgn="base">
              <a:spcBef>
                <a:spcPct val="0"/>
              </a:spcBef>
              <a:spcAft>
                <a:spcPts val="449"/>
              </a:spcAft>
              <a:buSzPct val="65000"/>
              <a:buFont typeface="Arial" pitchFamily="34" charset="0"/>
              <a:buChar char="–"/>
              <a:defRPr sz="900">
                <a:solidFill>
                  <a:schemeClr val="tx1"/>
                </a:solidFill>
                <a:latin typeface="+mn-lt"/>
              </a:defRPr>
            </a:lvl9pPr>
          </a:lstStyle>
          <a:p>
            <a:pPr marL="164329" lvl="2" indent="-146182">
              <a:spcBef>
                <a:spcPts val="400"/>
              </a:spcBef>
              <a:buClr>
                <a:srgbClr val="0051A5"/>
              </a:buClr>
              <a:buSzPct val="100000"/>
              <a:buFont typeface="Wingdings"/>
              <a:buChar char="§"/>
            </a:pPr>
            <a:r>
              <a:rPr lang="en-US" sz="1000" kern="0" dirty="0"/>
              <a:t>Due to the number of related parties participating in the transaction an overarching theme of the structure is to establish the transaction on a </a:t>
            </a:r>
            <a:r>
              <a:rPr lang="en-US" sz="1000" kern="0" dirty="0" smtClean="0"/>
              <a:t>commercial basis</a:t>
            </a:r>
          </a:p>
          <a:p>
            <a:pPr marL="164329" lvl="2" indent="-146182">
              <a:spcBef>
                <a:spcPts val="400"/>
              </a:spcBef>
              <a:buClr>
                <a:srgbClr val="0051A5"/>
              </a:buClr>
              <a:buSzPct val="100000"/>
              <a:buFont typeface="Wingdings"/>
              <a:buChar char="§"/>
            </a:pPr>
            <a:r>
              <a:rPr lang="en-US" sz="1000" kern="0" dirty="0"/>
              <a:t>OPG expects to consolidate the results of the Trust in its financial statements based on the commercial relationship between OPG and the Trust</a:t>
            </a:r>
            <a:endParaRPr lang="en-US" sz="1000" kern="0" dirty="0" smtClean="0"/>
          </a:p>
          <a:p>
            <a:pPr marL="164329" lvl="2" indent="-146182">
              <a:spcBef>
                <a:spcPts val="400"/>
              </a:spcBef>
              <a:buClr>
                <a:srgbClr val="0051A5"/>
              </a:buClr>
              <a:buSzPct val="100000"/>
              <a:buFont typeface="Wingdings"/>
              <a:buChar char="§"/>
            </a:pPr>
            <a:r>
              <a:rPr lang="en-US" sz="1000" kern="0" dirty="0" smtClean="0"/>
              <a:t>The </a:t>
            </a:r>
            <a:r>
              <a:rPr lang="en-US" sz="1000" kern="0" dirty="0"/>
              <a:t>commercial basis is established by a number of elements which work </a:t>
            </a:r>
            <a:r>
              <a:rPr lang="en-US" sz="1000" kern="0" dirty="0" smtClean="0"/>
              <a:t>together</a:t>
            </a:r>
          </a:p>
          <a:p>
            <a:pPr lvl="1">
              <a:spcBef>
                <a:spcPts val="400"/>
              </a:spcBef>
              <a:buClr>
                <a:schemeClr val="accent2"/>
              </a:buClr>
            </a:pPr>
            <a:r>
              <a:rPr lang="en-US" sz="1000" kern="0" dirty="0"/>
              <a:t>Trust has the right but not the obligation to purchase a Regulatory </a:t>
            </a:r>
            <a:r>
              <a:rPr lang="en-US" sz="1000" kern="0" dirty="0" smtClean="0"/>
              <a:t>Asset</a:t>
            </a:r>
          </a:p>
          <a:p>
            <a:pPr lvl="1">
              <a:spcBef>
                <a:spcPts val="400"/>
              </a:spcBef>
              <a:buClr>
                <a:schemeClr val="accent2"/>
              </a:buClr>
            </a:pPr>
            <a:r>
              <a:rPr lang="en-US" sz="1000" kern="0" dirty="0"/>
              <a:t>Regulatory Asset purchased by the Trust provides the right to bill and collect a charge from future consumers</a:t>
            </a:r>
          </a:p>
          <a:p>
            <a:pPr lvl="1">
              <a:spcBef>
                <a:spcPts val="400"/>
              </a:spcBef>
              <a:buClr>
                <a:schemeClr val="accent2"/>
              </a:buClr>
            </a:pPr>
            <a:r>
              <a:rPr lang="en-US" sz="1000" kern="0" dirty="0"/>
              <a:t>Transactions in the Trust to finance the asset purchase to be on an arm’s length basis</a:t>
            </a:r>
          </a:p>
          <a:p>
            <a:pPr lvl="1">
              <a:spcBef>
                <a:spcPts val="400"/>
              </a:spcBef>
              <a:buClr>
                <a:schemeClr val="accent2"/>
              </a:buClr>
            </a:pPr>
            <a:r>
              <a:rPr lang="en-US" sz="1000" kern="0" dirty="0"/>
              <a:t>Amount collected from consumers includes costs of financing the asset purchase, costs to  manage the financing, costs to operate the Trust and repayment of principal</a:t>
            </a:r>
          </a:p>
          <a:p>
            <a:pPr lvl="1">
              <a:spcBef>
                <a:spcPts val="400"/>
              </a:spcBef>
              <a:buClr>
                <a:schemeClr val="accent2"/>
              </a:buClr>
            </a:pPr>
            <a:r>
              <a:rPr lang="en-US" sz="1000" kern="0" dirty="0"/>
              <a:t>OEB role established to support recognition of asset and customer </a:t>
            </a:r>
            <a:r>
              <a:rPr lang="en-US" sz="1000" kern="0" dirty="0" smtClean="0"/>
              <a:t>charge</a:t>
            </a:r>
          </a:p>
          <a:p>
            <a:pPr lvl="1">
              <a:spcBef>
                <a:spcPts val="400"/>
              </a:spcBef>
              <a:buClr>
                <a:schemeClr val="accent2"/>
              </a:buClr>
            </a:pPr>
            <a:r>
              <a:rPr lang="en-US" sz="1000" kern="0" dirty="0"/>
              <a:t>Debt of the Trust structured to balance risk and cost with objective to achieve highest rating possible</a:t>
            </a:r>
          </a:p>
          <a:p>
            <a:pPr lvl="1">
              <a:spcBef>
                <a:spcPts val="400"/>
              </a:spcBef>
              <a:buClr>
                <a:schemeClr val="accent2"/>
              </a:buClr>
            </a:pPr>
            <a:r>
              <a:rPr lang="en-US" sz="1000" kern="0" dirty="0"/>
              <a:t>Subordinated debt issued by the Trust will be rated and will price off of the senior debt based on a survey of banks</a:t>
            </a:r>
          </a:p>
          <a:p>
            <a:pPr lvl="1">
              <a:spcBef>
                <a:spcPts val="400"/>
              </a:spcBef>
              <a:buClr>
                <a:schemeClr val="accent2"/>
              </a:buClr>
            </a:pPr>
            <a:r>
              <a:rPr lang="en-US" sz="1000" kern="0" dirty="0"/>
              <a:t>Subordinated debt will absorb uncertainties of the senior debt to support highest rating of the senior debt</a:t>
            </a:r>
          </a:p>
          <a:p>
            <a:pPr lvl="1">
              <a:spcBef>
                <a:spcPts val="400"/>
              </a:spcBef>
              <a:buClr>
                <a:schemeClr val="accent2"/>
              </a:buClr>
            </a:pPr>
            <a:r>
              <a:rPr lang="en-US" sz="1000" kern="0" dirty="0"/>
              <a:t>OPG will manage the activities of the Trust for a fee comparable to fees charged by 3rd party managers.  OEB role will be limited to reviewing the application of the fee </a:t>
            </a:r>
            <a:r>
              <a:rPr lang="en-US" sz="1000" kern="0" dirty="0" smtClean="0"/>
              <a:t>methodology</a:t>
            </a:r>
          </a:p>
          <a:p>
            <a:pPr marL="164329" lvl="2" indent="-146182">
              <a:spcBef>
                <a:spcPts val="400"/>
              </a:spcBef>
              <a:buClr>
                <a:srgbClr val="0051A5"/>
              </a:buClr>
              <a:buSzPct val="100000"/>
              <a:buFont typeface="Wingdings"/>
              <a:buChar char="§"/>
            </a:pPr>
            <a:r>
              <a:rPr lang="en-US" sz="1000" kern="0" dirty="0"/>
              <a:t>Notwithstanding consolidation of the Trust into OPG the Trust will be structured to be bankruptcy remote from </a:t>
            </a:r>
            <a:r>
              <a:rPr lang="en-US" sz="1000" kern="0" dirty="0" smtClean="0"/>
              <a:t>OPG</a:t>
            </a:r>
            <a:endParaRPr lang="en-US" sz="1000" kern="0" dirty="0"/>
          </a:p>
        </p:txBody>
      </p:sp>
    </p:spTree>
    <p:extLst>
      <p:ext uri="{BB962C8B-B14F-4D97-AF65-F5344CB8AC3E}">
        <p14:creationId xmlns="" xmlns:p14="http://schemas.microsoft.com/office/powerpoint/2010/main" val="14703953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132 Fair Hydro Plan Act, 2017 Legislation</a:t>
            </a:r>
          </a:p>
        </p:txBody>
      </p:sp>
      <p:sp>
        <p:nvSpPr>
          <p:cNvPr id="4" name="Subheading"/>
          <p:cNvSpPr>
            <a:spLocks noChangeArrowheads="1"/>
          </p:cNvSpPr>
          <p:nvPr>
            <p:custDataLst>
              <p:tags r:id="rId1"/>
            </p:custDataLst>
          </p:nvPr>
        </p:nvSpPr>
        <p:spPr bwMode="auto">
          <a:xfrm>
            <a:off x="355753" y="762632"/>
            <a:ext cx="8427944" cy="380367"/>
          </a:xfrm>
          <a:prstGeom prst="rect">
            <a:avLst/>
          </a:prstGeom>
          <a:noFill/>
          <a:ln>
            <a:noFill/>
          </a:ln>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lgn="ctr">
                <a:solidFill>
                  <a:srgbClr val="FF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The Act establishes a framework under which the costs and benefits associated with the “clean energy initiative” are to be allocated among present and future consumers of electricity</a:t>
            </a:r>
          </a:p>
        </p:txBody>
      </p:sp>
      <p:sp>
        <p:nvSpPr>
          <p:cNvPr id="5" name="Content Placeholder 10"/>
          <p:cNvSpPr txBox="1">
            <a:spLocks/>
          </p:cNvSpPr>
          <p:nvPr/>
        </p:nvSpPr>
        <p:spPr>
          <a:xfrm>
            <a:off x="244049" y="2891045"/>
            <a:ext cx="8539648" cy="59565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Each month, the IESO will determine the shortfall resulting from the </a:t>
            </a:r>
            <a:r>
              <a:rPr lang="en-US" sz="1000" dirty="0" smtClean="0"/>
              <a:t>rate reduction </a:t>
            </a:r>
            <a:r>
              <a:rPr lang="en-US" sz="1000" dirty="0"/>
              <a:t>and record in a variance account. IESO has the right to recover the balance recorded in the variance account from specified consumers and this right will be a “regulatory asset” under the Act. IESO will not be entitled to collect the balance recorded in the variance account from specified consumers before May 1, 2021</a:t>
            </a:r>
            <a:endParaRPr lang="en-US" sz="1000" dirty="0" smtClean="0"/>
          </a:p>
        </p:txBody>
      </p:sp>
      <p:grpSp>
        <p:nvGrpSpPr>
          <p:cNvPr id="16" name="HeadingTitle 4"/>
          <p:cNvGrpSpPr/>
          <p:nvPr/>
        </p:nvGrpSpPr>
        <p:grpSpPr bwMode="gray">
          <a:xfrm>
            <a:off x="360303" y="1426057"/>
            <a:ext cx="8431272" cy="202025"/>
            <a:chOff x="393192" y="1316326"/>
            <a:chExt cx="4553712" cy="229010"/>
          </a:xfrm>
        </p:grpSpPr>
        <p:sp>
          <p:nvSpPr>
            <p:cNvPr id="17" name="TextBox 16"/>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Rate Reduction Time Period</a:t>
              </a:r>
            </a:p>
          </p:txBody>
        </p:sp>
        <p:cxnSp>
          <p:nvCxnSpPr>
            <p:cNvPr id="18" name="Straight Connector 17"/>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19" name="HeadingTitle 4"/>
          <p:cNvGrpSpPr/>
          <p:nvPr/>
        </p:nvGrpSpPr>
        <p:grpSpPr bwMode="gray">
          <a:xfrm>
            <a:off x="352425" y="2669970"/>
            <a:ext cx="8431272" cy="202025"/>
            <a:chOff x="393192" y="1316326"/>
            <a:chExt cx="4553712" cy="229010"/>
          </a:xfrm>
        </p:grpSpPr>
        <p:sp>
          <p:nvSpPr>
            <p:cNvPr id="20" name="TextBox 19"/>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Regulatory Asset</a:t>
              </a:r>
            </a:p>
          </p:txBody>
        </p:sp>
        <p:cxnSp>
          <p:nvCxnSpPr>
            <p:cNvPr id="21" name="Straight Connector 20"/>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12" name="Content Placeholder 10"/>
          <p:cNvSpPr txBox="1">
            <a:spLocks/>
          </p:cNvSpPr>
          <p:nvPr/>
        </p:nvSpPr>
        <p:spPr>
          <a:xfrm>
            <a:off x="245696" y="3767797"/>
            <a:ext cx="8545998" cy="59565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IESO may transfer (sell) a specified portion of the regulatory asset to the financing entity established by OPG. The Trust is not obligated to purchase the asset. Upon the transfer, the financing entity acquires an interest in the investment asset that is a current and irrevocable property right consisting of the right to impose, invoice, collect, receive and recover the clean energy adjustment from specified consumers or electricity vendors</a:t>
            </a:r>
            <a:endParaRPr lang="en-US" sz="1000" dirty="0" smtClean="0"/>
          </a:p>
        </p:txBody>
      </p:sp>
      <p:grpSp>
        <p:nvGrpSpPr>
          <p:cNvPr id="13" name="HeadingTitle 4"/>
          <p:cNvGrpSpPr/>
          <p:nvPr/>
        </p:nvGrpSpPr>
        <p:grpSpPr bwMode="gray">
          <a:xfrm>
            <a:off x="360422" y="3546722"/>
            <a:ext cx="8431272" cy="202025"/>
            <a:chOff x="393192" y="1316326"/>
            <a:chExt cx="4553712" cy="229010"/>
          </a:xfrm>
        </p:grpSpPr>
        <p:sp>
          <p:nvSpPr>
            <p:cNvPr id="15" name="TextBox 14"/>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Investment Asset</a:t>
              </a:r>
            </a:p>
          </p:txBody>
        </p:sp>
        <p:cxnSp>
          <p:nvCxnSpPr>
            <p:cNvPr id="22" name="Straight Connector 21"/>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24" name="HeadingTitle 4"/>
          <p:cNvGrpSpPr/>
          <p:nvPr/>
        </p:nvGrpSpPr>
        <p:grpSpPr bwMode="gray">
          <a:xfrm>
            <a:off x="358894" y="4562722"/>
            <a:ext cx="8431272" cy="202025"/>
            <a:chOff x="393192" y="1316326"/>
            <a:chExt cx="4553712" cy="229010"/>
          </a:xfrm>
        </p:grpSpPr>
        <p:sp>
          <p:nvSpPr>
            <p:cNvPr id="25" name="TextBox 24"/>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Components of the legislation and accompanying agreements that are of interest to investors</a:t>
              </a:r>
            </a:p>
          </p:txBody>
        </p:sp>
        <p:cxnSp>
          <p:nvCxnSpPr>
            <p:cNvPr id="26" name="Straight Connector 25"/>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27" name="Content Placeholder 10"/>
          <p:cNvSpPr txBox="1">
            <a:spLocks/>
          </p:cNvSpPr>
          <p:nvPr/>
        </p:nvSpPr>
        <p:spPr>
          <a:xfrm>
            <a:off x="243562" y="4774076"/>
            <a:ext cx="8547645" cy="1178618"/>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Investment assets created by the IESO represents a claim on the rate-payers that is a current and irrevocable property right consisting of the right to impose, invoice, collect, receive and recover from the </a:t>
            </a:r>
            <a:r>
              <a:rPr lang="en-US" sz="1000" dirty="0" smtClean="0"/>
              <a:t>market</a:t>
            </a:r>
          </a:p>
          <a:p>
            <a:pPr>
              <a:spcBef>
                <a:spcPts val="400"/>
              </a:spcBef>
            </a:pPr>
            <a:r>
              <a:rPr lang="en-US" sz="1000" dirty="0"/>
              <a:t>The trust is not obligated to purchase the regulatory asset from the </a:t>
            </a:r>
            <a:r>
              <a:rPr lang="en-US" sz="1000" dirty="0" smtClean="0"/>
              <a:t>IESO</a:t>
            </a:r>
          </a:p>
          <a:p>
            <a:pPr>
              <a:spcBef>
                <a:spcPts val="400"/>
              </a:spcBef>
            </a:pPr>
            <a:r>
              <a:rPr lang="en-US" sz="1000" dirty="0"/>
              <a:t>The various investment assets are pari </a:t>
            </a:r>
            <a:r>
              <a:rPr lang="en-US" sz="1000" dirty="0" smtClean="0"/>
              <a:t>passu</a:t>
            </a:r>
          </a:p>
          <a:p>
            <a:pPr>
              <a:spcBef>
                <a:spcPts val="400"/>
              </a:spcBef>
            </a:pPr>
            <a:r>
              <a:rPr lang="en-US" sz="1000" b="1" dirty="0"/>
              <a:t>The province is providing a guarantee to the trust; backstopping its obligations, either if there are changes in future legislation or if there are market disruption (liquidity) issues</a:t>
            </a:r>
          </a:p>
        </p:txBody>
      </p:sp>
      <p:sp>
        <p:nvSpPr>
          <p:cNvPr id="28" name="Content Placeholder 10"/>
          <p:cNvSpPr txBox="1">
            <a:spLocks/>
          </p:cNvSpPr>
          <p:nvPr/>
        </p:nvSpPr>
        <p:spPr>
          <a:xfrm>
            <a:off x="248989" y="1652012"/>
            <a:ext cx="8570194" cy="1017957"/>
          </a:xfrm>
          <a:prstGeom prst="rect">
            <a:avLst/>
          </a:prstGeom>
        </p:spPr>
        <p:txBody>
          <a:bodyPr>
            <a:noAutofit/>
          </a:bodyPr>
          <a:lstStyle>
            <a:lvl1pPr marL="147104" indent="-130757" algn="l" defTabSz="456856"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550"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3996"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439" indent="-130757" algn="l" defTabSz="456856"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3356" indent="-153229"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6950" indent="-163163" algn="l" defTabSz="456856" rtl="0" fontAlgn="base">
              <a:spcBef>
                <a:spcPct val="0"/>
              </a:spcBef>
              <a:spcAft>
                <a:spcPts val="449"/>
              </a:spcAft>
              <a:buSzPct val="65000"/>
              <a:buFont typeface="Arial" pitchFamily="34" charset="0"/>
              <a:buChar char="–"/>
              <a:defRPr sz="900">
                <a:solidFill>
                  <a:schemeClr val="tx1"/>
                </a:solidFill>
                <a:latin typeface="+mn-lt"/>
              </a:defRPr>
            </a:lvl6pPr>
            <a:lvl7pPr marL="1265561" indent="-163163" algn="l" defTabSz="456856" rtl="0" fontAlgn="base">
              <a:spcBef>
                <a:spcPct val="0"/>
              </a:spcBef>
              <a:spcAft>
                <a:spcPts val="449"/>
              </a:spcAft>
              <a:buSzPct val="65000"/>
              <a:buFont typeface="Arial" pitchFamily="34" charset="0"/>
              <a:buChar char="–"/>
              <a:defRPr sz="900">
                <a:solidFill>
                  <a:schemeClr val="tx1"/>
                </a:solidFill>
                <a:latin typeface="+mn-lt"/>
              </a:defRPr>
            </a:lvl7pPr>
            <a:lvl8pPr marL="1674179" indent="-163163" algn="l" defTabSz="456856" rtl="0" fontAlgn="base">
              <a:spcBef>
                <a:spcPct val="0"/>
              </a:spcBef>
              <a:spcAft>
                <a:spcPts val="449"/>
              </a:spcAft>
              <a:buSzPct val="65000"/>
              <a:buFont typeface="Arial" pitchFamily="34" charset="0"/>
              <a:buChar char="–"/>
              <a:defRPr sz="900">
                <a:solidFill>
                  <a:schemeClr val="tx1"/>
                </a:solidFill>
                <a:latin typeface="+mn-lt"/>
              </a:defRPr>
            </a:lvl8pPr>
            <a:lvl9pPr marL="2082795" indent="-163163" algn="l" defTabSz="456856" rtl="0" fontAlgn="base">
              <a:spcBef>
                <a:spcPct val="0"/>
              </a:spcBef>
              <a:spcAft>
                <a:spcPts val="449"/>
              </a:spcAft>
              <a:buSzPct val="65000"/>
              <a:buFont typeface="Arial" pitchFamily="34" charset="0"/>
              <a:buChar char="–"/>
              <a:defRPr sz="900">
                <a:solidFill>
                  <a:schemeClr val="tx1"/>
                </a:solidFill>
                <a:latin typeface="+mn-lt"/>
              </a:defRPr>
            </a:lvl9pPr>
          </a:lstStyle>
          <a:p>
            <a:pPr marL="164329" lvl="2" indent="-146182">
              <a:spcBef>
                <a:spcPts val="400"/>
              </a:spcBef>
              <a:buClr>
                <a:srgbClr val="0051A5"/>
              </a:buClr>
              <a:buSzPct val="100000"/>
              <a:buFont typeface="Wingdings"/>
              <a:buChar char="§"/>
            </a:pPr>
            <a:r>
              <a:rPr lang="en-US" sz="1000" kern="0" dirty="0"/>
              <a:t>From July 1, 2017 until April 30, </a:t>
            </a:r>
            <a:r>
              <a:rPr lang="en-US" sz="1000" kern="0" dirty="0" smtClean="0"/>
              <a:t>2019, </a:t>
            </a:r>
            <a:r>
              <a:rPr lang="en-US" sz="1000" kern="0" dirty="0"/>
              <a:t>electricity rates payable by a “regulated rate consumer” will be the rate that would result in a representative regulated rate consumer who meets the prescribed criteria being charged an invoice amount that is 25% less than the regulated rate that would otherwise have been determined by the OEB</a:t>
            </a:r>
          </a:p>
          <a:p>
            <a:pPr lvl="1">
              <a:spcBef>
                <a:spcPts val="400"/>
              </a:spcBef>
              <a:buClr>
                <a:schemeClr val="accent2"/>
              </a:buClr>
            </a:pPr>
            <a:r>
              <a:rPr lang="en-US" sz="1000" kern="0" dirty="0" smtClean="0"/>
              <a:t>For the 12 month period beginning May 1, 2018 the invoice amount established previously would increase by the rate of inflation in Ontario</a:t>
            </a:r>
          </a:p>
          <a:p>
            <a:pPr lvl="1">
              <a:spcBef>
                <a:spcPts val="400"/>
              </a:spcBef>
              <a:buClr>
                <a:schemeClr val="accent2"/>
              </a:buClr>
            </a:pPr>
            <a:r>
              <a:rPr lang="en-US" sz="1000" kern="0" dirty="0" smtClean="0"/>
              <a:t>Subsequent rate reductions </a:t>
            </a:r>
            <a:r>
              <a:rPr lang="en-US" sz="1000" kern="0" dirty="0"/>
              <a:t>beyond April </a:t>
            </a:r>
            <a:r>
              <a:rPr lang="en-US" sz="1000" kern="0" dirty="0" smtClean="0"/>
              <a:t>30, 2019 </a:t>
            </a:r>
            <a:r>
              <a:rPr lang="en-US" sz="1000" kern="0" dirty="0"/>
              <a:t>will be established by </a:t>
            </a:r>
            <a:r>
              <a:rPr lang="en-US" sz="1000" kern="0" dirty="0" smtClean="0"/>
              <a:t>regulation</a:t>
            </a:r>
          </a:p>
        </p:txBody>
      </p:sp>
    </p:spTree>
    <p:extLst>
      <p:ext uri="{BB962C8B-B14F-4D97-AF65-F5344CB8AC3E}">
        <p14:creationId xmlns="" xmlns:p14="http://schemas.microsoft.com/office/powerpoint/2010/main" val="22012102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ight Arrow 24"/>
          <p:cNvSpPr/>
          <p:nvPr/>
        </p:nvSpPr>
        <p:spPr bwMode="auto">
          <a:xfrm>
            <a:off x="3058450" y="2830389"/>
            <a:ext cx="739852" cy="399495"/>
          </a:xfrm>
          <a:prstGeom prst="rightArrow">
            <a:avLst/>
          </a:prstGeom>
          <a:solidFill>
            <a:schemeClr val="tx2"/>
          </a:solidFill>
          <a:ln w="9525" algn="ctr">
            <a:noFill/>
            <a:miter lim="800000"/>
            <a:headEnd/>
            <a:tailEnd/>
          </a:ln>
          <a:effectLst/>
          <a:extLst/>
        </p:spPr>
        <p:txBody>
          <a:bodyPr wrap="none" rtlCol="0" anchor="ctr"/>
          <a:lstStyle/>
          <a:p>
            <a:pPr algn="ctr"/>
            <a:endParaRPr lang="en-US" sz="1000" dirty="0" smtClean="0">
              <a:solidFill>
                <a:srgbClr val="003263"/>
              </a:solidFill>
            </a:endParaRPr>
          </a:p>
        </p:txBody>
      </p:sp>
      <p:sp>
        <p:nvSpPr>
          <p:cNvPr id="10" name="Title 9"/>
          <p:cNvSpPr>
            <a:spLocks noGrp="1"/>
          </p:cNvSpPr>
          <p:nvPr>
            <p:ph type="title"/>
          </p:nvPr>
        </p:nvSpPr>
        <p:spPr/>
        <p:txBody>
          <a:bodyPr/>
          <a:lstStyle/>
          <a:p>
            <a:pPr>
              <a:lnSpc>
                <a:spcPct val="90000"/>
              </a:lnSpc>
            </a:pPr>
            <a:r>
              <a:rPr lang="en-US" altLang="en-US" dirty="0" smtClean="0"/>
              <a:t>Clean Energy Adjustment – Proposed Billing and Collection Process</a:t>
            </a:r>
            <a:endParaRPr lang="en-US" altLang="en-US" dirty="0"/>
          </a:p>
        </p:txBody>
      </p:sp>
      <p:sp>
        <p:nvSpPr>
          <p:cNvPr id="7" name="CoverPageLogoID" hidden="1"/>
          <p:cNvSpPr txBox="1"/>
          <p:nvPr/>
        </p:nvSpPr>
        <p:spPr>
          <a:xfrm>
            <a:off x="11543" y="11212"/>
            <a:ext cx="11544" cy="1384995"/>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logoRBCCM1</a:t>
            </a:r>
          </a:p>
        </p:txBody>
      </p:sp>
      <p:sp>
        <p:nvSpPr>
          <p:cNvPr id="8" name="CoverPageGroupID" hidden="1"/>
          <p:cNvSpPr txBox="1"/>
          <p:nvPr/>
        </p:nvSpPr>
        <p:spPr>
          <a:xfrm>
            <a:off x="11543" y="11235"/>
            <a:ext cx="11544" cy="2077492"/>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Capital Markets</a:t>
            </a:r>
          </a:p>
        </p:txBody>
      </p:sp>
      <p:sp>
        <p:nvSpPr>
          <p:cNvPr id="9" name="coverPageIsInternalPub" hidden="1"/>
          <p:cNvSpPr txBox="1"/>
          <p:nvPr/>
        </p:nvSpPr>
        <p:spPr>
          <a:xfrm>
            <a:off x="11543" y="11233"/>
            <a:ext cx="11544" cy="138499"/>
          </a:xfrm>
          <a:prstGeom prst="rect">
            <a:avLst/>
          </a:prstGeom>
          <a:noFill/>
        </p:spPr>
        <p:txBody>
          <a:bodyPr vert="horz" wrap="square" lIns="0" tIns="0" rIns="0" bIns="0" rtlCol="0">
            <a:spAutoFit/>
          </a:bodyPr>
          <a:lstStyle/>
          <a:p>
            <a:pPr fontAlgn="base">
              <a:spcBef>
                <a:spcPct val="0"/>
              </a:spcBef>
              <a:spcAft>
                <a:spcPct val="0"/>
              </a:spcAft>
            </a:pPr>
            <a:r>
              <a:rPr lang="en-US" sz="900" dirty="0">
                <a:solidFill>
                  <a:srgbClr val="000000"/>
                </a:solidFill>
              </a:rPr>
              <a:t>0</a:t>
            </a:r>
          </a:p>
        </p:txBody>
      </p:sp>
      <p:graphicFrame>
        <p:nvGraphicFramePr>
          <p:cNvPr id="12" name="Table 11"/>
          <p:cNvGraphicFramePr>
            <a:graphicFrameLocks noGrp="1" noChangeAspect="1"/>
          </p:cNvGraphicFramePr>
          <p:nvPr>
            <p:extLst>
              <p:ext uri="{D42A27DB-BD31-4B8C-83A1-F6EECF244321}">
                <p14:modId xmlns="" xmlns:p14="http://schemas.microsoft.com/office/powerpoint/2010/main" val="809187888"/>
              </p:ext>
            </p:extLst>
          </p:nvPr>
        </p:nvGraphicFramePr>
        <p:xfrm>
          <a:off x="1506565" y="2371251"/>
          <a:ext cx="1529641" cy="1180224"/>
        </p:xfrm>
        <a:graphic>
          <a:graphicData uri="http://schemas.openxmlformats.org/drawingml/2006/table">
            <a:tbl>
              <a:tblPr firstRow="1" bandRow="1">
                <a:tableStyleId>{2D5ABB26-0587-4C30-8999-92F81FD0307C}</a:tableStyleId>
              </a:tblPr>
              <a:tblGrid>
                <a:gridCol w="1529641"/>
              </a:tblGrid>
              <a:tr h="76200">
                <a:tc>
                  <a:txBody>
                    <a:bodyPr/>
                    <a:lstStyle/>
                    <a:p>
                      <a:pPr algn="ctr"/>
                      <a:r>
                        <a:rPr lang="en-US" sz="1200" b="1" i="0" dirty="0" smtClean="0">
                          <a:solidFill>
                            <a:schemeClr val="tx2"/>
                          </a:solidFill>
                          <a:latin typeface="Arial"/>
                        </a:rPr>
                        <a:t>Financial Services Manager</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27648">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408050">
                <a:tc>
                  <a:txBody>
                    <a:bodyPr/>
                    <a:lstStyle/>
                    <a:p>
                      <a:pPr algn="ctr"/>
                      <a:r>
                        <a:rPr lang="en-US" sz="800" b="0" i="0" dirty="0" smtClean="0">
                          <a:solidFill>
                            <a:schemeClr val="tx1"/>
                          </a:solidFill>
                          <a:latin typeface="Arial"/>
                        </a:rPr>
                        <a:t>Determines the CEA (monthly) based</a:t>
                      </a:r>
                      <a:r>
                        <a:rPr lang="en-US" sz="800" b="0" i="0" baseline="0" dirty="0" smtClean="0">
                          <a:solidFill>
                            <a:schemeClr val="tx1"/>
                          </a:solidFill>
                          <a:latin typeface="Arial"/>
                        </a:rPr>
                        <a:t> on legislation and regulation and notifies the OEB of CEA for each reference period</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27648">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27648">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3" name="Table 12"/>
          <p:cNvGraphicFramePr>
            <a:graphicFrameLocks noGrp="1" noChangeAspect="1"/>
          </p:cNvGraphicFramePr>
          <p:nvPr>
            <p:extLst>
              <p:ext uri="{D42A27DB-BD31-4B8C-83A1-F6EECF244321}">
                <p14:modId xmlns="" xmlns:p14="http://schemas.microsoft.com/office/powerpoint/2010/main" val="2857097080"/>
              </p:ext>
            </p:extLst>
          </p:nvPr>
        </p:nvGraphicFramePr>
        <p:xfrm>
          <a:off x="3807180" y="2372724"/>
          <a:ext cx="1529641" cy="1190535"/>
        </p:xfrm>
        <a:graphic>
          <a:graphicData uri="http://schemas.openxmlformats.org/drawingml/2006/table">
            <a:tbl>
              <a:tblPr firstRow="1" bandRow="1">
                <a:tableStyleId>{2D5ABB26-0587-4C30-8999-92F81FD0307C}</a:tableStyleId>
              </a:tblPr>
              <a:tblGrid>
                <a:gridCol w="1529641"/>
              </a:tblGrid>
              <a:tr h="403695">
                <a:tc>
                  <a:txBody>
                    <a:bodyPr/>
                    <a:lstStyle/>
                    <a:p>
                      <a:pPr algn="ctr"/>
                      <a:endParaRPr lang="en-US" sz="1200" b="1" i="0" dirty="0" smtClean="0">
                        <a:solidFill>
                          <a:schemeClr val="tx2"/>
                        </a:solidFill>
                        <a:latin typeface="Arial"/>
                      </a:endParaRPr>
                    </a:p>
                    <a:p>
                      <a:pPr algn="ctr"/>
                      <a:r>
                        <a:rPr lang="en-US" sz="1200" b="1" i="0" dirty="0" smtClean="0">
                          <a:solidFill>
                            <a:schemeClr val="tx2"/>
                          </a:solidFill>
                          <a:latin typeface="Arial"/>
                        </a:rPr>
                        <a:t>OEB</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Determines volumetric</a:t>
                      </a:r>
                      <a:r>
                        <a:rPr lang="en-US" sz="800" b="0" i="0" baseline="0" dirty="0" smtClean="0">
                          <a:solidFill>
                            <a:schemeClr val="tx1"/>
                          </a:solidFill>
                          <a:latin typeface="Arial"/>
                        </a:rPr>
                        <a:t> </a:t>
                      </a:r>
                      <a:r>
                        <a:rPr lang="en-US" sz="800" b="0" i="0" dirty="0" smtClean="0">
                          <a:solidFill>
                            <a:schemeClr val="tx1"/>
                          </a:solidFill>
                          <a:latin typeface="Arial"/>
                        </a:rPr>
                        <a:t>rates</a:t>
                      </a:r>
                      <a:r>
                        <a:rPr lang="en-US" sz="800" b="0" i="0" baseline="30000" dirty="0" smtClean="0">
                          <a:solidFill>
                            <a:schemeClr val="tx1"/>
                          </a:solidFill>
                          <a:latin typeface="Arial"/>
                        </a:rPr>
                        <a:t>1</a:t>
                      </a:r>
                      <a:r>
                        <a:rPr lang="en-US" sz="800" b="0" i="0" dirty="0" smtClean="0">
                          <a:solidFill>
                            <a:schemeClr val="tx1"/>
                          </a:solidFill>
                          <a:latin typeface="Arial"/>
                        </a:rPr>
                        <a:t> to invoice specified consumers</a:t>
                      </a:r>
                      <a:r>
                        <a:rPr lang="en-US" sz="800" b="0" i="0" baseline="0" dirty="0" smtClean="0">
                          <a:solidFill>
                            <a:schemeClr val="tx1"/>
                          </a:solidFill>
                          <a:latin typeface="Arial"/>
                        </a:rPr>
                        <a:t> to recover CEA expressed as a cent per kWh</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4" name="Table 13"/>
          <p:cNvGraphicFramePr>
            <a:graphicFrameLocks noGrp="1" noChangeAspect="1"/>
          </p:cNvGraphicFramePr>
          <p:nvPr>
            <p:extLst>
              <p:ext uri="{D42A27DB-BD31-4B8C-83A1-F6EECF244321}">
                <p14:modId xmlns="" xmlns:p14="http://schemas.microsoft.com/office/powerpoint/2010/main" val="3960851360"/>
              </p:ext>
            </p:extLst>
          </p:nvPr>
        </p:nvGraphicFramePr>
        <p:xfrm>
          <a:off x="6108317" y="2374198"/>
          <a:ext cx="1529641" cy="1190535"/>
        </p:xfrm>
        <a:graphic>
          <a:graphicData uri="http://schemas.openxmlformats.org/drawingml/2006/table">
            <a:tbl>
              <a:tblPr firstRow="1" bandRow="1">
                <a:tableStyleId>{2D5ABB26-0587-4C30-8999-92F81FD0307C}</a:tableStyleId>
              </a:tblPr>
              <a:tblGrid>
                <a:gridCol w="1529641"/>
              </a:tblGrid>
              <a:tr h="403695">
                <a:tc>
                  <a:txBody>
                    <a:bodyPr/>
                    <a:lstStyle/>
                    <a:p>
                      <a:pPr algn="ctr"/>
                      <a:endParaRPr lang="en-US" sz="1200" b="1" i="0" dirty="0" smtClean="0">
                        <a:solidFill>
                          <a:schemeClr val="tx2"/>
                        </a:solidFill>
                        <a:latin typeface="Arial"/>
                      </a:endParaRPr>
                    </a:p>
                    <a:p>
                      <a:pPr algn="ctr"/>
                      <a:r>
                        <a:rPr lang="en-US" sz="1200" b="1" i="0" dirty="0" smtClean="0">
                          <a:solidFill>
                            <a:schemeClr val="tx2"/>
                          </a:solidFill>
                          <a:latin typeface="Arial"/>
                        </a:rPr>
                        <a:t>Electricity Vendors</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Invoice specified consumers for CEA</a:t>
                      </a:r>
                      <a:r>
                        <a:rPr lang="en-US" sz="800" b="0" i="0" baseline="0" dirty="0" smtClean="0">
                          <a:solidFill>
                            <a:schemeClr val="tx1"/>
                          </a:solidFill>
                          <a:latin typeface="Arial"/>
                        </a:rPr>
                        <a:t> amount by using volumetric rate set by OEB and report the amount invoiced and collected from consumers to the IESO</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5" name="Table 14"/>
          <p:cNvGraphicFramePr>
            <a:graphicFrameLocks noGrp="1" noChangeAspect="1"/>
          </p:cNvGraphicFramePr>
          <p:nvPr>
            <p:extLst>
              <p:ext uri="{D42A27DB-BD31-4B8C-83A1-F6EECF244321}">
                <p14:modId xmlns="" xmlns:p14="http://schemas.microsoft.com/office/powerpoint/2010/main" val="3225849437"/>
              </p:ext>
            </p:extLst>
          </p:nvPr>
        </p:nvGraphicFramePr>
        <p:xfrm>
          <a:off x="1511154" y="4270743"/>
          <a:ext cx="1529641" cy="1190535"/>
        </p:xfrm>
        <a:graphic>
          <a:graphicData uri="http://schemas.openxmlformats.org/drawingml/2006/table">
            <a:tbl>
              <a:tblPr firstRow="1" bandRow="1">
                <a:tableStyleId>{2D5ABB26-0587-4C30-8999-92F81FD0307C}</a:tableStyleId>
              </a:tblPr>
              <a:tblGrid>
                <a:gridCol w="1529641"/>
              </a:tblGrid>
              <a:tr h="0">
                <a:tc>
                  <a:txBody>
                    <a:bodyPr/>
                    <a:lstStyle/>
                    <a:p>
                      <a:pPr algn="ctr"/>
                      <a:r>
                        <a:rPr lang="en-US" sz="1200" b="1" i="0" dirty="0" smtClean="0">
                          <a:solidFill>
                            <a:schemeClr val="tx2"/>
                          </a:solidFill>
                          <a:latin typeface="Arial"/>
                        </a:rPr>
                        <a:t>Specified Consumers</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Must</a:t>
                      </a:r>
                      <a:r>
                        <a:rPr lang="en-US" sz="800" b="0" i="0" baseline="0" dirty="0" smtClean="0">
                          <a:solidFill>
                            <a:schemeClr val="tx1"/>
                          </a:solidFill>
                          <a:latin typeface="Arial"/>
                        </a:rPr>
                        <a:t> pay invoice from Electricity Vendors for CEA amount</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6" name="Table 15"/>
          <p:cNvGraphicFramePr>
            <a:graphicFrameLocks noGrp="1" noChangeAspect="1"/>
          </p:cNvGraphicFramePr>
          <p:nvPr>
            <p:extLst>
              <p:ext uri="{D42A27DB-BD31-4B8C-83A1-F6EECF244321}">
                <p14:modId xmlns="" xmlns:p14="http://schemas.microsoft.com/office/powerpoint/2010/main" val="2751330371"/>
              </p:ext>
            </p:extLst>
          </p:nvPr>
        </p:nvGraphicFramePr>
        <p:xfrm>
          <a:off x="3798302" y="4278071"/>
          <a:ext cx="1529641" cy="1419181"/>
        </p:xfrm>
        <a:graphic>
          <a:graphicData uri="http://schemas.openxmlformats.org/drawingml/2006/table">
            <a:tbl>
              <a:tblPr firstRow="1" bandRow="1">
                <a:tableStyleId>{2D5ABB26-0587-4C30-8999-92F81FD0307C}</a:tableStyleId>
              </a:tblPr>
              <a:tblGrid>
                <a:gridCol w="1529641"/>
              </a:tblGrid>
              <a:tr h="403695">
                <a:tc>
                  <a:txBody>
                    <a:bodyPr/>
                    <a:lstStyle/>
                    <a:p>
                      <a:pPr algn="ctr"/>
                      <a:r>
                        <a:rPr lang="en-US" sz="1200" b="1" i="0" dirty="0" smtClean="0">
                          <a:solidFill>
                            <a:schemeClr val="tx2"/>
                          </a:solidFill>
                          <a:latin typeface="Arial"/>
                        </a:rPr>
                        <a:t>Electricity Vendors</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Must collect CEA amounts from specified consumers, hold amounts in a segregated account and remit CEA amounts to the IESO (separate from any other amount collected and remitted)</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graphicFrame>
        <p:nvGraphicFramePr>
          <p:cNvPr id="17" name="Table 16"/>
          <p:cNvGraphicFramePr>
            <a:graphicFrameLocks noGrp="1" noChangeAspect="1"/>
          </p:cNvGraphicFramePr>
          <p:nvPr>
            <p:extLst>
              <p:ext uri="{D42A27DB-BD31-4B8C-83A1-F6EECF244321}">
                <p14:modId xmlns="" xmlns:p14="http://schemas.microsoft.com/office/powerpoint/2010/main" val="819128099"/>
              </p:ext>
            </p:extLst>
          </p:nvPr>
        </p:nvGraphicFramePr>
        <p:xfrm>
          <a:off x="6099178" y="4279567"/>
          <a:ext cx="1529641" cy="1180210"/>
        </p:xfrm>
        <a:graphic>
          <a:graphicData uri="http://schemas.openxmlformats.org/drawingml/2006/table">
            <a:tbl>
              <a:tblPr firstRow="1" bandRow="1">
                <a:tableStyleId>{2D5ABB26-0587-4C30-8999-92F81FD0307C}</a:tableStyleId>
              </a:tblPr>
              <a:tblGrid>
                <a:gridCol w="1529641"/>
              </a:tblGrid>
              <a:tr h="403695">
                <a:tc>
                  <a:txBody>
                    <a:bodyPr/>
                    <a:lstStyle/>
                    <a:p>
                      <a:pPr algn="ctr"/>
                      <a:r>
                        <a:rPr lang="en-US" sz="1200" b="1" i="0" dirty="0" smtClean="0">
                          <a:solidFill>
                            <a:schemeClr val="tx2"/>
                          </a:solidFill>
                          <a:latin typeface="Arial"/>
                        </a:rPr>
                        <a:t>IESO</a:t>
                      </a:r>
                      <a:endParaRPr lang="en-US" sz="1200" b="1" i="0" dirty="0">
                        <a:solidFill>
                          <a:schemeClr val="tx2"/>
                        </a:solidFill>
                        <a:latin typeface="Arial"/>
                      </a:endParaRPr>
                    </a:p>
                  </a:txBody>
                  <a:tcPr marL="24130" marR="24130" marT="24130" marB="24130" anchor="ctr" anchorCtr="1">
                    <a:lnT w="0" cap="flat" cmpd="sng" algn="ctr">
                      <a:solidFill>
                        <a:schemeClr val="tx1">
                          <a:alpha val="0"/>
                        </a:schemeClr>
                      </a:solidFill>
                      <a:prstDash val="solid"/>
                      <a:round/>
                      <a:headEnd type="none" w="med" len="med"/>
                      <a:tailEnd type="none" w="med" len="med"/>
                    </a:lnT>
                    <a:lnB w="0" cap="flat" cmpd="sng" algn="ctr">
                      <a:solidFill>
                        <a:schemeClr val="tx1">
                          <a:alpha val="0"/>
                        </a:schemeClr>
                      </a:solidFill>
                      <a:prstDash val="solid"/>
                      <a:round/>
                      <a:headEnd type="none" w="med" len="med"/>
                      <a:tailEnd type="none" w="med" len="med"/>
                    </a:lnB>
                    <a:noFill/>
                  </a:tcPr>
                </a:tc>
              </a:tr>
              <a:tr h="30283">
                <a:tc>
                  <a:txBody>
                    <a:bodyPr/>
                    <a:lstStyle/>
                    <a:p>
                      <a:pPr algn="ctr"/>
                      <a:endParaRPr lang="en-US" sz="100" b="1" i="0" dirty="0">
                        <a:solidFill>
                          <a:srgbClr val="000000"/>
                        </a:solidFill>
                        <a:latin typeface="Arial"/>
                      </a:endParaRPr>
                    </a:p>
                  </a:txBody>
                  <a:tcPr marL="0" marR="0" marT="0" marB="0" anchor="ctr" anchorCtr="1">
                    <a:lnT w="0" cap="flat" cmpd="sng" algn="ctr">
                      <a:solidFill>
                        <a:schemeClr val="tx1">
                          <a:alpha val="0"/>
                        </a:schemeClr>
                      </a:solidFill>
                      <a:prstDash val="solid"/>
                      <a:round/>
                      <a:headEnd type="none" w="med" len="med"/>
                      <a:tailEnd type="none" w="med" len="med"/>
                    </a:lnT>
                    <a:lnB w="6350" cap="flat" cmpd="sng" algn="ctr">
                      <a:solidFill>
                        <a:srgbClr val="4D4D4D"/>
                      </a:solidFill>
                      <a:prstDash val="solid"/>
                      <a:round/>
                      <a:headEnd type="none" w="med" len="med"/>
                      <a:tailEnd type="none" w="med" len="med"/>
                    </a:lnB>
                    <a:solidFill>
                      <a:srgbClr val="FFFFFF">
                        <a:alpha val="0"/>
                      </a:srgbClr>
                    </a:solidFill>
                  </a:tcPr>
                </a:tc>
              </a:tr>
              <a:tr h="27820">
                <a:tc>
                  <a:txBody>
                    <a:bodyPr/>
                    <a:lstStyle/>
                    <a:p>
                      <a:pPr algn="ctr"/>
                      <a:endParaRPr lang="en-US" sz="100" b="1" i="0" dirty="0">
                        <a:solidFill>
                          <a:srgbClr val="000000"/>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solidFill>
                      <a:srgbClr val="FFFFFF">
                        <a:alpha val="0"/>
                      </a:srgbClr>
                    </a:solidFill>
                  </a:tcPr>
                </a:tc>
              </a:tr>
              <a:tr h="662729">
                <a:tc>
                  <a:txBody>
                    <a:bodyPr/>
                    <a:lstStyle/>
                    <a:p>
                      <a:pPr algn="ctr"/>
                      <a:r>
                        <a:rPr lang="en-US" sz="800" b="0" i="0" dirty="0" smtClean="0">
                          <a:solidFill>
                            <a:schemeClr val="tx1"/>
                          </a:solidFill>
                          <a:latin typeface="Arial"/>
                        </a:rPr>
                        <a:t>Must receive CEA amounts</a:t>
                      </a:r>
                      <a:r>
                        <a:rPr lang="en-US" sz="800" b="0" i="0" baseline="0" dirty="0" smtClean="0">
                          <a:solidFill>
                            <a:schemeClr val="tx1"/>
                          </a:solidFill>
                          <a:latin typeface="Arial"/>
                        </a:rPr>
                        <a:t> paid by Electricity Vendors, hold CEA amounts in a trust and remit the CEA amounts to the financing entities</a:t>
                      </a:r>
                      <a:endParaRPr lang="en-US" sz="800" b="0" i="0" dirty="0">
                        <a:solidFill>
                          <a:schemeClr val="tx1"/>
                        </a:solidFill>
                        <a:latin typeface="Arial"/>
                      </a:endParaRPr>
                    </a:p>
                  </a:txBody>
                  <a:tcPr marL="24130" marR="24130" marT="24130" marB="24130" anchor="ctr" anchorCtr="1">
                    <a:lnT w="0" cap="flat" cmpd="sng" algn="ctr">
                      <a:solidFill>
                        <a:srgbClr val="4D4D4D">
                          <a:alpha val="0"/>
                        </a:srgbClr>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r h="0">
                <a:tc>
                  <a:txBody>
                    <a:bodyPr/>
                    <a:lstStyle/>
                    <a:p>
                      <a:pPr algn="l"/>
                      <a:endParaRPr lang="en-US" sz="100" b="1" i="0" dirty="0">
                        <a:solidFill>
                          <a:schemeClr val="tx1"/>
                        </a:solidFill>
                        <a:latin typeface="Arial"/>
                      </a:endParaRPr>
                    </a:p>
                  </a:txBody>
                  <a:tcPr marL="0" marR="0" marT="0" marB="0" anchor="ctr" anchorCtr="1">
                    <a:lnT w="0" cap="flat" cmpd="sng" algn="ctr">
                      <a:solidFill>
                        <a:srgbClr val="4D4D4D">
                          <a:alpha val="0"/>
                        </a:srgbClr>
                      </a:solidFill>
                      <a:prstDash val="solid"/>
                      <a:round/>
                      <a:headEnd type="none" w="med" len="med"/>
                      <a:tailEnd type="none" w="med" len="med"/>
                    </a:lnT>
                    <a:lnB w="6350" cap="flat" cmpd="sng" algn="ctr">
                      <a:solidFill>
                        <a:srgbClr val="4D4D4D"/>
                      </a:solidFill>
                      <a:prstDash val="solid"/>
                      <a:round/>
                      <a:headEnd type="none" w="med" len="med"/>
                      <a:tailEnd type="none" w="med" len="med"/>
                    </a:lnB>
                    <a:noFill/>
                  </a:tcPr>
                </a:tc>
              </a:tr>
              <a:tr h="30283">
                <a:tc>
                  <a:txBody>
                    <a:bodyPr/>
                    <a:lstStyle/>
                    <a:p>
                      <a:pPr algn="l"/>
                      <a:endParaRPr lang="en-US" sz="100" b="1" i="0" dirty="0">
                        <a:solidFill>
                          <a:schemeClr val="tx1"/>
                        </a:solidFill>
                        <a:latin typeface="Arial"/>
                      </a:endParaRPr>
                    </a:p>
                  </a:txBody>
                  <a:tcPr marL="0" marR="0" marT="0" marB="0" anchor="ctr" anchorCtr="1">
                    <a:lnT w="6350" cap="flat" cmpd="sng" algn="ctr">
                      <a:solidFill>
                        <a:srgbClr val="4D4D4D"/>
                      </a:solidFill>
                      <a:prstDash val="solid"/>
                      <a:round/>
                      <a:headEnd type="none" w="med" len="med"/>
                      <a:tailEnd type="none" w="med" len="med"/>
                    </a:lnT>
                    <a:lnB w="0" cap="flat" cmpd="sng" algn="ctr">
                      <a:solidFill>
                        <a:srgbClr val="4D4D4D">
                          <a:alpha val="0"/>
                        </a:srgbClr>
                      </a:solidFill>
                      <a:prstDash val="solid"/>
                      <a:round/>
                      <a:headEnd type="none" w="med" len="med"/>
                      <a:tailEnd type="none" w="med" len="med"/>
                    </a:lnB>
                    <a:noFill/>
                  </a:tcPr>
                </a:tc>
              </a:tr>
            </a:tbl>
          </a:graphicData>
        </a:graphic>
      </p:graphicFrame>
      <p:sp>
        <p:nvSpPr>
          <p:cNvPr id="26" name="Right Arrow 25"/>
          <p:cNvSpPr/>
          <p:nvPr/>
        </p:nvSpPr>
        <p:spPr bwMode="auto">
          <a:xfrm>
            <a:off x="5359326" y="2840741"/>
            <a:ext cx="739852" cy="399495"/>
          </a:xfrm>
          <a:prstGeom prst="rightArrow">
            <a:avLst/>
          </a:prstGeom>
          <a:solidFill>
            <a:schemeClr val="tx2"/>
          </a:solidFill>
          <a:ln w="9525" algn="ctr">
            <a:noFill/>
            <a:miter lim="800000"/>
            <a:headEnd/>
            <a:tailEnd/>
          </a:ln>
          <a:effectLst/>
          <a:extLst/>
        </p:spPr>
        <p:txBody>
          <a:bodyPr wrap="none" rtlCol="0" anchor="ctr"/>
          <a:lstStyle/>
          <a:p>
            <a:pPr algn="ctr"/>
            <a:endParaRPr lang="en-US" sz="1000" dirty="0" smtClean="0">
              <a:solidFill>
                <a:srgbClr val="003263"/>
              </a:solidFill>
            </a:endParaRPr>
          </a:p>
        </p:txBody>
      </p:sp>
      <p:sp>
        <p:nvSpPr>
          <p:cNvPr id="29" name="Right Arrow 28"/>
          <p:cNvSpPr/>
          <p:nvPr/>
        </p:nvSpPr>
        <p:spPr bwMode="auto">
          <a:xfrm>
            <a:off x="3068802" y="4848283"/>
            <a:ext cx="739852" cy="399495"/>
          </a:xfrm>
          <a:prstGeom prst="rightArrow">
            <a:avLst/>
          </a:prstGeom>
          <a:solidFill>
            <a:schemeClr val="tx2"/>
          </a:solidFill>
          <a:ln w="9525" algn="ctr">
            <a:noFill/>
            <a:miter lim="800000"/>
            <a:headEnd/>
            <a:tailEnd/>
          </a:ln>
          <a:effectLst/>
          <a:extLst/>
        </p:spPr>
        <p:txBody>
          <a:bodyPr wrap="none" rtlCol="0" anchor="ctr"/>
          <a:lstStyle/>
          <a:p>
            <a:pPr algn="ctr"/>
            <a:endParaRPr lang="en-US" sz="1000" dirty="0" smtClean="0">
              <a:solidFill>
                <a:srgbClr val="003263"/>
              </a:solidFill>
            </a:endParaRPr>
          </a:p>
        </p:txBody>
      </p:sp>
      <p:sp>
        <p:nvSpPr>
          <p:cNvPr id="30" name="Right Arrow 29"/>
          <p:cNvSpPr/>
          <p:nvPr/>
        </p:nvSpPr>
        <p:spPr bwMode="auto">
          <a:xfrm>
            <a:off x="5369678" y="4858635"/>
            <a:ext cx="739852" cy="399495"/>
          </a:xfrm>
          <a:prstGeom prst="rightArrow">
            <a:avLst/>
          </a:prstGeom>
          <a:solidFill>
            <a:schemeClr val="tx2"/>
          </a:solidFill>
          <a:ln w="9525" algn="ctr">
            <a:noFill/>
            <a:miter lim="800000"/>
            <a:headEnd/>
            <a:tailEnd/>
          </a:ln>
          <a:effectLst/>
          <a:extLst/>
        </p:spPr>
        <p:txBody>
          <a:bodyPr wrap="none" rtlCol="0" anchor="ctr"/>
          <a:lstStyle/>
          <a:p>
            <a:pPr algn="ctr"/>
            <a:endParaRPr lang="en-US" sz="1000" dirty="0" smtClean="0">
              <a:solidFill>
                <a:srgbClr val="003263"/>
              </a:solidFill>
            </a:endParaRPr>
          </a:p>
        </p:txBody>
      </p:sp>
      <p:sp>
        <p:nvSpPr>
          <p:cNvPr id="31" name="TextBox 30"/>
          <p:cNvSpPr txBox="1"/>
          <p:nvPr/>
        </p:nvSpPr>
        <p:spPr>
          <a:xfrm>
            <a:off x="479394" y="6134470"/>
            <a:ext cx="8007658" cy="123111"/>
          </a:xfrm>
          <a:prstGeom prst="rect">
            <a:avLst/>
          </a:prstGeom>
          <a:noFill/>
        </p:spPr>
        <p:txBody>
          <a:bodyPr wrap="square" lIns="0" tIns="0" rIns="0" bIns="0" rtlCol="0">
            <a:spAutoFit/>
          </a:bodyPr>
          <a:lstStyle/>
          <a:p>
            <a:pPr algn="l"/>
            <a:r>
              <a:rPr lang="en-US" sz="800" baseline="30000" dirty="0" smtClean="0"/>
              <a:t>1</a:t>
            </a:r>
            <a:r>
              <a:rPr lang="en-US" sz="800" dirty="0" smtClean="0"/>
              <a:t> The rates will be determined by dividing the CEA amount by the forecasted energy consumption in the reference period by specified consumers</a:t>
            </a:r>
            <a:endParaRPr lang="en-US" sz="800" dirty="0"/>
          </a:p>
        </p:txBody>
      </p:sp>
      <p:sp>
        <p:nvSpPr>
          <p:cNvPr id="32" name="Oval 31"/>
          <p:cNvSpPr/>
          <p:nvPr/>
        </p:nvSpPr>
        <p:spPr bwMode="auto">
          <a:xfrm>
            <a:off x="994298" y="2356649"/>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1</a:t>
            </a:r>
          </a:p>
        </p:txBody>
      </p:sp>
      <p:sp>
        <p:nvSpPr>
          <p:cNvPr id="33" name="Oval 32"/>
          <p:cNvSpPr/>
          <p:nvPr/>
        </p:nvSpPr>
        <p:spPr bwMode="auto">
          <a:xfrm>
            <a:off x="3277418" y="2358123"/>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2</a:t>
            </a:r>
          </a:p>
        </p:txBody>
      </p:sp>
      <p:sp>
        <p:nvSpPr>
          <p:cNvPr id="34" name="Oval 33"/>
          <p:cNvSpPr/>
          <p:nvPr/>
        </p:nvSpPr>
        <p:spPr bwMode="auto">
          <a:xfrm>
            <a:off x="5563418" y="2358123"/>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3</a:t>
            </a:r>
          </a:p>
        </p:txBody>
      </p:sp>
      <p:sp>
        <p:nvSpPr>
          <p:cNvPr id="35" name="Oval 34"/>
          <p:cNvSpPr/>
          <p:nvPr/>
        </p:nvSpPr>
        <p:spPr bwMode="auto">
          <a:xfrm>
            <a:off x="1001918" y="4269269"/>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4</a:t>
            </a:r>
          </a:p>
        </p:txBody>
      </p:sp>
      <p:sp>
        <p:nvSpPr>
          <p:cNvPr id="36" name="Oval 35"/>
          <p:cNvSpPr/>
          <p:nvPr/>
        </p:nvSpPr>
        <p:spPr bwMode="auto">
          <a:xfrm>
            <a:off x="3285038" y="4270743"/>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5</a:t>
            </a:r>
          </a:p>
        </p:txBody>
      </p:sp>
      <p:sp>
        <p:nvSpPr>
          <p:cNvPr id="37" name="Oval 36"/>
          <p:cNvSpPr/>
          <p:nvPr/>
        </p:nvSpPr>
        <p:spPr bwMode="auto">
          <a:xfrm>
            <a:off x="5571038" y="4270743"/>
            <a:ext cx="457200" cy="457200"/>
          </a:xfrm>
          <a:prstGeom prst="ellipse">
            <a:avLst/>
          </a:prstGeom>
          <a:solidFill>
            <a:schemeClr val="tx2"/>
          </a:solidFill>
          <a:ln w="9525" algn="ctr">
            <a:solidFill>
              <a:srgbClr val="EBF0F5"/>
            </a:solidFill>
            <a:miter lim="800000"/>
            <a:headEnd/>
            <a:tailEnd/>
          </a:ln>
          <a:effectLst/>
          <a:extLst/>
        </p:spPr>
        <p:txBody>
          <a:bodyPr wrap="none" rtlCol="0" anchor="ctr"/>
          <a:lstStyle/>
          <a:p>
            <a:pPr algn="ctr"/>
            <a:r>
              <a:rPr lang="en-US" sz="1400" b="1" dirty="0" smtClean="0">
                <a:solidFill>
                  <a:schemeClr val="bg1"/>
                </a:solidFill>
              </a:rPr>
              <a:t>6</a:t>
            </a:r>
          </a:p>
        </p:txBody>
      </p:sp>
      <p:sp>
        <p:nvSpPr>
          <p:cNvPr id="24" name="Content Placeholder 10"/>
          <p:cNvSpPr txBox="1">
            <a:spLocks/>
          </p:cNvSpPr>
          <p:nvPr/>
        </p:nvSpPr>
        <p:spPr>
          <a:xfrm>
            <a:off x="208915" y="934085"/>
            <a:ext cx="8590620" cy="1246774"/>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228407" indent="-171307" defTabSz="913633">
              <a:spcBef>
                <a:spcPts val="400"/>
              </a:spcBef>
              <a:defRPr/>
            </a:pPr>
            <a:r>
              <a:rPr lang="en-US" sz="1000" dirty="0" smtClean="0"/>
              <a:t>Clean </a:t>
            </a:r>
            <a:r>
              <a:rPr lang="en-US" sz="1000" dirty="0"/>
              <a:t>Energy Adjustment amounts for billing and collection purposes will be managed outside of the IESO’s current settlement processes set out in the Market Rules for electricity invoice amounts</a:t>
            </a:r>
          </a:p>
          <a:p>
            <a:pPr lvl="1">
              <a:spcBef>
                <a:spcPts val="400"/>
              </a:spcBef>
              <a:spcAft>
                <a:spcPts val="200"/>
              </a:spcAft>
              <a:buClr>
                <a:schemeClr val="accent2"/>
              </a:buClr>
              <a:defRPr/>
            </a:pPr>
            <a:r>
              <a:rPr lang="en-US" sz="1000" kern="0" dirty="0" smtClean="0"/>
              <a:t>As </a:t>
            </a:r>
            <a:r>
              <a:rPr lang="en-US" sz="1000" kern="0" dirty="0"/>
              <a:t>such, CEA amounts will not benefit from the rights the IESO currently has under the Market Rules – ability to charge interest, draw down on prudential amounts, and borrow to cover shortfalls</a:t>
            </a:r>
          </a:p>
          <a:p>
            <a:pPr lvl="1">
              <a:spcBef>
                <a:spcPts val="400"/>
              </a:spcBef>
              <a:spcAft>
                <a:spcPts val="200"/>
              </a:spcAft>
              <a:buClr>
                <a:schemeClr val="accent2"/>
              </a:buClr>
              <a:defRPr/>
            </a:pPr>
            <a:r>
              <a:rPr lang="en-US" sz="1000" kern="0" dirty="0" smtClean="0"/>
              <a:t> </a:t>
            </a:r>
            <a:r>
              <a:rPr lang="en-US" sz="1000" kern="0" dirty="0"/>
              <a:t>Collections risk for CEA amounts are dealt with through statutory rights in the Act, the collection obligations of the IESO under the Master Sales and Services Agreement (to be finalized) and the ability to include amounts into the true up mechanism</a:t>
            </a:r>
          </a:p>
        </p:txBody>
      </p:sp>
    </p:spTree>
    <p:extLst>
      <p:ext uri="{BB962C8B-B14F-4D97-AF65-F5344CB8AC3E}">
        <p14:creationId xmlns="" xmlns:p14="http://schemas.microsoft.com/office/powerpoint/2010/main" val="327779433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1374"/>
            <a:r>
              <a:rPr lang="en-US" spc="-9" dirty="0">
                <a:solidFill>
                  <a:srgbClr val="003162"/>
                </a:solidFill>
                <a:cs typeface="Arial"/>
              </a:rPr>
              <a:t>Indi</a:t>
            </a:r>
            <a:r>
              <a:rPr lang="en-US" spc="-4" dirty="0">
                <a:solidFill>
                  <a:srgbClr val="003162"/>
                </a:solidFill>
                <a:cs typeface="Arial"/>
              </a:rPr>
              <a:t>c</a:t>
            </a:r>
            <a:r>
              <a:rPr lang="en-US" spc="-9" dirty="0">
                <a:solidFill>
                  <a:srgbClr val="003162"/>
                </a:solidFill>
                <a:cs typeface="Arial"/>
              </a:rPr>
              <a:t>ati</a:t>
            </a:r>
            <a:r>
              <a:rPr lang="en-US" spc="-4" dirty="0">
                <a:solidFill>
                  <a:srgbClr val="003162"/>
                </a:solidFill>
                <a:cs typeface="Arial"/>
              </a:rPr>
              <a:t>v</a:t>
            </a:r>
            <a:r>
              <a:rPr lang="en-US" spc="-9" dirty="0">
                <a:solidFill>
                  <a:srgbClr val="003162"/>
                </a:solidFill>
                <a:cs typeface="Arial"/>
              </a:rPr>
              <a:t>e</a:t>
            </a:r>
            <a:r>
              <a:rPr lang="en-US" spc="-13" dirty="0">
                <a:solidFill>
                  <a:srgbClr val="003162"/>
                </a:solidFill>
                <a:cs typeface="Arial"/>
              </a:rPr>
              <a:t> </a:t>
            </a:r>
            <a:r>
              <a:rPr lang="en-US" spc="-9" dirty="0">
                <a:solidFill>
                  <a:srgbClr val="003162"/>
                </a:solidFill>
                <a:cs typeface="Arial"/>
              </a:rPr>
              <a:t>Allocat</a:t>
            </a:r>
            <a:r>
              <a:rPr lang="en-US" dirty="0">
                <a:solidFill>
                  <a:srgbClr val="003162"/>
                </a:solidFill>
                <a:cs typeface="Arial"/>
              </a:rPr>
              <a:t>i</a:t>
            </a:r>
            <a:r>
              <a:rPr lang="en-US" spc="-9" dirty="0">
                <a:solidFill>
                  <a:srgbClr val="003162"/>
                </a:solidFill>
                <a:cs typeface="Arial"/>
              </a:rPr>
              <a:t>on</a:t>
            </a:r>
            <a:r>
              <a:rPr lang="en-US" spc="-27" dirty="0">
                <a:solidFill>
                  <a:srgbClr val="003162"/>
                </a:solidFill>
                <a:cs typeface="Arial"/>
              </a:rPr>
              <a:t> </a:t>
            </a:r>
            <a:r>
              <a:rPr lang="en-US" spc="-9" dirty="0">
                <a:solidFill>
                  <a:srgbClr val="003162"/>
                </a:solidFill>
                <a:cs typeface="Arial"/>
              </a:rPr>
              <a:t>of</a:t>
            </a:r>
            <a:r>
              <a:rPr lang="en-US" spc="4" dirty="0">
                <a:solidFill>
                  <a:srgbClr val="003162"/>
                </a:solidFill>
                <a:cs typeface="Arial"/>
              </a:rPr>
              <a:t> </a:t>
            </a:r>
            <a:r>
              <a:rPr lang="en-US" spc="-9" dirty="0">
                <a:solidFill>
                  <a:srgbClr val="003162"/>
                </a:solidFill>
                <a:cs typeface="Arial"/>
              </a:rPr>
              <a:t>Servicing</a:t>
            </a:r>
            <a:r>
              <a:rPr lang="en-US" spc="-27" dirty="0">
                <a:solidFill>
                  <a:srgbClr val="003162"/>
                </a:solidFill>
                <a:cs typeface="Arial"/>
              </a:rPr>
              <a:t> </a:t>
            </a:r>
            <a:r>
              <a:rPr lang="en-US" spc="-9" dirty="0">
                <a:solidFill>
                  <a:srgbClr val="003162"/>
                </a:solidFill>
                <a:cs typeface="Arial"/>
              </a:rPr>
              <a:t>Role</a:t>
            </a:r>
            <a:r>
              <a:rPr lang="en-US" spc="-13" dirty="0">
                <a:solidFill>
                  <a:srgbClr val="003162"/>
                </a:solidFill>
                <a:cs typeface="Arial"/>
              </a:rPr>
              <a:t> </a:t>
            </a:r>
            <a:r>
              <a:rPr lang="en-US" spc="-9" dirty="0">
                <a:solidFill>
                  <a:srgbClr val="003162"/>
                </a:solidFill>
                <a:cs typeface="Arial"/>
              </a:rPr>
              <a:t>and</a:t>
            </a:r>
            <a:r>
              <a:rPr lang="en-US" spc="22" dirty="0">
                <a:solidFill>
                  <a:srgbClr val="003162"/>
                </a:solidFill>
                <a:cs typeface="Arial"/>
              </a:rPr>
              <a:t> </a:t>
            </a:r>
            <a:r>
              <a:rPr lang="en-US" spc="-9" dirty="0">
                <a:solidFill>
                  <a:srgbClr val="003162"/>
                </a:solidFill>
                <a:cs typeface="Arial"/>
              </a:rPr>
              <a:t>Respons</a:t>
            </a:r>
            <a:r>
              <a:rPr lang="en-US" dirty="0">
                <a:solidFill>
                  <a:srgbClr val="003162"/>
                </a:solidFill>
                <a:cs typeface="Arial"/>
              </a:rPr>
              <a:t>i</a:t>
            </a:r>
            <a:r>
              <a:rPr lang="en-US" spc="-9" dirty="0">
                <a:solidFill>
                  <a:srgbClr val="003162"/>
                </a:solidFill>
                <a:cs typeface="Arial"/>
              </a:rPr>
              <a:t>bil</a:t>
            </a:r>
            <a:r>
              <a:rPr lang="en-US" spc="-13" dirty="0">
                <a:solidFill>
                  <a:srgbClr val="003162"/>
                </a:solidFill>
                <a:cs typeface="Arial"/>
              </a:rPr>
              <a:t>i</a:t>
            </a:r>
            <a:r>
              <a:rPr lang="en-US" spc="-9" dirty="0">
                <a:solidFill>
                  <a:srgbClr val="003162"/>
                </a:solidFill>
                <a:cs typeface="Arial"/>
              </a:rPr>
              <a:t>ties</a:t>
            </a:r>
            <a:endParaRPr lang="en-US" dirty="0">
              <a:cs typeface="Arial"/>
            </a:endParaRPr>
          </a:p>
        </p:txBody>
      </p:sp>
      <p:graphicFrame>
        <p:nvGraphicFramePr>
          <p:cNvPr id="4" name="object 3"/>
          <p:cNvGraphicFramePr>
            <a:graphicFrameLocks noGrp="1"/>
          </p:cNvGraphicFramePr>
          <p:nvPr>
            <p:extLst>
              <p:ext uri="{D42A27DB-BD31-4B8C-83A1-F6EECF244321}">
                <p14:modId xmlns="" xmlns:p14="http://schemas.microsoft.com/office/powerpoint/2010/main" val="980865536"/>
              </p:ext>
            </p:extLst>
          </p:nvPr>
        </p:nvGraphicFramePr>
        <p:xfrm>
          <a:off x="353294" y="941648"/>
          <a:ext cx="8452771" cy="3359968"/>
        </p:xfrm>
        <a:graphic>
          <a:graphicData uri="http://schemas.openxmlformats.org/drawingml/2006/table">
            <a:tbl>
              <a:tblPr firstRow="1" bandRow="1">
                <a:tableStyleId>{2D5ABB26-0587-4C30-8999-92F81FD0307C}</a:tableStyleId>
              </a:tblPr>
              <a:tblGrid>
                <a:gridCol w="2805891"/>
                <a:gridCol w="1882255"/>
                <a:gridCol w="1882255"/>
                <a:gridCol w="1882370"/>
              </a:tblGrid>
              <a:tr h="325194">
                <a:tc>
                  <a:txBody>
                    <a:bodyPr/>
                    <a:lstStyle/>
                    <a:p>
                      <a:pPr marL="85090" algn="l">
                        <a:lnSpc>
                          <a:spcPct val="100000"/>
                        </a:lnSpc>
                      </a:pPr>
                      <a:endParaRPr sz="800" dirty="0">
                        <a:solidFill>
                          <a:srgbClr val="FFFFFF"/>
                        </a:solidFill>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c>
                  <a:txBody>
                    <a:bodyPr/>
                    <a:lstStyle/>
                    <a:p>
                      <a:pPr marL="0" marR="0" indent="0" algn="ctr" defTabSz="817913" rtl="0" eaLnBrk="1" fontAlgn="auto" latinLnBrk="0" hangingPunct="1">
                        <a:lnSpc>
                          <a:spcPct val="100000"/>
                        </a:lnSpc>
                        <a:spcBef>
                          <a:spcPts val="0"/>
                        </a:spcBef>
                        <a:spcAft>
                          <a:spcPts val="0"/>
                        </a:spcAft>
                        <a:buClrTx/>
                        <a:buSzTx/>
                        <a:buFontTx/>
                        <a:buNone/>
                        <a:tabLst/>
                        <a:defRPr/>
                      </a:pPr>
                      <a:r>
                        <a:rPr lang="en-US" sz="1100" b="1" dirty="0" smtClean="0">
                          <a:solidFill>
                            <a:srgbClr val="FFFFFF"/>
                          </a:solidFill>
                          <a:latin typeface="+mn-lt"/>
                          <a:cs typeface="Arial"/>
                        </a:rPr>
                        <a:t>OPG / </a:t>
                      </a:r>
                      <a:r>
                        <a:rPr lang="en-US" sz="1100" b="1" baseline="0" dirty="0" smtClean="0">
                          <a:solidFill>
                            <a:srgbClr val="FFFFFF"/>
                          </a:solidFill>
                          <a:latin typeface="+mn-lt"/>
                          <a:cs typeface="Arial"/>
                        </a:rPr>
                        <a:t>Financing Entity</a:t>
                      </a:r>
                      <a:endParaRPr sz="1100" dirty="0">
                        <a:solidFill>
                          <a:srgbClr val="FFFFFF"/>
                        </a:solidFill>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c>
                  <a:txBody>
                    <a:bodyPr/>
                    <a:lstStyle/>
                    <a:p>
                      <a:pPr marL="0" marR="0" indent="0" algn="ctr" defTabSz="817913" rtl="0" eaLnBrk="1" fontAlgn="auto" latinLnBrk="0" hangingPunct="1">
                        <a:lnSpc>
                          <a:spcPct val="100000"/>
                        </a:lnSpc>
                        <a:spcBef>
                          <a:spcPts val="0"/>
                        </a:spcBef>
                        <a:spcAft>
                          <a:spcPts val="0"/>
                        </a:spcAft>
                        <a:buClrTx/>
                        <a:buSzTx/>
                        <a:buFontTx/>
                        <a:buNone/>
                        <a:tabLst/>
                        <a:defRPr/>
                      </a:pPr>
                      <a:r>
                        <a:rPr lang="en-US" sz="1100" b="1" dirty="0" smtClean="0">
                          <a:solidFill>
                            <a:srgbClr val="FFFFFF"/>
                          </a:solidFill>
                          <a:latin typeface="+mn-lt"/>
                          <a:cs typeface="Arial"/>
                        </a:rPr>
                        <a:t>IESO</a:t>
                      </a:r>
                      <a:endParaRPr lang="en-US" sz="1100" dirty="0" smtClean="0">
                        <a:latin typeface="+mn-lt"/>
                        <a:cs typeface="Arial"/>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noFill/>
                      <a:prstDash val="solid"/>
                    </a:lnB>
                    <a:solidFill>
                      <a:srgbClr val="002750"/>
                    </a:solidFill>
                  </a:tcPr>
                </a:tc>
                <a:tc>
                  <a:txBody>
                    <a:bodyPr/>
                    <a:lstStyle/>
                    <a:p>
                      <a:pPr marL="0" marR="0" indent="0" algn="ctr" defTabSz="817913" rtl="0" eaLnBrk="1" fontAlgn="auto" latinLnBrk="0" hangingPunct="1">
                        <a:lnSpc>
                          <a:spcPct val="100000"/>
                        </a:lnSpc>
                        <a:spcBef>
                          <a:spcPts val="0"/>
                        </a:spcBef>
                        <a:spcAft>
                          <a:spcPts val="0"/>
                        </a:spcAft>
                        <a:buClrTx/>
                        <a:buSzTx/>
                        <a:buFontTx/>
                        <a:buNone/>
                        <a:tabLst/>
                        <a:defRPr/>
                      </a:pPr>
                      <a:r>
                        <a:rPr lang="en-US" sz="1100" b="1" dirty="0" smtClean="0">
                          <a:solidFill>
                            <a:srgbClr val="FFFFFF"/>
                          </a:solidFill>
                          <a:latin typeface="+mn-lt"/>
                          <a:cs typeface="Arial"/>
                        </a:rPr>
                        <a:t>LDC</a:t>
                      </a:r>
                      <a:endParaRPr lang="en-US" sz="1100" dirty="0" smtClean="0">
                        <a:latin typeface="+mn-lt"/>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noFill/>
                      <a:prstDash val="solid"/>
                      <a:round/>
                      <a:headEnd type="none" w="med" len="med"/>
                      <a:tailEnd type="none" w="med" len="med"/>
                    </a:lnT>
                    <a:lnB w="12700">
                      <a:noFill/>
                      <a:prstDash val="solid"/>
                    </a:lnB>
                    <a:solidFill>
                      <a:srgbClr val="002750"/>
                    </a:solidFill>
                  </a:tcPr>
                </a:tc>
              </a:tr>
              <a:tr h="325194">
                <a:tc>
                  <a:txBody>
                    <a:bodyPr/>
                    <a:lstStyle/>
                    <a:p>
                      <a:pPr marL="85090" algn="l">
                        <a:lnSpc>
                          <a:spcPct val="100000"/>
                        </a:lnSpc>
                      </a:pPr>
                      <a:r>
                        <a:rPr sz="800" b="1" spc="5" dirty="0">
                          <a:latin typeface="Arial"/>
                          <a:cs typeface="Arial"/>
                        </a:rPr>
                        <a:t>M</a:t>
                      </a:r>
                      <a:r>
                        <a:rPr sz="800" b="1" dirty="0">
                          <a:latin typeface="Arial"/>
                          <a:cs typeface="Arial"/>
                        </a:rPr>
                        <a:t>anagement</a:t>
                      </a:r>
                      <a:r>
                        <a:rPr sz="800" b="1" spc="-35" dirty="0">
                          <a:latin typeface="Arial"/>
                          <a:cs typeface="Arial"/>
                        </a:rPr>
                        <a:t> </a:t>
                      </a:r>
                      <a:r>
                        <a:rPr sz="800" b="1" dirty="0">
                          <a:latin typeface="Arial"/>
                          <a:cs typeface="Arial"/>
                        </a:rPr>
                        <a:t>of </a:t>
                      </a:r>
                      <a:r>
                        <a:rPr sz="800" b="1" spc="-5" dirty="0">
                          <a:latin typeface="Arial"/>
                          <a:cs typeface="Arial"/>
                        </a:rPr>
                        <a:t>O</a:t>
                      </a:r>
                      <a:r>
                        <a:rPr sz="800" b="1" dirty="0">
                          <a:latin typeface="Arial"/>
                          <a:cs typeface="Arial"/>
                        </a:rPr>
                        <a:t>ngoing</a:t>
                      </a:r>
                      <a:r>
                        <a:rPr sz="800" b="1" spc="-10" dirty="0">
                          <a:latin typeface="Arial"/>
                          <a:cs typeface="Arial"/>
                        </a:rPr>
                        <a:t> </a:t>
                      </a:r>
                      <a:r>
                        <a:rPr sz="800" b="1" dirty="0">
                          <a:latin typeface="Arial"/>
                          <a:cs typeface="Arial"/>
                        </a:rPr>
                        <a:t>Issuance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cap="flat" cmpd="sng" algn="ctr">
                      <a:noFill/>
                      <a:prstDash val="solid"/>
                      <a:round/>
                      <a:headEnd type="none" w="med" len="med"/>
                      <a:tailEnd type="none" w="med" len="med"/>
                    </a:lnT>
                    <a:lnB w="12700">
                      <a:solidFill>
                        <a:srgbClr val="DEE7EC"/>
                      </a:solidFill>
                      <a:prstDash val="solid"/>
                    </a:lnB>
                  </a:tcPr>
                </a:tc>
                <a:tc>
                  <a:txBody>
                    <a:bodyPr/>
                    <a:lstStyle/>
                    <a:p>
                      <a:pPr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no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cap="flat" cmpd="sng" algn="ctr">
                      <a:noFill/>
                      <a:prstDash val="solid"/>
                      <a:round/>
                      <a:headEnd type="none" w="med" len="med"/>
                      <a:tailEnd type="none" w="med" len="med"/>
                    </a:lnT>
                    <a:lnB w="12700">
                      <a:solidFill>
                        <a:srgbClr val="DEE7EC"/>
                      </a:solidFill>
                      <a:prstDash val="soli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cap="flat" cmpd="sng" algn="ctr">
                      <a:noFill/>
                      <a:prstDash val="solid"/>
                      <a:round/>
                      <a:headEnd type="none" w="med" len="med"/>
                      <a:tailEnd type="none" w="med" len="med"/>
                    </a:lnT>
                    <a:lnB w="12700">
                      <a:solidFill>
                        <a:srgbClr val="DEE7EC"/>
                      </a:solidFill>
                      <a:prstDash val="solid"/>
                    </a:lnB>
                  </a:tcPr>
                </a:tc>
              </a:tr>
              <a:tr h="325195">
                <a:tc>
                  <a:txBody>
                    <a:bodyPr/>
                    <a:lstStyle/>
                    <a:p>
                      <a:pPr marL="85090" algn="l">
                        <a:lnSpc>
                          <a:spcPct val="100000"/>
                        </a:lnSpc>
                      </a:pPr>
                      <a:r>
                        <a:rPr sz="800" b="1" spc="5" dirty="0">
                          <a:latin typeface="Arial"/>
                          <a:cs typeface="Arial"/>
                        </a:rPr>
                        <a:t>M</a:t>
                      </a:r>
                      <a:r>
                        <a:rPr sz="800" b="1" dirty="0">
                          <a:latin typeface="Arial"/>
                          <a:cs typeface="Arial"/>
                        </a:rPr>
                        <a:t>eter</a:t>
                      </a:r>
                      <a:r>
                        <a:rPr sz="800" b="1" spc="-15" dirty="0">
                          <a:latin typeface="Arial"/>
                          <a:cs typeface="Arial"/>
                        </a:rPr>
                        <a:t> </a:t>
                      </a:r>
                      <a:r>
                        <a:rPr sz="800" b="1" dirty="0">
                          <a:latin typeface="Arial"/>
                          <a:cs typeface="Arial"/>
                        </a:rPr>
                        <a:t>Reading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c>
                  <a:txBody>
                    <a:bodyPr/>
                    <a:lstStyle/>
                    <a:p>
                      <a:pPr algn="ct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190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r>
              <a:tr h="325082">
                <a:tc>
                  <a:txBody>
                    <a:bodyPr/>
                    <a:lstStyle/>
                    <a:p>
                      <a:pPr marL="85090" algn="l">
                        <a:lnSpc>
                          <a:spcPct val="100000"/>
                        </a:lnSpc>
                      </a:pPr>
                      <a:r>
                        <a:rPr sz="800" b="1" dirty="0">
                          <a:latin typeface="Arial"/>
                          <a:cs typeface="Arial"/>
                        </a:rPr>
                        <a:t>Billing</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algn="ct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190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r>
              <a:tr h="325194">
                <a:tc>
                  <a:txBody>
                    <a:bodyPr/>
                    <a:lstStyle/>
                    <a:p>
                      <a:pPr marL="85090" algn="l">
                        <a:lnSpc>
                          <a:spcPct val="100000"/>
                        </a:lnSpc>
                      </a:pPr>
                      <a:r>
                        <a:rPr sz="800" b="1" dirty="0">
                          <a:latin typeface="Arial"/>
                          <a:cs typeface="Arial"/>
                        </a:rPr>
                        <a:t>Collections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c>
                  <a:txBody>
                    <a:bodyPr/>
                    <a:lstStyle/>
                    <a:p>
                      <a:pPr algn="ct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190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r>
              <a:tr h="325082">
                <a:tc>
                  <a:txBody>
                    <a:bodyPr/>
                    <a:lstStyle/>
                    <a:p>
                      <a:pPr marL="85090" algn="l">
                        <a:lnSpc>
                          <a:spcPct val="100000"/>
                        </a:lnSpc>
                      </a:pPr>
                      <a:r>
                        <a:rPr sz="800" b="1" dirty="0">
                          <a:latin typeface="Arial"/>
                          <a:cs typeface="Arial"/>
                        </a:rPr>
                        <a:t>Cash</a:t>
                      </a:r>
                      <a:r>
                        <a:rPr sz="800" b="1" spc="-10" dirty="0">
                          <a:latin typeface="Arial"/>
                          <a:cs typeface="Arial"/>
                        </a:rPr>
                        <a:t> </a:t>
                      </a:r>
                      <a:r>
                        <a:rPr sz="800" b="1" spc="5" dirty="0">
                          <a:latin typeface="Arial"/>
                          <a:cs typeface="Arial"/>
                        </a:rPr>
                        <a:t>M</a:t>
                      </a:r>
                      <a:r>
                        <a:rPr sz="800" b="1" dirty="0">
                          <a:latin typeface="Arial"/>
                          <a:cs typeface="Arial"/>
                        </a:rPr>
                        <a:t>anagement</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marL="63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r>
              <a:tr h="325195">
                <a:tc>
                  <a:txBody>
                    <a:bodyPr/>
                    <a:lstStyle/>
                    <a:p>
                      <a:pPr marL="85090" algn="l">
                        <a:lnSpc>
                          <a:spcPct val="100000"/>
                        </a:lnSpc>
                      </a:pPr>
                      <a:r>
                        <a:rPr sz="800" b="1" dirty="0">
                          <a:latin typeface="Arial"/>
                          <a:cs typeface="Arial"/>
                        </a:rPr>
                        <a:t>Remitt</a:t>
                      </a:r>
                      <a:r>
                        <a:rPr sz="800" b="1" spc="5" dirty="0">
                          <a:latin typeface="Arial"/>
                          <a:cs typeface="Arial"/>
                        </a:rPr>
                        <a:t>a</a:t>
                      </a:r>
                      <a:r>
                        <a:rPr sz="800" b="1" dirty="0">
                          <a:latin typeface="Arial"/>
                          <a:cs typeface="Arial"/>
                        </a:rPr>
                        <a:t>nce</a:t>
                      </a:r>
                      <a:r>
                        <a:rPr sz="800" b="1" spc="-20" dirty="0">
                          <a:latin typeface="Arial"/>
                          <a:cs typeface="Arial"/>
                        </a:rPr>
                        <a:t> </a:t>
                      </a:r>
                      <a:r>
                        <a:rPr sz="800" b="1" dirty="0">
                          <a:latin typeface="Arial"/>
                          <a:cs typeface="Arial"/>
                        </a:rPr>
                        <a:t>of Charge</a:t>
                      </a:r>
                      <a:r>
                        <a:rPr sz="800" b="1" spc="-10" dirty="0">
                          <a:latin typeface="Arial"/>
                          <a:cs typeface="Arial"/>
                        </a:rPr>
                        <a:t> </a:t>
                      </a:r>
                      <a:r>
                        <a:rPr sz="800" b="1" dirty="0">
                          <a:latin typeface="Arial"/>
                          <a:cs typeface="Arial"/>
                        </a:rPr>
                        <a:t>to</a:t>
                      </a:r>
                      <a:r>
                        <a:rPr sz="800" b="1" spc="-10" dirty="0">
                          <a:latin typeface="Arial"/>
                          <a:cs typeface="Arial"/>
                        </a:rPr>
                        <a:t> </a:t>
                      </a:r>
                      <a:r>
                        <a:rPr sz="800" b="1" dirty="0">
                          <a:latin typeface="Arial"/>
                          <a:cs typeface="Arial"/>
                        </a:rPr>
                        <a:t>Trustee</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0" marR="0" indent="0" algn="ctr" defTabSz="817913" rtl="0" eaLnBrk="1" fontAlgn="auto" latinLnBrk="0" hangingPunct="1">
                        <a:lnSpc>
                          <a:spcPct val="100000"/>
                        </a:lnSpc>
                        <a:spcBef>
                          <a:spcPts val="0"/>
                        </a:spcBef>
                        <a:spcAft>
                          <a:spcPts val="0"/>
                        </a:spcAft>
                        <a:buClrTx/>
                        <a:buSzTx/>
                        <a:buFontTx/>
                        <a:buNone/>
                        <a:tabLst/>
                        <a:defRPr/>
                      </a:pPr>
                      <a:r>
                        <a:rPr lang="en-US" sz="1100" b="1" kern="1200" dirty="0" smtClean="0">
                          <a:solidFill>
                            <a:srgbClr val="005FA9"/>
                          </a:solidFill>
                          <a:latin typeface="Webdings"/>
                          <a:ea typeface="+mn-ea"/>
                          <a:cs typeface="Webdings"/>
                        </a:rPr>
                        <a:t></a:t>
                      </a: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c>
                  <a:txBody>
                    <a:bodyPr/>
                    <a:lstStyle/>
                    <a:p>
                      <a:pPr marL="63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r>
              <a:tr h="433555">
                <a:tc>
                  <a:txBody>
                    <a:bodyPr/>
                    <a:lstStyle/>
                    <a:p>
                      <a:pPr marL="85090" marR="130175" algn="l">
                        <a:lnSpc>
                          <a:spcPct val="100000"/>
                        </a:lnSpc>
                      </a:pPr>
                      <a:r>
                        <a:rPr lang="en-US" sz="800" b="1" dirty="0" smtClean="0">
                          <a:latin typeface="Arial"/>
                          <a:cs typeface="Arial"/>
                        </a:rPr>
                        <a:t>(</a:t>
                      </a:r>
                      <a:r>
                        <a:rPr sz="800" b="1" dirty="0" smtClean="0">
                          <a:latin typeface="Arial"/>
                          <a:cs typeface="Arial"/>
                        </a:rPr>
                        <a:t>Responding</a:t>
                      </a:r>
                      <a:r>
                        <a:rPr sz="800" b="1" spc="-20" dirty="0" smtClean="0">
                          <a:latin typeface="Arial"/>
                          <a:cs typeface="Arial"/>
                        </a:rPr>
                        <a:t> </a:t>
                      </a:r>
                      <a:r>
                        <a:rPr sz="800" b="1" dirty="0">
                          <a:latin typeface="Arial"/>
                          <a:cs typeface="Arial"/>
                        </a:rPr>
                        <a:t>to inquiries</a:t>
                      </a:r>
                      <a:r>
                        <a:rPr sz="800" b="1" spc="-20" dirty="0">
                          <a:latin typeface="Arial"/>
                          <a:cs typeface="Arial"/>
                        </a:rPr>
                        <a:t> </a:t>
                      </a:r>
                      <a:r>
                        <a:rPr sz="800" b="1" dirty="0">
                          <a:latin typeface="Arial"/>
                          <a:cs typeface="Arial"/>
                        </a:rPr>
                        <a:t>by</a:t>
                      </a:r>
                      <a:r>
                        <a:rPr sz="800" b="1" spc="-10" dirty="0">
                          <a:latin typeface="Arial"/>
                          <a:cs typeface="Arial"/>
                        </a:rPr>
                        <a:t> </a:t>
                      </a:r>
                      <a:r>
                        <a:rPr sz="800" b="1" dirty="0">
                          <a:latin typeface="Arial"/>
                          <a:cs typeface="Arial"/>
                        </a:rPr>
                        <a:t>custo</a:t>
                      </a:r>
                      <a:r>
                        <a:rPr sz="800" b="1" spc="5" dirty="0">
                          <a:latin typeface="Arial"/>
                          <a:cs typeface="Arial"/>
                        </a:rPr>
                        <a:t>m</a:t>
                      </a:r>
                      <a:r>
                        <a:rPr sz="800" b="1" dirty="0">
                          <a:latin typeface="Arial"/>
                          <a:cs typeface="Arial"/>
                        </a:rPr>
                        <a:t>ers</a:t>
                      </a:r>
                      <a:r>
                        <a:rPr sz="800" b="1" spc="-10" dirty="0">
                          <a:latin typeface="Arial"/>
                          <a:cs typeface="Arial"/>
                        </a:rPr>
                        <a:t> </a:t>
                      </a:r>
                      <a:r>
                        <a:rPr sz="800" b="1" dirty="0">
                          <a:latin typeface="Arial"/>
                          <a:cs typeface="Arial"/>
                        </a:rPr>
                        <a:t>if</a:t>
                      </a:r>
                      <a:r>
                        <a:rPr sz="800" b="1" spc="-10" dirty="0">
                          <a:latin typeface="Arial"/>
                          <a:cs typeface="Arial"/>
                        </a:rPr>
                        <a:t> </a:t>
                      </a:r>
                      <a:r>
                        <a:rPr sz="800" b="1" dirty="0">
                          <a:latin typeface="Arial"/>
                          <a:cs typeface="Arial"/>
                        </a:rPr>
                        <a:t>practicable, or for</a:t>
                      </a:r>
                      <a:r>
                        <a:rPr sz="800" b="1" spc="15" dirty="0">
                          <a:latin typeface="Arial"/>
                          <a:cs typeface="Arial"/>
                        </a:rPr>
                        <a:t>w</a:t>
                      </a:r>
                      <a:r>
                        <a:rPr sz="800" b="1" dirty="0">
                          <a:latin typeface="Arial"/>
                          <a:cs typeface="Arial"/>
                        </a:rPr>
                        <a:t>arding</a:t>
                      </a:r>
                      <a:r>
                        <a:rPr sz="800" b="1" spc="-35" dirty="0">
                          <a:latin typeface="Arial"/>
                          <a:cs typeface="Arial"/>
                        </a:rPr>
                        <a:t> </a:t>
                      </a:r>
                      <a:r>
                        <a:rPr sz="800" b="1" dirty="0">
                          <a:latin typeface="Arial"/>
                          <a:cs typeface="Arial"/>
                        </a:rPr>
                        <a:t>such</a:t>
                      </a:r>
                      <a:r>
                        <a:rPr sz="800" b="1" spc="-10" dirty="0">
                          <a:latin typeface="Arial"/>
                          <a:cs typeface="Arial"/>
                        </a:rPr>
                        <a:t> </a:t>
                      </a:r>
                      <a:r>
                        <a:rPr sz="800" b="1" dirty="0">
                          <a:latin typeface="Arial"/>
                          <a:cs typeface="Arial"/>
                        </a:rPr>
                        <a:t>inquiries</a:t>
                      </a:r>
                      <a:r>
                        <a:rPr sz="800" b="1" spc="-20" dirty="0">
                          <a:latin typeface="Arial"/>
                          <a:cs typeface="Arial"/>
                        </a:rPr>
                        <a:t> </a:t>
                      </a:r>
                      <a:r>
                        <a:rPr sz="800" b="1" dirty="0">
                          <a:latin typeface="Arial"/>
                          <a:cs typeface="Arial"/>
                        </a:rPr>
                        <a:t>to </a:t>
                      </a:r>
                      <a:r>
                        <a:rPr sz="800" b="1" spc="-5" dirty="0" smtClean="0">
                          <a:latin typeface="Arial"/>
                          <a:cs typeface="Arial"/>
                        </a:rPr>
                        <a:t>O</a:t>
                      </a:r>
                      <a:r>
                        <a:rPr sz="800" b="1" dirty="0" smtClean="0">
                          <a:latin typeface="Arial"/>
                          <a:cs typeface="Arial"/>
                        </a:rPr>
                        <a:t>PG</a:t>
                      </a:r>
                      <a:r>
                        <a:rPr lang="en-US" sz="800" b="1" dirty="0" smtClean="0">
                          <a:latin typeface="Arial"/>
                          <a:cs typeface="Arial"/>
                        </a:rPr>
                        <a:t>)</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190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r>
              <a:tr h="325083">
                <a:tc>
                  <a:txBody>
                    <a:bodyPr/>
                    <a:lstStyle/>
                    <a:p>
                      <a:pPr marL="85090" algn="l">
                        <a:lnSpc>
                          <a:spcPct val="100000"/>
                        </a:lnSpc>
                      </a:pPr>
                      <a:r>
                        <a:rPr sz="800" b="1" spc="-10" dirty="0">
                          <a:latin typeface="Arial"/>
                          <a:cs typeface="Arial"/>
                        </a:rPr>
                        <a:t>O</a:t>
                      </a:r>
                      <a:r>
                        <a:rPr sz="800" b="1" dirty="0">
                          <a:latin typeface="Arial"/>
                          <a:cs typeface="Arial"/>
                        </a:rPr>
                        <a:t>ngoing</a:t>
                      </a:r>
                      <a:r>
                        <a:rPr sz="800" b="1" spc="-10" dirty="0">
                          <a:latin typeface="Arial"/>
                          <a:cs typeface="Arial"/>
                        </a:rPr>
                        <a:t> </a:t>
                      </a:r>
                      <a:r>
                        <a:rPr sz="800" b="1" dirty="0">
                          <a:latin typeface="Arial"/>
                          <a:cs typeface="Arial"/>
                        </a:rPr>
                        <a:t>Filings</a:t>
                      </a:r>
                      <a:r>
                        <a:rPr sz="800" b="1" spc="-5" dirty="0">
                          <a:latin typeface="Arial"/>
                          <a:cs typeface="Arial"/>
                        </a:rPr>
                        <a:t> </a:t>
                      </a:r>
                      <a:r>
                        <a:rPr sz="800" b="1" dirty="0">
                          <a:latin typeface="Arial"/>
                          <a:cs typeface="Arial"/>
                        </a:rPr>
                        <a:t>for</a:t>
                      </a:r>
                      <a:r>
                        <a:rPr sz="800" b="1" spc="-15" dirty="0">
                          <a:latin typeface="Arial"/>
                          <a:cs typeface="Arial"/>
                        </a:rPr>
                        <a:t> </a:t>
                      </a:r>
                      <a:r>
                        <a:rPr sz="800" b="1" dirty="0">
                          <a:latin typeface="Arial"/>
                          <a:cs typeface="Arial"/>
                        </a:rPr>
                        <a:t>Trustee</a:t>
                      </a:r>
                      <a:r>
                        <a:rPr sz="800" b="1" spc="-10" dirty="0">
                          <a:latin typeface="Arial"/>
                          <a:cs typeface="Arial"/>
                        </a:rPr>
                        <a:t> </a:t>
                      </a:r>
                      <a:r>
                        <a:rPr sz="800" b="1" dirty="0">
                          <a:latin typeface="Arial"/>
                          <a:cs typeface="Arial"/>
                        </a:rPr>
                        <a:t>and</a:t>
                      </a:r>
                      <a:r>
                        <a:rPr sz="800" b="1" spc="-10" dirty="0">
                          <a:latin typeface="Arial"/>
                          <a:cs typeface="Arial"/>
                        </a:rPr>
                        <a:t> </a:t>
                      </a:r>
                      <a:r>
                        <a:rPr sz="800" b="1" spc="-5" dirty="0">
                          <a:latin typeface="Arial"/>
                          <a:cs typeface="Arial"/>
                        </a:rPr>
                        <a:t>R</a:t>
                      </a:r>
                      <a:r>
                        <a:rPr sz="800" b="1" dirty="0">
                          <a:latin typeface="Arial"/>
                          <a:cs typeface="Arial"/>
                        </a:rPr>
                        <a:t>ating </a:t>
                      </a:r>
                      <a:r>
                        <a:rPr sz="800" b="1" spc="-15" dirty="0">
                          <a:latin typeface="Arial"/>
                          <a:cs typeface="Arial"/>
                        </a:rPr>
                        <a:t>A</a:t>
                      </a:r>
                      <a:r>
                        <a:rPr sz="800" b="1" dirty="0">
                          <a:latin typeface="Arial"/>
                          <a:cs typeface="Arial"/>
                        </a:rPr>
                        <a:t>gencies</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r>
              <a:tr h="325194">
                <a:tc>
                  <a:txBody>
                    <a:bodyPr/>
                    <a:lstStyle/>
                    <a:p>
                      <a:pPr marL="85090" algn="l">
                        <a:lnSpc>
                          <a:spcPct val="100000"/>
                        </a:lnSpc>
                      </a:pPr>
                      <a:r>
                        <a:rPr sz="800" b="1" dirty="0">
                          <a:latin typeface="Arial"/>
                          <a:cs typeface="Arial"/>
                        </a:rPr>
                        <a:t>Tru</a:t>
                      </a:r>
                      <a:r>
                        <a:rPr sz="800" b="1" spc="5" dirty="0">
                          <a:latin typeface="Arial"/>
                          <a:cs typeface="Arial"/>
                        </a:rPr>
                        <a:t>e</a:t>
                      </a:r>
                      <a:r>
                        <a:rPr sz="800" b="1" dirty="0">
                          <a:latin typeface="Arial"/>
                          <a:cs typeface="Arial"/>
                        </a:rPr>
                        <a:t>-</a:t>
                      </a:r>
                      <a:r>
                        <a:rPr sz="800" b="1" spc="-5" dirty="0">
                          <a:latin typeface="Arial"/>
                          <a:cs typeface="Arial"/>
                        </a:rPr>
                        <a:t>U</a:t>
                      </a:r>
                      <a:r>
                        <a:rPr sz="800" b="1" dirty="0">
                          <a:latin typeface="Arial"/>
                          <a:cs typeface="Arial"/>
                        </a:rPr>
                        <a:t>p</a:t>
                      </a:r>
                      <a:r>
                        <a:rPr sz="800" b="1" spc="-10" dirty="0">
                          <a:latin typeface="Arial"/>
                          <a:cs typeface="Arial"/>
                        </a:rPr>
                        <a:t> </a:t>
                      </a:r>
                      <a:r>
                        <a:rPr sz="800" b="1" dirty="0">
                          <a:latin typeface="Arial"/>
                          <a:cs typeface="Arial"/>
                        </a:rPr>
                        <a:t>Calculation</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solidFill>
                        <a:srgbClr val="DEE7EC"/>
                      </a:solidFill>
                      <a:prstDash val="solid"/>
                      <a:round/>
                      <a:headEnd type="none" w="med" len="med"/>
                      <a:tailEnd type="none" w="med" len="med"/>
                    </a:lnT>
                    <a:lnB w="12700">
                      <a:solidFill>
                        <a:srgbClr val="DEE7EC"/>
                      </a:solidFill>
                      <a:prstDash val="solid"/>
                    </a:lnB>
                  </a:tcPr>
                </a:tc>
                <a:tc>
                  <a:txBody>
                    <a:bodyPr/>
                    <a:lstStyle/>
                    <a:p>
                      <a:pPr marL="635" algn="ctr">
                        <a:lnSpc>
                          <a:spcPct val="100000"/>
                        </a:lnSpc>
                      </a:pPr>
                      <a:r>
                        <a:rPr sz="1100" b="1" dirty="0">
                          <a:solidFill>
                            <a:srgbClr val="005FA9"/>
                          </a:solidFill>
                          <a:latin typeface="Webdings"/>
                          <a:cs typeface="Webdings"/>
                        </a:rPr>
                        <a:t></a:t>
                      </a: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algn="ctr"/>
                      <a:endParaRPr sz="1100" dirty="0">
                        <a:latin typeface="Webdings"/>
                        <a:cs typeface="Webdings"/>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r>
            </a:tbl>
          </a:graphicData>
        </a:graphic>
      </p:graphicFrame>
    </p:spTree>
    <p:extLst>
      <p:ext uri="{BB962C8B-B14F-4D97-AF65-F5344CB8AC3E}">
        <p14:creationId xmlns="" xmlns:p14="http://schemas.microsoft.com/office/powerpoint/2010/main" val="3909252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nSpc>
                <a:spcPct val="90000"/>
              </a:lnSpc>
            </a:pPr>
            <a:r>
              <a:rPr lang="en-US" altLang="en-US" dirty="0" smtClean="0">
                <a:solidFill>
                  <a:srgbClr val="003263"/>
                </a:solidFill>
              </a:rPr>
              <a:t>Executive Summary</a:t>
            </a:r>
            <a:endParaRPr lang="en-US" altLang="en-US" dirty="0">
              <a:solidFill>
                <a:srgbClr val="003263"/>
              </a:solidFill>
            </a:endParaRPr>
          </a:p>
        </p:txBody>
      </p:sp>
      <p:sp>
        <p:nvSpPr>
          <p:cNvPr id="15" name="Content Placeholder 10"/>
          <p:cNvSpPr>
            <a:spLocks noGrp="1"/>
          </p:cNvSpPr>
          <p:nvPr>
            <p:ph idx="1"/>
          </p:nvPr>
        </p:nvSpPr>
        <p:spPr>
          <a:xfrm>
            <a:off x="334219" y="2749107"/>
            <a:ext cx="8570194" cy="2321723"/>
          </a:xfrm>
        </p:spPr>
        <p:txBody>
          <a:bodyPr>
            <a:noAutofit/>
          </a:bodyPr>
          <a:lstStyle/>
          <a:p>
            <a:pPr marL="164329" lvl="2" indent="-146182">
              <a:spcBef>
                <a:spcPts val="400"/>
              </a:spcBef>
              <a:buClr>
                <a:srgbClr val="0051A5"/>
              </a:buClr>
              <a:buSzPct val="100000"/>
              <a:buFont typeface="Wingdings"/>
              <a:buChar char="§"/>
            </a:pPr>
            <a:r>
              <a:rPr lang="en-US" sz="1000" dirty="0"/>
              <a:t>On March 2, 2017 Ontario announced its Fair Hydro Plan which proposes to lower the average residential electricity bill by 25</a:t>
            </a:r>
            <a:r>
              <a:rPr lang="en-US" sz="1000" dirty="0" smtClean="0"/>
              <a:t>%</a:t>
            </a:r>
          </a:p>
          <a:p>
            <a:pPr lvl="1">
              <a:spcBef>
                <a:spcPts val="400"/>
              </a:spcBef>
              <a:buClr>
                <a:schemeClr val="accent2"/>
              </a:buClr>
            </a:pPr>
            <a:r>
              <a:rPr lang="en-US" sz="1000" dirty="0" smtClean="0"/>
              <a:t>25% reduction includes the 8% rebate introduced in January 2017 as part of the Ontario Rebate for Electricity Consumers Act, 2016</a:t>
            </a:r>
          </a:p>
          <a:p>
            <a:pPr lvl="1">
              <a:spcBef>
                <a:spcPts val="400"/>
              </a:spcBef>
              <a:buClr>
                <a:schemeClr val="accent2"/>
              </a:buClr>
            </a:pPr>
            <a:r>
              <a:rPr lang="en-US" sz="1000" dirty="0"/>
              <a:t>The 25% reduction is expected to be in effect until 2021 (approximately 4 years) although bills may be allowed to increase by the rate of inflation</a:t>
            </a:r>
          </a:p>
          <a:p>
            <a:pPr>
              <a:spcBef>
                <a:spcPts val="400"/>
              </a:spcBef>
            </a:pPr>
            <a:r>
              <a:rPr lang="en-US" sz="1000" dirty="0" smtClean="0"/>
              <a:t>The 17% incremental reduction as part of the Fair Hydro Plan </a:t>
            </a:r>
            <a:r>
              <a:rPr lang="en-US" sz="1000" dirty="0"/>
              <a:t>will be recorded as a regulatory deferred asset for future recovery</a:t>
            </a:r>
          </a:p>
          <a:p>
            <a:pPr lvl="1">
              <a:spcBef>
                <a:spcPts val="400"/>
              </a:spcBef>
              <a:buClr>
                <a:schemeClr val="accent2"/>
              </a:buClr>
            </a:pPr>
            <a:r>
              <a:rPr lang="en-US" sz="1000" dirty="0"/>
              <a:t>The recovery period depends on the final fair allocation but is expected to begin in 2027 with a hard stop in 2047</a:t>
            </a:r>
          </a:p>
          <a:p>
            <a:pPr>
              <a:spcBef>
                <a:spcPts val="400"/>
              </a:spcBef>
            </a:pPr>
            <a:r>
              <a:rPr lang="en-US" sz="1000" dirty="0"/>
              <a:t>The exact quantum and duration of the program is still being developed, but the deferral is expected to amount to ~C$2.5bn / year </a:t>
            </a:r>
          </a:p>
          <a:p>
            <a:pPr lvl="1">
              <a:spcBef>
                <a:spcPts val="400"/>
              </a:spcBef>
              <a:buClr>
                <a:schemeClr val="accent2"/>
              </a:buClr>
            </a:pPr>
            <a:r>
              <a:rPr lang="en-US" sz="1000" dirty="0"/>
              <a:t>It is expected that 50+% of the financing will be derived from the capital markets</a:t>
            </a:r>
          </a:p>
          <a:p>
            <a:pPr>
              <a:spcBef>
                <a:spcPts val="400"/>
              </a:spcBef>
            </a:pPr>
            <a:r>
              <a:rPr lang="en-US" sz="1000" dirty="0"/>
              <a:t>Legislation to effect the recovery right was enacted in early June, and the regulations </a:t>
            </a:r>
            <a:r>
              <a:rPr lang="en-US" sz="1000" dirty="0" smtClean="0"/>
              <a:t>were largely completed at </a:t>
            </a:r>
            <a:r>
              <a:rPr lang="en-US" sz="1000" dirty="0"/>
              <a:t>the end of June</a:t>
            </a:r>
          </a:p>
          <a:p>
            <a:pPr lvl="1">
              <a:spcBef>
                <a:spcPts val="400"/>
              </a:spcBef>
              <a:buClr>
                <a:schemeClr val="accent2"/>
              </a:buClr>
            </a:pPr>
            <a:r>
              <a:rPr lang="en-US" sz="1000" dirty="0"/>
              <a:t>Legislation and regulations </a:t>
            </a:r>
            <a:r>
              <a:rPr lang="en-US" sz="1000" dirty="0" smtClean="0"/>
              <a:t>were designed </a:t>
            </a:r>
            <a:r>
              <a:rPr lang="en-US" sz="1000" dirty="0"/>
              <a:t>with capital market financing objectives in mind</a:t>
            </a:r>
          </a:p>
          <a:p>
            <a:pPr lvl="1">
              <a:spcBef>
                <a:spcPts val="400"/>
              </a:spcBef>
              <a:buClr>
                <a:schemeClr val="accent2"/>
              </a:buClr>
            </a:pPr>
            <a:r>
              <a:rPr lang="en-US" sz="1000" dirty="0"/>
              <a:t>Careful consideration given to possible </a:t>
            </a:r>
            <a:r>
              <a:rPr lang="en-US" sz="1000" dirty="0" smtClean="0"/>
              <a:t>structural </a:t>
            </a:r>
            <a:r>
              <a:rPr lang="en-US" sz="1000" dirty="0"/>
              <a:t>enhancements with respect to creating the regulatory asset, assignability, achieving a true-sale opinion, being non-bypassable and including a true up mechanism to ensure repayment</a:t>
            </a:r>
          </a:p>
          <a:p>
            <a:pPr lvl="1">
              <a:spcBef>
                <a:spcPts val="200"/>
              </a:spcBef>
              <a:spcAft>
                <a:spcPts val="200"/>
              </a:spcAft>
              <a:buClr>
                <a:schemeClr val="accent2"/>
              </a:buClr>
            </a:pPr>
            <a:endParaRPr lang="en-US" sz="1000" dirty="0"/>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dirty="0"/>
          </a:p>
        </p:txBody>
      </p:sp>
      <p:sp>
        <p:nvSpPr>
          <p:cNvPr id="6" name="CoverPageAddedID" hidden="1"/>
          <p:cNvSpPr txBox="1"/>
          <p:nvPr/>
        </p:nvSpPr>
        <p:spPr>
          <a:xfrm>
            <a:off x="11543" y="11237"/>
            <a:ext cx="11544" cy="2215991"/>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CoverPageAddedID</a:t>
            </a:r>
          </a:p>
        </p:txBody>
      </p:sp>
      <p:sp>
        <p:nvSpPr>
          <p:cNvPr id="7" name="CoverPageLogoID" hidden="1"/>
          <p:cNvSpPr txBox="1"/>
          <p:nvPr/>
        </p:nvSpPr>
        <p:spPr>
          <a:xfrm>
            <a:off x="11543" y="11212"/>
            <a:ext cx="11544" cy="1384995"/>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logoRBCCM1</a:t>
            </a:r>
          </a:p>
        </p:txBody>
      </p:sp>
      <p:sp>
        <p:nvSpPr>
          <p:cNvPr id="8" name="CoverPageGroupID" hidden="1"/>
          <p:cNvSpPr txBox="1"/>
          <p:nvPr/>
        </p:nvSpPr>
        <p:spPr>
          <a:xfrm>
            <a:off x="11543" y="11235"/>
            <a:ext cx="11544" cy="2077492"/>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Capital Markets</a:t>
            </a:r>
          </a:p>
        </p:txBody>
      </p:sp>
      <p:sp>
        <p:nvSpPr>
          <p:cNvPr id="9" name="coverPageIsInternalPub" hidden="1"/>
          <p:cNvSpPr txBox="1"/>
          <p:nvPr/>
        </p:nvSpPr>
        <p:spPr>
          <a:xfrm>
            <a:off x="11543" y="11236"/>
            <a:ext cx="11544" cy="138499"/>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0</a:t>
            </a:r>
          </a:p>
        </p:txBody>
      </p:sp>
      <p:grpSp>
        <p:nvGrpSpPr>
          <p:cNvPr id="28" name="HeadingTitle 4"/>
          <p:cNvGrpSpPr/>
          <p:nvPr/>
        </p:nvGrpSpPr>
        <p:grpSpPr bwMode="gray">
          <a:xfrm>
            <a:off x="351999" y="927066"/>
            <a:ext cx="8431272" cy="202025"/>
            <a:chOff x="393192" y="1316326"/>
            <a:chExt cx="4553712" cy="229010"/>
          </a:xfrm>
        </p:grpSpPr>
        <p:sp>
          <p:nvSpPr>
            <p:cNvPr id="29" name="TextBox 28"/>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Purpose</a:t>
              </a:r>
            </a:p>
          </p:txBody>
        </p:sp>
        <p:cxnSp>
          <p:nvCxnSpPr>
            <p:cNvPr id="30" name="Straight Connector 29"/>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31" name="HeadingTitle 4"/>
          <p:cNvGrpSpPr/>
          <p:nvPr/>
        </p:nvGrpSpPr>
        <p:grpSpPr bwMode="gray">
          <a:xfrm>
            <a:off x="351999" y="2433934"/>
            <a:ext cx="8431272" cy="202025"/>
            <a:chOff x="393192" y="1316326"/>
            <a:chExt cx="4553712" cy="229010"/>
          </a:xfrm>
        </p:grpSpPr>
        <p:sp>
          <p:nvSpPr>
            <p:cNvPr id="32" name="TextBox 31"/>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Brief Overview</a:t>
              </a:r>
            </a:p>
          </p:txBody>
        </p:sp>
        <p:cxnSp>
          <p:nvCxnSpPr>
            <p:cNvPr id="33" name="Straight Connector 32"/>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34" name="Content Placeholder 10"/>
          <p:cNvSpPr txBox="1">
            <a:spLocks/>
          </p:cNvSpPr>
          <p:nvPr/>
        </p:nvSpPr>
        <p:spPr bwMode="auto">
          <a:xfrm>
            <a:off x="334967" y="5378285"/>
            <a:ext cx="8570194" cy="67827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48261" bIns="0" numCol="1" anchor="t" anchorCtr="0" compatLnSpc="1">
            <a:prstTxWarp prst="textNoShape">
              <a:avLst/>
            </a:prstTxWarp>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4pPr>
            <a:lvl5pPr marL="801554" indent="-130866"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kern="0" dirty="0"/>
              <a:t>Initially we are reaching-out to better understand what methodologies you will apply to this program / structure</a:t>
            </a:r>
          </a:p>
          <a:p>
            <a:pPr>
              <a:spcBef>
                <a:spcPts val="400"/>
              </a:spcBef>
            </a:pPr>
            <a:r>
              <a:rPr lang="en-US" sz="1000" kern="0" dirty="0"/>
              <a:t>Ultimately, we will be pursuing some combination of ABCP conduit rating confirmation, and/or explicit long-term ratings for the credit facility, term debt and sub-debt</a:t>
            </a:r>
          </a:p>
        </p:txBody>
      </p:sp>
      <p:grpSp>
        <p:nvGrpSpPr>
          <p:cNvPr id="35" name="HeadingTitle 4"/>
          <p:cNvGrpSpPr/>
          <p:nvPr/>
        </p:nvGrpSpPr>
        <p:grpSpPr bwMode="gray">
          <a:xfrm>
            <a:off x="346079" y="5063111"/>
            <a:ext cx="8431272" cy="202025"/>
            <a:chOff x="393192" y="1316326"/>
            <a:chExt cx="4553712" cy="229010"/>
          </a:xfrm>
        </p:grpSpPr>
        <p:sp>
          <p:nvSpPr>
            <p:cNvPr id="36" name="TextBox 35"/>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Ratings Objectives</a:t>
              </a:r>
            </a:p>
          </p:txBody>
        </p:sp>
        <p:cxnSp>
          <p:nvCxnSpPr>
            <p:cNvPr id="37" name="Straight Connector 36"/>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19" name="Content Placeholder 10"/>
          <p:cNvSpPr txBox="1">
            <a:spLocks/>
          </p:cNvSpPr>
          <p:nvPr/>
        </p:nvSpPr>
        <p:spPr bwMode="auto">
          <a:xfrm>
            <a:off x="330146" y="1237325"/>
            <a:ext cx="8570194" cy="10540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48261" bIns="0" numCol="1" anchor="t" anchorCtr="0" compatLnSpc="1">
            <a:prstTxWarp prst="textNoShape">
              <a:avLst/>
            </a:prstTxWarp>
            <a:noAutofit/>
          </a:bodyPr>
          <a:lstStyle>
            <a:lvl1pPr marL="147104" indent="-130757" algn="l" defTabSz="456856"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550"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3996" indent="-130757" algn="l" defTabSz="456856"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439" indent="-130757"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4pPr>
            <a:lvl5pPr marL="800882" indent="-130757" algn="l" defTabSz="456856"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6950" indent="-163163" algn="l" defTabSz="456856" rtl="0" fontAlgn="base">
              <a:spcBef>
                <a:spcPct val="0"/>
              </a:spcBef>
              <a:spcAft>
                <a:spcPts val="449"/>
              </a:spcAft>
              <a:buSzPct val="65000"/>
              <a:buFont typeface="Arial" pitchFamily="34" charset="0"/>
              <a:buChar char="–"/>
              <a:defRPr sz="900">
                <a:solidFill>
                  <a:schemeClr val="tx1"/>
                </a:solidFill>
                <a:latin typeface="+mn-lt"/>
              </a:defRPr>
            </a:lvl6pPr>
            <a:lvl7pPr marL="1265561" indent="-163163" algn="l" defTabSz="456856" rtl="0" fontAlgn="base">
              <a:spcBef>
                <a:spcPct val="0"/>
              </a:spcBef>
              <a:spcAft>
                <a:spcPts val="449"/>
              </a:spcAft>
              <a:buSzPct val="65000"/>
              <a:buFont typeface="Arial" pitchFamily="34" charset="0"/>
              <a:buChar char="–"/>
              <a:defRPr sz="900">
                <a:solidFill>
                  <a:schemeClr val="tx1"/>
                </a:solidFill>
                <a:latin typeface="+mn-lt"/>
              </a:defRPr>
            </a:lvl7pPr>
            <a:lvl8pPr marL="1674179" indent="-163163" algn="l" defTabSz="456856" rtl="0" fontAlgn="base">
              <a:spcBef>
                <a:spcPct val="0"/>
              </a:spcBef>
              <a:spcAft>
                <a:spcPts val="449"/>
              </a:spcAft>
              <a:buSzPct val="65000"/>
              <a:buFont typeface="Arial" pitchFamily="34" charset="0"/>
              <a:buChar char="–"/>
              <a:defRPr sz="900">
                <a:solidFill>
                  <a:schemeClr val="tx1"/>
                </a:solidFill>
                <a:latin typeface="+mn-lt"/>
              </a:defRPr>
            </a:lvl8pPr>
            <a:lvl9pPr marL="2082795" indent="-163163" algn="l" defTabSz="456856" rtl="0" fontAlgn="base">
              <a:spcBef>
                <a:spcPct val="0"/>
              </a:spcBef>
              <a:spcAft>
                <a:spcPts val="449"/>
              </a:spcAft>
              <a:buSzPct val="65000"/>
              <a:buFont typeface="Arial" pitchFamily="34" charset="0"/>
              <a:buChar char="–"/>
              <a:defRPr sz="900">
                <a:solidFill>
                  <a:schemeClr val="tx1"/>
                </a:solidFill>
                <a:latin typeface="+mn-lt"/>
              </a:defRPr>
            </a:lvl9pPr>
          </a:lstStyle>
          <a:p>
            <a:pPr marL="164329" lvl="2" indent="-146182">
              <a:spcBef>
                <a:spcPts val="400"/>
              </a:spcBef>
              <a:buClr>
                <a:srgbClr val="0051A5"/>
              </a:buClr>
              <a:buSzPct val="100000"/>
              <a:buFont typeface="Wingdings"/>
              <a:buChar char="§"/>
            </a:pPr>
            <a:r>
              <a:rPr lang="en-US" sz="1000" kern="0" dirty="0"/>
              <a:t>To provide high-level overview of what is being contemplated by Ontario’s Fair Hydro Plan and related </a:t>
            </a:r>
            <a:r>
              <a:rPr lang="en-US" sz="1000" kern="0" dirty="0" smtClean="0"/>
              <a:t>financing</a:t>
            </a:r>
          </a:p>
          <a:p>
            <a:pPr marL="164329" lvl="2" indent="-146182">
              <a:spcBef>
                <a:spcPts val="400"/>
              </a:spcBef>
              <a:buClr>
                <a:srgbClr val="0051A5"/>
              </a:buClr>
              <a:buSzPct val="100000"/>
              <a:buFont typeface="Wingdings"/>
              <a:buChar char="§"/>
            </a:pPr>
            <a:r>
              <a:rPr lang="en-US" sz="1000" kern="0" dirty="0" smtClean="0"/>
              <a:t>This presentation is based on the legislation and regulations in place and anticipated contractual arrangements</a:t>
            </a:r>
            <a:endParaRPr lang="en-US" sz="1000" kern="0" dirty="0"/>
          </a:p>
          <a:p>
            <a:pPr>
              <a:spcBef>
                <a:spcPts val="400"/>
              </a:spcBef>
            </a:pPr>
            <a:r>
              <a:rPr lang="en-US" sz="1000" kern="0" dirty="0"/>
              <a:t>To explore both securitization and traditional structured corporate bond ratings</a:t>
            </a:r>
          </a:p>
          <a:p>
            <a:pPr lvl="1">
              <a:spcBef>
                <a:spcPts val="400"/>
              </a:spcBef>
              <a:buClr>
                <a:schemeClr val="accent2"/>
              </a:buClr>
            </a:pPr>
            <a:r>
              <a:rPr lang="en-US" sz="1000" kern="0" dirty="0"/>
              <a:t>Various financing alternatives are being explored, most of which have potential rating agency involvement</a:t>
            </a:r>
          </a:p>
          <a:p>
            <a:pPr>
              <a:spcBef>
                <a:spcPts val="400"/>
              </a:spcBef>
            </a:pPr>
            <a:r>
              <a:rPr lang="en-US" sz="1000" kern="0" dirty="0"/>
              <a:t>To set expectations for timing and </a:t>
            </a:r>
            <a:r>
              <a:rPr lang="en-US" sz="1000" kern="0" dirty="0" smtClean="0"/>
              <a:t>process</a:t>
            </a:r>
          </a:p>
          <a:p>
            <a:pPr marL="16347" indent="0">
              <a:spcBef>
                <a:spcPts val="400"/>
              </a:spcBef>
              <a:buFont typeface="Wingdings" panose="05000000000000000000" pitchFamily="2" charset="2"/>
              <a:buNone/>
            </a:pPr>
            <a:endParaRPr lang="en-US" sz="1000" kern="0" dirty="0"/>
          </a:p>
        </p:txBody>
      </p:sp>
    </p:spTree>
    <p:extLst>
      <p:ext uri="{BB962C8B-B14F-4D97-AF65-F5344CB8AC3E}">
        <p14:creationId xmlns="" xmlns:p14="http://schemas.microsoft.com/office/powerpoint/2010/main" val="3371415670"/>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nSpc>
                <a:spcPct val="90000"/>
              </a:lnSpc>
            </a:pPr>
            <a:r>
              <a:rPr lang="en-US" altLang="en-US" dirty="0" smtClean="0">
                <a:solidFill>
                  <a:srgbClr val="003263"/>
                </a:solidFill>
              </a:rPr>
              <a:t>Transaction Parties</a:t>
            </a:r>
            <a:endParaRPr lang="en-US" altLang="en-US" dirty="0">
              <a:solidFill>
                <a:srgbClr val="003263"/>
              </a:solidFill>
            </a:endParaRPr>
          </a:p>
        </p:txBody>
      </p:sp>
      <p:sp>
        <p:nvSpPr>
          <p:cNvPr id="6" name="CoverPageAddedID" hidden="1"/>
          <p:cNvSpPr txBox="1"/>
          <p:nvPr/>
        </p:nvSpPr>
        <p:spPr>
          <a:xfrm>
            <a:off x="11543" y="11237"/>
            <a:ext cx="11544" cy="2215991"/>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CoverPageAddedID</a:t>
            </a:r>
          </a:p>
        </p:txBody>
      </p:sp>
      <p:sp>
        <p:nvSpPr>
          <p:cNvPr id="7" name="CoverPageLogoID" hidden="1"/>
          <p:cNvSpPr txBox="1"/>
          <p:nvPr/>
        </p:nvSpPr>
        <p:spPr>
          <a:xfrm>
            <a:off x="11543" y="11212"/>
            <a:ext cx="11544" cy="1384995"/>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logoRBCCM1</a:t>
            </a:r>
          </a:p>
        </p:txBody>
      </p:sp>
      <p:sp>
        <p:nvSpPr>
          <p:cNvPr id="8" name="CoverPageGroupID" hidden="1"/>
          <p:cNvSpPr txBox="1"/>
          <p:nvPr/>
        </p:nvSpPr>
        <p:spPr>
          <a:xfrm>
            <a:off x="11543" y="11235"/>
            <a:ext cx="11544" cy="2077492"/>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Capital Markets</a:t>
            </a:r>
          </a:p>
        </p:txBody>
      </p:sp>
      <p:sp>
        <p:nvSpPr>
          <p:cNvPr id="9" name="coverPageIsInternalPub" hidden="1"/>
          <p:cNvSpPr txBox="1"/>
          <p:nvPr/>
        </p:nvSpPr>
        <p:spPr>
          <a:xfrm>
            <a:off x="11543" y="11236"/>
            <a:ext cx="11544" cy="138499"/>
          </a:xfrm>
          <a:prstGeom prst="rect">
            <a:avLst/>
          </a:prstGeom>
          <a:noFill/>
        </p:spPr>
        <p:txBody>
          <a:bodyPr vert="horz" wrap="square" lIns="0" tIns="0" rIns="0" bIns="0" rtlCol="0">
            <a:spAutoFit/>
          </a:bodyPr>
          <a:lstStyle/>
          <a:p>
            <a:pPr defTabSz="817881" fontAlgn="base">
              <a:spcBef>
                <a:spcPct val="0"/>
              </a:spcBef>
              <a:spcAft>
                <a:spcPct val="0"/>
              </a:spcAft>
            </a:pPr>
            <a:r>
              <a:rPr lang="en-US" sz="900" dirty="0">
                <a:solidFill>
                  <a:srgbClr val="000000"/>
                </a:solidFill>
              </a:rPr>
              <a:t>0</a:t>
            </a:r>
          </a:p>
        </p:txBody>
      </p:sp>
      <p:graphicFrame>
        <p:nvGraphicFramePr>
          <p:cNvPr id="12" name="object 3"/>
          <p:cNvGraphicFramePr>
            <a:graphicFrameLocks noGrp="1"/>
          </p:cNvGraphicFramePr>
          <p:nvPr>
            <p:extLst>
              <p:ext uri="{D42A27DB-BD31-4B8C-83A1-F6EECF244321}">
                <p14:modId xmlns="" xmlns:p14="http://schemas.microsoft.com/office/powerpoint/2010/main" val="731913752"/>
              </p:ext>
            </p:extLst>
          </p:nvPr>
        </p:nvGraphicFramePr>
        <p:xfrm>
          <a:off x="354448" y="931302"/>
          <a:ext cx="8428822" cy="2465984"/>
        </p:xfrm>
        <a:graphic>
          <a:graphicData uri="http://schemas.openxmlformats.org/drawingml/2006/table">
            <a:tbl>
              <a:tblPr firstRow="1" bandRow="1">
                <a:tableStyleId>{2D5ABB26-0587-4C30-8999-92F81FD0307C}</a:tableStyleId>
              </a:tblPr>
              <a:tblGrid>
                <a:gridCol w="2068712"/>
                <a:gridCol w="4701540"/>
                <a:gridCol w="1658570"/>
              </a:tblGrid>
              <a:tr h="167640">
                <a:tc>
                  <a:txBody>
                    <a:bodyPr/>
                    <a:lstStyle/>
                    <a:p>
                      <a:pPr marL="66040" algn="ctr">
                        <a:lnSpc>
                          <a:spcPct val="100000"/>
                        </a:lnSpc>
                      </a:pPr>
                      <a:endParaRPr sz="800" b="1" dirty="0">
                        <a:solidFill>
                          <a:srgbClr val="FFFFFF"/>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marL="66040" algn="ctr">
                        <a:lnSpc>
                          <a:spcPct val="100000"/>
                        </a:lnSpc>
                      </a:pPr>
                      <a:endParaRPr sz="1100" b="1" dirty="0">
                        <a:solidFill>
                          <a:srgbClr val="FFFFFF"/>
                        </a:solidFill>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c>
                  <a:txBody>
                    <a:bodyPr/>
                    <a:lstStyle/>
                    <a:p>
                      <a:pPr marL="66040" algn="ctr">
                        <a:lnSpc>
                          <a:spcPct val="100000"/>
                        </a:lnSpc>
                      </a:pPr>
                      <a:endParaRPr sz="1100" b="1" dirty="0">
                        <a:solidFill>
                          <a:srgbClr val="FFFFFF"/>
                        </a:solidFill>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2750"/>
                    </a:solidFill>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Issuer</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solidFill>
                        <a:srgbClr val="DEE7EC"/>
                      </a:solidFill>
                      <a:prstDash val="solid"/>
                    </a:lnB>
                    <a:solidFill>
                      <a:srgbClr val="E6EBEF"/>
                    </a:solidFill>
                  </a:tcPr>
                </a:tc>
                <a:tc>
                  <a:txBody>
                    <a:bodyPr/>
                    <a:lstStyle/>
                    <a:p>
                      <a:pPr marL="66040">
                        <a:lnSpc>
                          <a:spcPct val="100000"/>
                        </a:lnSpc>
                      </a:pPr>
                      <a:r>
                        <a:rPr lang="en-US" sz="800" dirty="0" smtClean="0">
                          <a:latin typeface="Arial"/>
                          <a:cs typeface="Arial"/>
                        </a:rPr>
                        <a:t>Fair Hydro Trust (“FHT”)</a:t>
                      </a: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cap="flat" cmpd="sng" algn="ctr">
                      <a:solidFill>
                        <a:srgbClr val="DEE7EC"/>
                      </a:solidFill>
                      <a:prstDash val="solid"/>
                      <a:round/>
                      <a:headEnd type="none" w="med" len="med"/>
                      <a:tailEnd type="none" w="med" len="med"/>
                    </a:lnR>
                    <a:lnT w="12700" cap="flat" cmpd="sng" algn="ctr">
                      <a:noFill/>
                      <a:prstDash val="solid"/>
                      <a:round/>
                      <a:headEnd type="none" w="med" len="med"/>
                      <a:tailEnd type="none" w="med" len="med"/>
                    </a:lnT>
                    <a:lnB w="12700">
                      <a:solidFill>
                        <a:srgbClr val="DEE7EC"/>
                      </a:solidFill>
                      <a:prstDash val="solid"/>
                    </a:lnB>
                    <a:solidFill>
                      <a:srgbClr val="E6EBEF"/>
                    </a:solidFill>
                  </a:tcPr>
                </a:tc>
                <a:tc>
                  <a:txBody>
                    <a:bodyPr/>
                    <a:lstStyle/>
                    <a:p>
                      <a:pPr marL="66040">
                        <a:lnSpc>
                          <a:spcPct val="100000"/>
                        </a:lnSpc>
                      </a:pPr>
                      <a:endParaRPr sz="800" dirty="0">
                        <a:latin typeface="Arial"/>
                        <a:cs typeface="Arial"/>
                      </a:endParaRPr>
                    </a:p>
                  </a:txBody>
                  <a:tcPr marL="0" marR="0" marT="0" marB="0" anchor="ctr">
                    <a:lnL w="12700" cap="flat" cmpd="sng" algn="ctr">
                      <a:solidFill>
                        <a:srgbClr val="DEE7EC"/>
                      </a:solidFill>
                      <a:prstDash val="solid"/>
                      <a:round/>
                      <a:headEnd type="none" w="med" len="med"/>
                      <a:tailEnd type="none" w="med" len="med"/>
                    </a:lnL>
                    <a:lnR w="12700">
                      <a:solidFill>
                        <a:srgbClr val="DEE7EC"/>
                      </a:solidFill>
                      <a:prstDash val="solid"/>
                    </a:lnR>
                    <a:lnT w="12700" cap="flat" cmpd="sng" algn="ctr">
                      <a:no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6EBEF"/>
                    </a:solidFill>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Advisors</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lang="en-US" sz="800" dirty="0" smtClean="0">
                          <a:latin typeface="Arial"/>
                          <a:cs typeface="Arial"/>
                        </a:rPr>
                        <a:t>CIBC,</a:t>
                      </a:r>
                      <a:r>
                        <a:rPr lang="en-US" sz="800" baseline="0" dirty="0" smtClean="0">
                          <a:latin typeface="Arial"/>
                          <a:cs typeface="Arial"/>
                        </a:rPr>
                        <a:t> Goldman Sachs, RBC</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cap="flat" cmpd="sng" algn="ctr">
                      <a:solidFill>
                        <a:srgbClr val="DEE7EC"/>
                      </a:solidFill>
                      <a:prstDash val="solid"/>
                      <a:round/>
                      <a:headEnd type="none" w="med" len="med"/>
                      <a:tailEnd type="none" w="med" len="med"/>
                    </a:lnB>
                  </a:tcPr>
                </a:tc>
                <a:tc>
                  <a:txBody>
                    <a:bodyPr/>
                    <a:lstStyle/>
                    <a:p>
                      <a:pPr marL="66040">
                        <a:lnSpc>
                          <a:spcPct val="100000"/>
                        </a:lnSpc>
                      </a:pP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Financial Services Manager</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6EBEF"/>
                    </a:solidFill>
                  </a:tcPr>
                </a:tc>
                <a:tc>
                  <a:txBody>
                    <a:bodyPr/>
                    <a:lstStyle/>
                    <a:p>
                      <a:pPr marL="66040" marR="0" lvl="0" indent="0" algn="l" defTabSz="817913" rtl="0" eaLnBrk="1" fontAlgn="auto" latinLnBrk="0" hangingPunct="1">
                        <a:lnSpc>
                          <a:spcPct val="100000"/>
                        </a:lnSpc>
                        <a:spcBef>
                          <a:spcPts val="0"/>
                        </a:spcBef>
                        <a:spcAft>
                          <a:spcPts val="0"/>
                        </a:spcAft>
                        <a:buClrTx/>
                        <a:buSzTx/>
                        <a:buFontTx/>
                        <a:buNone/>
                        <a:tabLst/>
                        <a:defRPr/>
                      </a:pPr>
                      <a:r>
                        <a:rPr lang="en-US" sz="800" spc="-15" dirty="0" smtClean="0">
                          <a:latin typeface="Arial"/>
                          <a:cs typeface="Arial"/>
                        </a:rPr>
                        <a:t>Ontario Power Generation (“OPG</a:t>
                      </a:r>
                      <a:r>
                        <a:rPr lang="en-US" sz="800" kern="1200" spc="-15" dirty="0" smtClean="0">
                          <a:solidFill>
                            <a:schemeClr val="tx1"/>
                          </a:solidFill>
                          <a:latin typeface="Arial"/>
                          <a:ea typeface="+mn-ea"/>
                          <a:cs typeface="Arial"/>
                        </a:rPr>
                        <a:t>”) is 100% owned by the Province of Ontario (the “Province”)</a:t>
                      </a: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a:solidFill>
                        <a:srgbClr val="DEE7EC"/>
                      </a:solidFill>
                      <a:prstDash val="solid"/>
                    </a:lnB>
                    <a:solidFill>
                      <a:srgbClr val="E6EBEF"/>
                    </a:solidFill>
                  </a:tcPr>
                </a:tc>
                <a:tc>
                  <a:txBody>
                    <a:bodyPr/>
                    <a:lstStyle/>
                    <a:p>
                      <a:pPr marL="66040">
                        <a:lnSpc>
                          <a:spcPct val="100000"/>
                        </a:lnSpc>
                      </a:pPr>
                      <a:r>
                        <a:rPr lang="en-US" sz="800" baseline="0" dirty="0" smtClean="0">
                          <a:latin typeface="+mn-lt"/>
                          <a:cs typeface="Arial"/>
                        </a:rPr>
                        <a:t>A low (DBRS</a:t>
                      </a:r>
                      <a:r>
                        <a:rPr lang="en-US" sz="800" baseline="0" dirty="0" smtClean="0">
                          <a:latin typeface="+mn-lt"/>
                          <a:cs typeface="Arial"/>
                        </a:rPr>
                        <a:t>), BBB+ (S&amp;P)</a:t>
                      </a: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6EBEF"/>
                    </a:solidFill>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Servicer</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cap="flat" cmpd="sng" algn="ctr">
                      <a:solidFill>
                        <a:srgbClr val="DEE7EC"/>
                      </a:solidFill>
                      <a:prstDash val="solid"/>
                      <a:round/>
                      <a:headEnd type="none" w="med" len="med"/>
                      <a:tailEnd type="none" w="med" len="med"/>
                    </a:lnB>
                  </a:tcPr>
                </a:tc>
                <a:tc>
                  <a:txBody>
                    <a:bodyPr/>
                    <a:lstStyle/>
                    <a:p>
                      <a:pPr marL="66040" marR="13970">
                        <a:lnSpc>
                          <a:spcPct val="100000"/>
                        </a:lnSpc>
                      </a:pPr>
                      <a:r>
                        <a:rPr lang="en-US" sz="800" dirty="0" smtClean="0">
                          <a:latin typeface="Arial"/>
                          <a:cs typeface="Arial"/>
                        </a:rPr>
                        <a:t>Independent Electricity System Operator (“IESO”)</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cap="flat" cmpd="sng" algn="ctr">
                      <a:solidFill>
                        <a:srgbClr val="DEE7EC"/>
                      </a:solidFill>
                      <a:prstDash val="solid"/>
                      <a:round/>
                      <a:headEnd type="none" w="med" len="med"/>
                      <a:tailEnd type="none" w="med" len="med"/>
                    </a:lnB>
                  </a:tcPr>
                </a:tc>
                <a:tc>
                  <a:txBody>
                    <a:bodyPr/>
                    <a:lstStyle/>
                    <a:p>
                      <a:pPr marL="66040" marR="13970" indent="0" algn="l" defTabSz="817913" rtl="0" eaLnBrk="1" fontAlgn="auto" latinLnBrk="0" hangingPunct="1">
                        <a:lnSpc>
                          <a:spcPct val="100000"/>
                        </a:lnSpc>
                        <a:spcBef>
                          <a:spcPts val="0"/>
                        </a:spcBef>
                        <a:spcAft>
                          <a:spcPts val="0"/>
                        </a:spcAft>
                        <a:buClrTx/>
                        <a:buSzTx/>
                        <a:buFontTx/>
                        <a:buNone/>
                        <a:tabLst/>
                        <a:defRPr/>
                      </a:pPr>
                      <a:r>
                        <a:rPr lang="en-US" sz="800" baseline="0" dirty="0" smtClean="0">
                          <a:latin typeface="+mn-lt"/>
                          <a:cs typeface="Arial"/>
                        </a:rPr>
                        <a:t>A high (DBRS</a:t>
                      </a:r>
                      <a:r>
                        <a:rPr lang="en-US" sz="800" baseline="0" dirty="0" smtClean="0">
                          <a:latin typeface="+mn-lt"/>
                          <a:cs typeface="Arial"/>
                        </a:rPr>
                        <a:t>), Aa2 (Moody’s)</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Provincial Rate Authority</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marR="226695">
                        <a:lnSpc>
                          <a:spcPct val="100000"/>
                        </a:lnSpc>
                      </a:pPr>
                      <a:r>
                        <a:rPr lang="en-US" sz="800" dirty="0" smtClean="0">
                          <a:latin typeface="Arial"/>
                          <a:cs typeface="Arial"/>
                        </a:rPr>
                        <a:t>Ontario Energy Board</a:t>
                      </a:r>
                      <a:r>
                        <a:rPr lang="en-US" sz="800" baseline="0" dirty="0" smtClean="0">
                          <a:latin typeface="Arial"/>
                          <a:cs typeface="Arial"/>
                        </a:rPr>
                        <a:t> (“OEB”)</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a:solidFill>
                        <a:srgbClr val="DEE7EC"/>
                      </a:solidFill>
                      <a:prstDash val="solid"/>
                    </a:lnB>
                    <a:solidFill>
                      <a:srgbClr val="EBEFF5"/>
                    </a:solidFill>
                  </a:tcPr>
                </a:tc>
                <a:tc>
                  <a:txBody>
                    <a:bodyPr/>
                    <a:lstStyle/>
                    <a:p>
                      <a:pPr marL="66040" marR="226695">
                        <a:lnSpc>
                          <a:spcPct val="100000"/>
                        </a:lnSpc>
                      </a:pPr>
                      <a:endParaRPr sz="800" dirty="0">
                        <a:latin typeface="Arial"/>
                        <a:cs typeface="Arial"/>
                      </a:endParaRPr>
                    </a:p>
                  </a:txBody>
                  <a:tcPr marL="0" marR="0" marT="0" marB="0" anchor="ctr">
                    <a:lnL w="12700">
                      <a:solidFill>
                        <a:srgbClr val="DEE7EC"/>
                      </a:solidFill>
                      <a:prstDash val="solid"/>
                    </a:lnL>
                    <a:lnR w="12700">
                      <a:solidFill>
                        <a:srgbClr val="DEE7EC"/>
                      </a:solidFill>
                      <a:prstDash val="soli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757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Guarantor</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cap="flat" cmpd="sng" algn="ctr">
                      <a:solidFill>
                        <a:srgbClr val="DEE7EC"/>
                      </a:solidFill>
                      <a:prstDash val="solid"/>
                      <a:round/>
                      <a:headEnd type="none" w="med" len="med"/>
                      <a:tailEnd type="none" w="med" len="med"/>
                    </a:lnT>
                    <a:lnB w="12700">
                      <a:solidFill>
                        <a:srgbClr val="DEE7EC"/>
                      </a:solidFill>
                      <a:prstDash val="solid"/>
                    </a:lnB>
                  </a:tcPr>
                </a:tc>
                <a:tc>
                  <a:txBody>
                    <a:bodyPr/>
                    <a:lstStyle/>
                    <a:p>
                      <a:pPr marL="66040" marR="226695" lvl="0" indent="0" algn="l" defTabSz="817913" rtl="0" eaLnBrk="1" fontAlgn="auto" latinLnBrk="0" hangingPunct="1">
                        <a:lnSpc>
                          <a:spcPct val="100000"/>
                        </a:lnSpc>
                        <a:spcBef>
                          <a:spcPts val="0"/>
                        </a:spcBef>
                        <a:spcAft>
                          <a:spcPts val="0"/>
                        </a:spcAft>
                        <a:buClrTx/>
                        <a:buSzTx/>
                        <a:buFontTx/>
                        <a:buNone/>
                        <a:tabLst/>
                        <a:defRPr/>
                      </a:pPr>
                      <a:r>
                        <a:rPr lang="en-US" sz="800" dirty="0" smtClean="0">
                          <a:latin typeface="Arial"/>
                          <a:cs typeface="Arial"/>
                        </a:rPr>
                        <a:t>Province of Ontario </a:t>
                      </a:r>
                      <a:r>
                        <a:rPr lang="en-US" sz="800" kern="1200" spc="-15" dirty="0" smtClean="0">
                          <a:solidFill>
                            <a:schemeClr val="tx1"/>
                          </a:solidFill>
                          <a:latin typeface="+mn-lt"/>
                          <a:ea typeface="+mn-ea"/>
                          <a:cs typeface="Arial"/>
                        </a:rPr>
                        <a:t>(the “Province”)</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c>
                  <a:txBody>
                    <a:bodyPr/>
                    <a:lstStyle/>
                    <a:p>
                      <a:pPr marL="66040" marR="226695">
                        <a:lnSpc>
                          <a:spcPct val="100000"/>
                        </a:lnSpc>
                      </a:pPr>
                      <a:r>
                        <a:rPr lang="en-US" sz="800" dirty="0" smtClean="0">
                          <a:latin typeface="+mn-lt"/>
                          <a:cs typeface="Arial"/>
                        </a:rPr>
                        <a:t>AA low (DBRS</a:t>
                      </a:r>
                      <a:r>
                        <a:rPr lang="en-US" sz="800" smtClean="0">
                          <a:latin typeface="+mn-lt"/>
                          <a:cs typeface="Arial"/>
                        </a:rPr>
                        <a:t>), AA- (Fitch), </a:t>
                      </a:r>
                      <a:r>
                        <a:rPr lang="en-US" sz="800" baseline="0" smtClean="0">
                          <a:latin typeface="+mn-lt"/>
                          <a:cs typeface="Arial"/>
                        </a:rPr>
                        <a:t>Aa2 </a:t>
                      </a:r>
                      <a:r>
                        <a:rPr lang="en-US" sz="800" baseline="0" dirty="0" smtClean="0">
                          <a:latin typeface="+mn-lt"/>
                          <a:cs typeface="Arial"/>
                        </a:rPr>
                        <a:t>(Moody’s</a:t>
                      </a:r>
                      <a:r>
                        <a:rPr lang="en-US" sz="800" baseline="0" smtClean="0">
                          <a:latin typeface="+mn-lt"/>
                          <a:cs typeface="Arial"/>
                        </a:rPr>
                        <a:t>), </a:t>
                      </a:r>
                      <a:r>
                        <a:rPr lang="en-US" sz="800" smtClean="0">
                          <a:latin typeface="+mn-lt"/>
                          <a:cs typeface="Arial"/>
                        </a:rPr>
                        <a:t>A+ (S&amp;P)</a:t>
                      </a:r>
                      <a:endParaRPr lang="en-US" sz="800" dirty="0">
                        <a:latin typeface="+mn-lt"/>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Issuer’s Counsel</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solidFill>
                      <a:srgbClr val="EBEFF5"/>
                    </a:solidFill>
                  </a:tcPr>
                </a:tc>
                <a:tc>
                  <a:txBody>
                    <a:bodyPr/>
                    <a:lstStyle/>
                    <a:p>
                      <a:pPr marL="66040">
                        <a:lnSpc>
                          <a:spcPct val="100000"/>
                        </a:lnSpc>
                      </a:pPr>
                      <a:r>
                        <a:rPr lang="en-US" sz="800" dirty="0" smtClean="0">
                          <a:latin typeface="Arial"/>
                          <a:cs typeface="Arial"/>
                        </a:rPr>
                        <a:t>Torys LLP (Canada),</a:t>
                      </a:r>
                      <a:r>
                        <a:rPr lang="en-US" sz="800" baseline="0" dirty="0" smtClean="0">
                          <a:latin typeface="Arial"/>
                          <a:cs typeface="Arial"/>
                        </a:rPr>
                        <a:t> </a:t>
                      </a:r>
                      <a:r>
                        <a:rPr lang="en-US" sz="800" dirty="0" smtClean="0">
                          <a:latin typeface="+mn-lt"/>
                          <a:cs typeface="Arial"/>
                        </a:rPr>
                        <a:t>Hunton &amp; Williams LLP (U.S.)</a:t>
                      </a: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cap="flat" cmpd="sng" algn="ctr">
                      <a:solidFill>
                        <a:srgbClr val="DEE7EC"/>
                      </a:solidFill>
                      <a:prstDash val="solid"/>
                      <a:round/>
                      <a:headEnd type="none" w="med" len="med"/>
                      <a:tailEnd type="none" w="med" len="med"/>
                    </a:lnB>
                    <a:solidFill>
                      <a:srgbClr val="EBEFF5"/>
                    </a:solidFill>
                  </a:tcPr>
                </a:tc>
                <a:tc>
                  <a:txBody>
                    <a:bodyPr/>
                    <a:lstStyle/>
                    <a:p>
                      <a:pPr marL="66040">
                        <a:lnSpc>
                          <a:spcPct val="100000"/>
                        </a:lnSpc>
                      </a:pPr>
                      <a:endParaRPr sz="800" dirty="0">
                        <a:latin typeface="Arial"/>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solidFill>
                      <a:srgbClr val="EBEFF5"/>
                    </a:solidFill>
                  </a:tcPr>
                </a:tc>
              </a:tr>
              <a:tr h="288943">
                <a:tc>
                  <a:txBody>
                    <a:bodyPr/>
                    <a:lstStyle/>
                    <a:p>
                      <a:pPr marL="101600" algn="l" defTabSz="817913" rtl="0" eaLnBrk="1" latinLnBrk="0" hangingPunct="1">
                        <a:lnSpc>
                          <a:spcPct val="100000"/>
                        </a:lnSpc>
                      </a:pPr>
                      <a:r>
                        <a:rPr lang="en-US" sz="800" b="1" kern="1200" dirty="0" smtClean="0">
                          <a:solidFill>
                            <a:schemeClr val="tx1"/>
                          </a:solidFill>
                          <a:latin typeface="Arial"/>
                          <a:ea typeface="+mn-ea"/>
                          <a:cs typeface="Arial"/>
                        </a:rPr>
                        <a:t>Advisor’s Counsel</a:t>
                      </a:r>
                      <a:endParaRPr sz="800" b="1" kern="1200" dirty="0">
                        <a:solidFill>
                          <a:schemeClr val="tx1"/>
                        </a:solidFill>
                        <a:latin typeface="Arial"/>
                        <a:ea typeface="+mn-ea"/>
                        <a:cs typeface="Arial"/>
                      </a:endParaRPr>
                    </a:p>
                  </a:txBody>
                  <a:tcPr marL="0" marR="0" marT="0" marB="0" anchor="ctr">
                    <a:lnL w="12700">
                      <a:solidFill>
                        <a:srgbClr val="DEE7EC"/>
                      </a:solidFill>
                      <a:prstDash val="solid"/>
                    </a:lnL>
                    <a:lnR w="12700">
                      <a:solidFill>
                        <a:srgbClr val="DEE7EC"/>
                      </a:solidFill>
                      <a:prstDash val="solid"/>
                    </a:lnR>
                    <a:lnT w="12700">
                      <a:solidFill>
                        <a:srgbClr val="DEE7EC"/>
                      </a:solidFill>
                      <a:prstDash val="solid"/>
                    </a:lnT>
                    <a:lnB w="12700">
                      <a:solidFill>
                        <a:srgbClr val="DEE7EC"/>
                      </a:solidFill>
                      <a:prstDash val="solid"/>
                    </a:lnB>
                  </a:tcPr>
                </a:tc>
                <a:tc>
                  <a:txBody>
                    <a:bodyPr/>
                    <a:lstStyle/>
                    <a:p>
                      <a:pPr marL="66040">
                        <a:lnSpc>
                          <a:spcPct val="100000"/>
                        </a:lnSpc>
                      </a:pPr>
                      <a:r>
                        <a:rPr lang="en-US" sz="800" dirty="0" smtClean="0">
                          <a:latin typeface="+mn-lt"/>
                          <a:cs typeface="Arial"/>
                        </a:rPr>
                        <a:t>Osler</a:t>
                      </a:r>
                      <a:r>
                        <a:rPr lang="en-US" sz="800" baseline="0" dirty="0" smtClean="0">
                          <a:latin typeface="+mn-lt"/>
                          <a:cs typeface="Arial"/>
                        </a:rPr>
                        <a:t>, </a:t>
                      </a:r>
                      <a:r>
                        <a:rPr lang="en-US" sz="800" kern="1200" dirty="0" smtClean="0">
                          <a:solidFill>
                            <a:schemeClr val="tx1"/>
                          </a:solidFill>
                          <a:latin typeface="+mn-lt"/>
                          <a:ea typeface="+mn-ea"/>
                          <a:cs typeface="Arial"/>
                        </a:rPr>
                        <a:t>Hoskin &amp; Harcourt LLP (Canada, U.S.) </a:t>
                      </a:r>
                      <a:endParaRPr sz="800" kern="1200" dirty="0">
                        <a:solidFill>
                          <a:schemeClr val="tx1"/>
                        </a:solidFill>
                        <a:latin typeface="+mn-lt"/>
                        <a:ea typeface="+mn-ea"/>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a:solidFill>
                        <a:srgbClr val="DEE7EC"/>
                      </a:solidFill>
                      <a:prstDash val="solid"/>
                    </a:lnT>
                    <a:lnB w="12700" cap="flat" cmpd="sng" algn="ctr">
                      <a:solidFill>
                        <a:srgbClr val="DEE7EC"/>
                      </a:solidFill>
                      <a:prstDash val="solid"/>
                      <a:round/>
                      <a:headEnd type="none" w="med" len="med"/>
                      <a:tailEnd type="none" w="med" len="med"/>
                    </a:lnB>
                  </a:tcPr>
                </a:tc>
                <a:tc>
                  <a:txBody>
                    <a:bodyPr/>
                    <a:lstStyle/>
                    <a:p>
                      <a:pPr marL="66040">
                        <a:lnSpc>
                          <a:spcPct val="100000"/>
                        </a:lnSpc>
                      </a:pPr>
                      <a:endParaRPr sz="800" kern="1200" dirty="0">
                        <a:solidFill>
                          <a:schemeClr val="tx1"/>
                        </a:solidFill>
                        <a:latin typeface="+mn-lt"/>
                        <a:ea typeface="+mn-ea"/>
                        <a:cs typeface="Arial"/>
                      </a:endParaRPr>
                    </a:p>
                  </a:txBody>
                  <a:tcPr marL="0" marR="0" marT="0" marB="0" anchor="ctr">
                    <a:lnL w="12700">
                      <a:solidFill>
                        <a:srgbClr val="DEE7EC"/>
                      </a:solidFill>
                      <a:prstDash val="solid"/>
                    </a:lnL>
                    <a:lnR w="12700" cap="flat" cmpd="sng" algn="ctr">
                      <a:solidFill>
                        <a:srgbClr val="DEE7EC"/>
                      </a:solidFill>
                      <a:prstDash val="solid"/>
                      <a:round/>
                      <a:headEnd type="none" w="med" len="med"/>
                      <a:tailEnd type="none" w="med" len="med"/>
                    </a:lnR>
                    <a:lnT w="12700" cap="flat" cmpd="sng" algn="ctr">
                      <a:solidFill>
                        <a:srgbClr val="DEE7EC"/>
                      </a:solidFill>
                      <a:prstDash val="solid"/>
                      <a:round/>
                      <a:headEnd type="none" w="med" len="med"/>
                      <a:tailEnd type="none" w="med" len="med"/>
                    </a:lnT>
                    <a:lnB w="12700" cap="flat" cmpd="sng" algn="ctr">
                      <a:solidFill>
                        <a:srgbClr val="DEE7EC"/>
                      </a:solidFill>
                      <a:prstDash val="solid"/>
                      <a:round/>
                      <a:headEnd type="none" w="med" len="med"/>
                      <a:tailEnd type="none" w="med" len="med"/>
                    </a:lnB>
                  </a:tcPr>
                </a:tc>
              </a:tr>
            </a:tbl>
          </a:graphicData>
        </a:graphic>
      </p:graphicFrame>
      <p:grpSp>
        <p:nvGrpSpPr>
          <p:cNvPr id="13" name="HeadingTitle 4"/>
          <p:cNvGrpSpPr/>
          <p:nvPr/>
        </p:nvGrpSpPr>
        <p:grpSpPr bwMode="gray">
          <a:xfrm>
            <a:off x="351999" y="3532790"/>
            <a:ext cx="8431272" cy="202025"/>
            <a:chOff x="393192" y="1316326"/>
            <a:chExt cx="4553712" cy="229010"/>
          </a:xfrm>
        </p:grpSpPr>
        <p:sp>
          <p:nvSpPr>
            <p:cNvPr id="14" name="TextBox 13"/>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Timeline</a:t>
              </a:r>
            </a:p>
          </p:txBody>
        </p:sp>
        <p:cxnSp>
          <p:nvCxnSpPr>
            <p:cNvPr id="16" name="Straight Connector 15"/>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17" name="Content Placeholder 10"/>
          <p:cNvSpPr>
            <a:spLocks noGrp="1"/>
          </p:cNvSpPr>
          <p:nvPr>
            <p:ph idx="1"/>
          </p:nvPr>
        </p:nvSpPr>
        <p:spPr>
          <a:xfrm>
            <a:off x="320680" y="3908738"/>
            <a:ext cx="2171065" cy="1227504"/>
          </a:xfrm>
        </p:spPr>
        <p:txBody>
          <a:bodyPr>
            <a:noAutofit/>
          </a:bodyPr>
          <a:lstStyle/>
          <a:p>
            <a:pPr marL="164329" lvl="2" indent="-146182">
              <a:spcBef>
                <a:spcPts val="200"/>
              </a:spcBef>
              <a:spcAft>
                <a:spcPts val="200"/>
              </a:spcAft>
              <a:buClr>
                <a:srgbClr val="0051A5"/>
              </a:buClr>
              <a:buSzPct val="100000"/>
              <a:buFont typeface="Wingdings"/>
              <a:buChar char="§"/>
            </a:pPr>
            <a:r>
              <a:rPr lang="en-US" sz="1000" dirty="0"/>
              <a:t>Deferral </a:t>
            </a:r>
            <a:r>
              <a:rPr lang="en-US" sz="1000" dirty="0" smtClean="0"/>
              <a:t>started in June </a:t>
            </a:r>
            <a:r>
              <a:rPr lang="en-US" sz="1000" dirty="0"/>
              <a:t>2017</a:t>
            </a:r>
          </a:p>
          <a:p>
            <a:pPr marL="164329" lvl="2" indent="-146182">
              <a:spcBef>
                <a:spcPts val="200"/>
              </a:spcBef>
              <a:spcAft>
                <a:spcPts val="200"/>
              </a:spcAft>
              <a:buClr>
                <a:srgbClr val="0051A5"/>
              </a:buClr>
              <a:buSzPct val="100000"/>
              <a:buFont typeface="Wingdings"/>
              <a:buChar char="§"/>
            </a:pPr>
            <a:r>
              <a:rPr lang="en-US" sz="1000" dirty="0"/>
              <a:t>Warehouse financing to begin as soon as possible</a:t>
            </a:r>
          </a:p>
          <a:p>
            <a:pPr marL="164329" lvl="2" indent="-146182">
              <a:spcBef>
                <a:spcPts val="200"/>
              </a:spcBef>
              <a:spcAft>
                <a:spcPts val="200"/>
              </a:spcAft>
              <a:buClr>
                <a:srgbClr val="0051A5"/>
              </a:buClr>
              <a:buSzPct val="100000"/>
              <a:buFont typeface="Wingdings"/>
              <a:buChar char="§"/>
            </a:pPr>
            <a:r>
              <a:rPr lang="en-US" sz="1000" dirty="0"/>
              <a:t>Currently educating agencies and seeking to better understand applicable criteria / methodologies</a:t>
            </a:r>
          </a:p>
          <a:p>
            <a:pPr marL="164329" lvl="2" indent="-146182">
              <a:spcBef>
                <a:spcPts val="200"/>
              </a:spcBef>
              <a:spcAft>
                <a:spcPts val="200"/>
              </a:spcAft>
              <a:buClr>
                <a:srgbClr val="0051A5"/>
              </a:buClr>
              <a:buSzPct val="100000"/>
              <a:buFont typeface="Wingdings"/>
              <a:buChar char="§"/>
            </a:pPr>
            <a:endParaRPr lang="en-US" sz="1000" dirty="0"/>
          </a:p>
          <a:p>
            <a:pPr marL="16347" indent="0">
              <a:spcBef>
                <a:spcPts val="400"/>
              </a:spcBef>
              <a:buNone/>
            </a:pPr>
            <a:endParaRPr lang="en-US" sz="1000" dirty="0"/>
          </a:p>
        </p:txBody>
      </p:sp>
      <p:graphicFrame>
        <p:nvGraphicFramePr>
          <p:cNvPr id="23" name="Group 352"/>
          <p:cNvGraphicFramePr>
            <a:graphicFrameLocks noGrp="1"/>
          </p:cNvGraphicFramePr>
          <p:nvPr>
            <p:extLst>
              <p:ext uri="{D42A27DB-BD31-4B8C-83A1-F6EECF244321}">
                <p14:modId xmlns="" xmlns:p14="http://schemas.microsoft.com/office/powerpoint/2010/main" val="2665672899"/>
              </p:ext>
            </p:extLst>
          </p:nvPr>
        </p:nvGraphicFramePr>
        <p:xfrm>
          <a:off x="2647945" y="3889100"/>
          <a:ext cx="2999471" cy="2565960"/>
        </p:xfrm>
        <a:graphic>
          <a:graphicData uri="http://schemas.openxmlformats.org/drawingml/2006/table">
            <a:tbl>
              <a:tblPr/>
              <a:tblGrid>
                <a:gridCol w="428494"/>
                <a:gridCol w="426182"/>
                <a:gridCol w="428497"/>
                <a:gridCol w="430813"/>
                <a:gridCol w="428494"/>
                <a:gridCol w="428497"/>
                <a:gridCol w="428494"/>
              </a:tblGrid>
              <a:tr h="320745">
                <a:tc gridSpan="7">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July 2017</a:t>
                      </a:r>
                    </a:p>
                  </a:txBody>
                  <a:tcPr marL="28967" marR="28967" marT="28184" marB="28184" anchor="ctr" horzOverflow="overflow">
                    <a:lnL>
                      <a:noFill/>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S</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M</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T</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W</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T</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F</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S</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US"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000000"/>
                          </a:solidFill>
                          <a:effectLst/>
                          <a:latin typeface="Arial" pitchFamily="34" charset="0"/>
                        </a:rPr>
                        <a:t>3</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E8CF00"/>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000000"/>
                          </a:solidFill>
                          <a:effectLst/>
                          <a:latin typeface="Arial" pitchFamily="34" charset="0"/>
                        </a:rPr>
                        <a:t>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FCA311"/>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5</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6</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7</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8</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9</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10</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12</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13</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FFFFFF"/>
                          </a:solidFill>
                          <a:effectLst/>
                          <a:latin typeface="Arial" pitchFamily="34" charset="0"/>
                        </a:rPr>
                        <a:t>14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086AC3"/>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15</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16</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17</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18</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19</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20</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22</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23</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25</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26</a:t>
                      </a: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27</a:t>
                      </a: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28</a:t>
                      </a: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GB" sz="900" b="0" i="0" u="none" strike="noStrike" cap="none" normalizeH="0" baseline="0" dirty="0" smtClean="0">
                          <a:ln>
                            <a:noFill/>
                          </a:ln>
                          <a:solidFill>
                            <a:schemeClr val="tx1"/>
                          </a:solidFill>
                          <a:effectLst/>
                          <a:latin typeface="Arial" pitchFamily="34" charset="0"/>
                        </a:rPr>
                        <a:t>29</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0745">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30</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31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US"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bl>
          </a:graphicData>
        </a:graphic>
      </p:graphicFrame>
      <p:graphicFrame>
        <p:nvGraphicFramePr>
          <p:cNvPr id="24" name="Group 410"/>
          <p:cNvGraphicFramePr>
            <a:graphicFrameLocks noGrp="1"/>
          </p:cNvGraphicFramePr>
          <p:nvPr>
            <p:extLst>
              <p:ext uri="{D42A27DB-BD31-4B8C-83A1-F6EECF244321}">
                <p14:modId xmlns="" xmlns:p14="http://schemas.microsoft.com/office/powerpoint/2010/main" val="1299687611"/>
              </p:ext>
            </p:extLst>
          </p:nvPr>
        </p:nvGraphicFramePr>
        <p:xfrm>
          <a:off x="5784854" y="3883806"/>
          <a:ext cx="3004115" cy="2253370"/>
        </p:xfrm>
        <a:graphic>
          <a:graphicData uri="http://schemas.openxmlformats.org/drawingml/2006/table">
            <a:tbl>
              <a:tblPr/>
              <a:tblGrid>
                <a:gridCol w="427169"/>
                <a:gridCol w="427169"/>
                <a:gridCol w="431813"/>
                <a:gridCol w="429492"/>
                <a:gridCol w="429490"/>
                <a:gridCol w="429492"/>
                <a:gridCol w="429490"/>
              </a:tblGrid>
              <a:tr h="321910">
                <a:tc gridSpan="7">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August 2017</a:t>
                      </a:r>
                    </a:p>
                  </a:txBody>
                  <a:tcPr marL="28967" marR="28967" marT="28184" marB="28184" anchor="ctr" horzOverflow="overflow">
                    <a:lnL>
                      <a:noFill/>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S</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M</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T</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W</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T</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F</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1" i="0" u="none" strike="noStrike" cap="none" normalizeH="0" baseline="0" dirty="0" smtClean="0">
                          <a:ln>
                            <a:noFill/>
                          </a:ln>
                          <a:solidFill>
                            <a:schemeClr val="tx2"/>
                          </a:solidFill>
                          <a:effectLst/>
                          <a:latin typeface="Arial" pitchFamily="34" charset="0"/>
                        </a:rPr>
                        <a:t>S</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GB"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GB" sz="900" b="0" i="0" u="none" strike="noStrike" cap="none" normalizeH="0" baseline="0" dirty="0" smtClean="0">
                          <a:ln>
                            <a:noFill/>
                          </a:ln>
                          <a:solidFill>
                            <a:schemeClr val="tx1"/>
                          </a:solidFill>
                          <a:effectLst/>
                          <a:latin typeface="Arial" pitchFamily="34" charset="0"/>
                        </a:rPr>
                        <a:t>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GB" sz="900" b="0" i="0" u="none" strike="noStrike" cap="none" normalizeH="0" baseline="0" dirty="0" smtClean="0">
                          <a:ln>
                            <a:noFill/>
                          </a:ln>
                          <a:solidFill>
                            <a:schemeClr val="tx1"/>
                          </a:solidFill>
                          <a:effectLst/>
                          <a:latin typeface="Arial" pitchFamily="34" charset="0"/>
                        </a:rPr>
                        <a:t>2</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GB" sz="900" b="0" i="0" u="none" strike="noStrike" cap="none" normalizeH="0" baseline="0" dirty="0" smtClean="0">
                          <a:ln>
                            <a:noFill/>
                          </a:ln>
                          <a:solidFill>
                            <a:schemeClr val="tx1"/>
                          </a:solidFill>
                          <a:effectLst/>
                          <a:latin typeface="Arial" pitchFamily="34" charset="0"/>
                        </a:rPr>
                        <a:t>3</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5</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6</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000000"/>
                          </a:solidFill>
                          <a:effectLst/>
                          <a:latin typeface="Arial" pitchFamily="34" charset="0"/>
                        </a:rPr>
                        <a:t>7</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E8CF00"/>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8</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9</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10</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12</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13</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15</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16</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17</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18</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19</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20</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21</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22</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23</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24</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rgbClr val="FFFFFF"/>
                          </a:solidFill>
                          <a:effectLst/>
                          <a:latin typeface="Arial" pitchFamily="34" charset="0"/>
                        </a:rPr>
                        <a:t>25</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solidFill>
                      <a:srgbClr val="002750"/>
                    </a:solid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26</a:t>
                      </a: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r h="321910">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27</a:t>
                      </a:r>
                    </a:p>
                  </a:txBody>
                  <a:tcPr marL="28967" marR="28967" marT="28184" marB="28184" anchor="ctr" horzOverflow="overflow">
                    <a:lnL>
                      <a:noFill/>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28</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29</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30</a:t>
                      </a: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r>
                        <a:rPr kumimoji="0" lang="en-US" sz="900" b="0" i="0" u="none" strike="noStrike" cap="none" normalizeH="0" baseline="0" dirty="0" smtClean="0">
                          <a:ln>
                            <a:noFill/>
                          </a:ln>
                          <a:solidFill>
                            <a:schemeClr val="tx1"/>
                          </a:solidFill>
                          <a:effectLst/>
                          <a:latin typeface="Arial" pitchFamily="34" charset="0"/>
                        </a:rPr>
                        <a:t>31</a:t>
                      </a: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w="9525" cap="flat" cmpd="sng" algn="ctr">
                      <a:solidFill>
                        <a:srgbClr val="B3C1C9"/>
                      </a:solidFill>
                      <a:prstDash val="solid"/>
                      <a:round/>
                      <a:headEnd type="none" w="med" len="med"/>
                      <a:tailEnd type="none" w="med" len="med"/>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c>
                  <a:txBody>
                    <a:bodyPr/>
                    <a:lstStyle/>
                    <a:p>
                      <a:pPr marL="0" marR="0" lvl="0" indent="0" algn="ctr" defTabSz="1049338" rtl="0" eaLnBrk="1" fontAlgn="base" latinLnBrk="0" hangingPunct="1">
                        <a:lnSpc>
                          <a:spcPct val="100000"/>
                        </a:lnSpc>
                        <a:spcBef>
                          <a:spcPct val="0"/>
                        </a:spcBef>
                        <a:spcAft>
                          <a:spcPts val="800"/>
                        </a:spcAft>
                        <a:buClrTx/>
                        <a:buSzTx/>
                        <a:buFontTx/>
                        <a:buNone/>
                        <a:tabLst/>
                      </a:pPr>
                      <a:endParaRPr kumimoji="0" lang="en-CA" sz="900" b="0" i="0" u="none" strike="noStrike" cap="none" normalizeH="0" baseline="0" dirty="0" smtClean="0">
                        <a:ln>
                          <a:noFill/>
                        </a:ln>
                        <a:solidFill>
                          <a:schemeClr val="tx1"/>
                        </a:solidFill>
                        <a:effectLst/>
                        <a:latin typeface="Arial" pitchFamily="34" charset="0"/>
                      </a:endParaRPr>
                    </a:p>
                  </a:txBody>
                  <a:tcPr marL="28967" marR="28967" marT="28184" marB="28184" anchor="ctr" horzOverflow="overflow">
                    <a:lnL w="9525" cap="flat" cmpd="sng" algn="ctr">
                      <a:solidFill>
                        <a:srgbClr val="B3C1C9"/>
                      </a:solidFill>
                      <a:prstDash val="solid"/>
                      <a:round/>
                      <a:headEnd type="none" w="med" len="med"/>
                      <a:tailEnd type="none" w="med" len="med"/>
                    </a:lnL>
                    <a:lnR>
                      <a:noFill/>
                    </a:lnR>
                    <a:lnT w="9525" cap="flat" cmpd="sng" algn="ctr">
                      <a:solidFill>
                        <a:srgbClr val="B3C1C9"/>
                      </a:solidFill>
                      <a:prstDash val="solid"/>
                      <a:round/>
                      <a:headEnd type="none" w="med" len="med"/>
                      <a:tailEnd type="none" w="med" len="med"/>
                    </a:lnT>
                    <a:lnB w="9525" cap="flat" cmpd="sng" algn="ctr">
                      <a:solidFill>
                        <a:srgbClr val="B3C1C9"/>
                      </a:solidFill>
                      <a:prstDash val="solid"/>
                      <a:round/>
                      <a:headEnd type="none" w="med" len="med"/>
                      <a:tailEnd type="none" w="med" len="med"/>
                    </a:lnB>
                    <a:lnTlToBr>
                      <a:noFill/>
                    </a:lnTlToBr>
                    <a:lnBlToTr>
                      <a:noFill/>
                    </a:lnBlToTr>
                    <a:noFill/>
                  </a:tcPr>
                </a:tc>
              </a:tr>
            </a:tbl>
          </a:graphicData>
        </a:graphic>
      </p:graphicFrame>
      <p:grpSp>
        <p:nvGrpSpPr>
          <p:cNvPr id="25" name="Group 24"/>
          <p:cNvGrpSpPr/>
          <p:nvPr/>
        </p:nvGrpSpPr>
        <p:grpSpPr>
          <a:xfrm>
            <a:off x="470318" y="5149244"/>
            <a:ext cx="1701879" cy="1238584"/>
            <a:chOff x="470318" y="5052422"/>
            <a:chExt cx="1701879" cy="1238584"/>
          </a:xfrm>
        </p:grpSpPr>
        <p:sp>
          <p:nvSpPr>
            <p:cNvPr id="37" name="Text Box 929"/>
            <p:cNvSpPr txBox="1">
              <a:spLocks noChangeArrowheads="1"/>
            </p:cNvSpPr>
            <p:nvPr/>
          </p:nvSpPr>
          <p:spPr bwMode="auto">
            <a:xfrm>
              <a:off x="625301" y="5239791"/>
              <a:ext cx="1317668" cy="153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CA" sz="1000" dirty="0">
                  <a:solidFill>
                    <a:srgbClr val="000000"/>
                  </a:solidFill>
                </a:rPr>
                <a:t>Select Rating Agencies</a:t>
              </a:r>
            </a:p>
          </p:txBody>
        </p:sp>
        <p:sp>
          <p:nvSpPr>
            <p:cNvPr id="42" name="Source 825"/>
            <p:cNvSpPr txBox="1">
              <a:spLocks noChangeArrowheads="1"/>
            </p:cNvSpPr>
            <p:nvPr/>
          </p:nvSpPr>
          <p:spPr bwMode="auto">
            <a:xfrm>
              <a:off x="474130" y="5744574"/>
              <a:ext cx="979435" cy="153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b">
              <a:spAutoFit/>
            </a:bodyPr>
            <a:lstStyle>
              <a:lvl1pPr marL="449263" indent="-449263"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z="1000" b="1" dirty="0">
                  <a:solidFill>
                    <a:srgbClr val="000000"/>
                  </a:solidFill>
                </a:rPr>
                <a:t>Market Holidays</a:t>
              </a:r>
            </a:p>
          </p:txBody>
        </p:sp>
        <p:sp>
          <p:nvSpPr>
            <p:cNvPr id="49" name="Rectangle 928"/>
            <p:cNvSpPr>
              <a:spLocks noChangeArrowheads="1"/>
            </p:cNvSpPr>
            <p:nvPr/>
          </p:nvSpPr>
          <p:spPr bwMode="gray">
            <a:xfrm>
              <a:off x="473279" y="5258661"/>
              <a:ext cx="118089" cy="120206"/>
            </a:xfrm>
            <a:prstGeom prst="rect">
              <a:avLst/>
            </a:prstGeom>
            <a:solidFill>
              <a:srgbClr val="086AC3"/>
            </a:solidFill>
            <a:ln w="9525" cmpd="sng">
              <a:solidFill>
                <a:srgbClr val="FFFFFF"/>
              </a:solidFill>
              <a:prstDash val="solid"/>
              <a:miter lim="800000"/>
              <a:headEnd/>
              <a:tailEnd/>
            </a:ln>
          </p:spPr>
          <p:txBody>
            <a:bodyPr wrap="square" lIns="45681" tIns="45681" rIns="45681" bIns="45681" anchor="ctr">
              <a:noAutofit/>
            </a:bodyPr>
            <a:lstStyle/>
            <a:p>
              <a:pPr defTabSz="892384" fontAlgn="base">
                <a:spcBef>
                  <a:spcPct val="0"/>
                </a:spcBef>
                <a:spcAft>
                  <a:spcPct val="0"/>
                </a:spcAft>
              </a:pPr>
              <a:endParaRPr lang="en-GB" sz="700" dirty="0">
                <a:solidFill>
                  <a:srgbClr val="FFFFFF"/>
                </a:solidFill>
              </a:endParaRPr>
            </a:p>
          </p:txBody>
        </p:sp>
        <p:sp>
          <p:nvSpPr>
            <p:cNvPr id="54" name="Text Box 929"/>
            <p:cNvSpPr txBox="1">
              <a:spLocks noChangeArrowheads="1"/>
            </p:cNvSpPr>
            <p:nvPr/>
          </p:nvSpPr>
          <p:spPr bwMode="auto">
            <a:xfrm>
              <a:off x="625299" y="5427501"/>
              <a:ext cx="1546898" cy="153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CA" sz="1000" dirty="0">
                  <a:solidFill>
                    <a:srgbClr val="000000"/>
                  </a:solidFill>
                </a:rPr>
                <a:t>Complete Ratings Process </a:t>
              </a:r>
            </a:p>
          </p:txBody>
        </p:sp>
        <p:sp>
          <p:nvSpPr>
            <p:cNvPr id="55" name="Rectangle 928"/>
            <p:cNvSpPr>
              <a:spLocks noChangeArrowheads="1"/>
            </p:cNvSpPr>
            <p:nvPr/>
          </p:nvSpPr>
          <p:spPr bwMode="gray">
            <a:xfrm>
              <a:off x="473279" y="5446371"/>
              <a:ext cx="118089" cy="120206"/>
            </a:xfrm>
            <a:prstGeom prst="rect">
              <a:avLst/>
            </a:prstGeom>
            <a:solidFill>
              <a:srgbClr val="002750"/>
            </a:solidFill>
            <a:ln w="9525" cmpd="sng">
              <a:solidFill>
                <a:srgbClr val="FFFFFF"/>
              </a:solidFill>
              <a:prstDash val="solid"/>
              <a:miter lim="800000"/>
              <a:headEnd/>
              <a:tailEnd/>
            </a:ln>
          </p:spPr>
          <p:txBody>
            <a:bodyPr wrap="square" lIns="45681" tIns="45681" rIns="45681" bIns="45681" anchor="ctr">
              <a:noAutofit/>
            </a:bodyPr>
            <a:lstStyle/>
            <a:p>
              <a:pPr defTabSz="892384" fontAlgn="base">
                <a:spcBef>
                  <a:spcPct val="0"/>
                </a:spcBef>
                <a:spcAft>
                  <a:spcPct val="0"/>
                </a:spcAft>
              </a:pPr>
              <a:endParaRPr lang="en-GB" sz="700" dirty="0">
                <a:solidFill>
                  <a:srgbClr val="FFFFFF"/>
                </a:solidFill>
              </a:endParaRPr>
            </a:p>
          </p:txBody>
        </p:sp>
        <p:sp>
          <p:nvSpPr>
            <p:cNvPr id="56" name="Rectangle 932"/>
            <p:cNvSpPr>
              <a:spLocks noChangeArrowheads="1"/>
            </p:cNvSpPr>
            <p:nvPr/>
          </p:nvSpPr>
          <p:spPr bwMode="gray">
            <a:xfrm>
              <a:off x="470318" y="6127870"/>
              <a:ext cx="118085" cy="120205"/>
            </a:xfrm>
            <a:prstGeom prst="rect">
              <a:avLst/>
            </a:prstGeom>
            <a:solidFill>
              <a:srgbClr val="FCA311"/>
            </a:solidFill>
            <a:ln w="9525" cmpd="sng">
              <a:solidFill>
                <a:srgbClr val="FFFFFF"/>
              </a:solidFill>
              <a:prstDash val="solid"/>
              <a:miter lim="800000"/>
              <a:headEnd/>
              <a:tailEnd/>
            </a:ln>
          </p:spPr>
          <p:txBody>
            <a:bodyPr wrap="square" lIns="45681" tIns="45681" rIns="45681" bIns="45681" anchor="ctr">
              <a:noAutofit/>
            </a:bodyPr>
            <a:lstStyle/>
            <a:p>
              <a:pPr defTabSz="892384" fontAlgn="base">
                <a:spcBef>
                  <a:spcPct val="0"/>
                </a:spcBef>
                <a:spcAft>
                  <a:spcPct val="0"/>
                </a:spcAft>
              </a:pPr>
              <a:endParaRPr lang="en-GB" sz="700" dirty="0">
                <a:solidFill>
                  <a:srgbClr val="000000"/>
                </a:solidFill>
              </a:endParaRPr>
            </a:p>
          </p:txBody>
        </p:sp>
        <p:sp>
          <p:nvSpPr>
            <p:cNvPr id="57" name="Text Box 933"/>
            <p:cNvSpPr txBox="1">
              <a:spLocks noChangeArrowheads="1"/>
            </p:cNvSpPr>
            <p:nvPr/>
          </p:nvSpPr>
          <p:spPr bwMode="auto">
            <a:xfrm>
              <a:off x="616906" y="6136456"/>
              <a:ext cx="238885" cy="15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CA" sz="1000" dirty="0">
                  <a:solidFill>
                    <a:srgbClr val="000000"/>
                  </a:solidFill>
                </a:rPr>
                <a:t>U.S</a:t>
              </a:r>
              <a:r>
                <a:rPr lang="en-CA" sz="700" dirty="0">
                  <a:solidFill>
                    <a:srgbClr val="000000"/>
                  </a:solidFill>
                </a:rPr>
                <a:t>.</a:t>
              </a:r>
            </a:p>
          </p:txBody>
        </p:sp>
        <p:sp>
          <p:nvSpPr>
            <p:cNvPr id="58" name="Rectangle 930"/>
            <p:cNvSpPr>
              <a:spLocks noChangeArrowheads="1"/>
            </p:cNvSpPr>
            <p:nvPr/>
          </p:nvSpPr>
          <p:spPr bwMode="gray">
            <a:xfrm>
              <a:off x="477536" y="5930388"/>
              <a:ext cx="122157" cy="120205"/>
            </a:xfrm>
            <a:prstGeom prst="rect">
              <a:avLst/>
            </a:prstGeom>
            <a:solidFill>
              <a:srgbClr val="E8CF00"/>
            </a:solidFill>
            <a:ln w="9525" cmpd="sng">
              <a:solidFill>
                <a:srgbClr val="FFFFFF"/>
              </a:solidFill>
              <a:prstDash val="solid"/>
              <a:miter lim="800000"/>
              <a:headEnd/>
              <a:tailEnd/>
            </a:ln>
          </p:spPr>
          <p:txBody>
            <a:bodyPr wrap="square" lIns="45681" tIns="45681" rIns="45681" bIns="45681" anchor="ctr">
              <a:noAutofit/>
            </a:bodyPr>
            <a:lstStyle/>
            <a:p>
              <a:pPr defTabSz="892384" fontAlgn="base">
                <a:spcBef>
                  <a:spcPct val="0"/>
                </a:spcBef>
                <a:spcAft>
                  <a:spcPct val="0"/>
                </a:spcAft>
              </a:pPr>
              <a:endParaRPr lang="en-GB" sz="700" dirty="0">
                <a:solidFill>
                  <a:srgbClr val="000000"/>
                </a:solidFill>
              </a:endParaRPr>
            </a:p>
          </p:txBody>
        </p:sp>
        <p:sp>
          <p:nvSpPr>
            <p:cNvPr id="59" name="Text Box 931"/>
            <p:cNvSpPr txBox="1">
              <a:spLocks noChangeArrowheads="1"/>
            </p:cNvSpPr>
            <p:nvPr/>
          </p:nvSpPr>
          <p:spPr bwMode="auto">
            <a:xfrm>
              <a:off x="625478" y="5938974"/>
              <a:ext cx="545634" cy="15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spAutoFit/>
            </a:bodyPr>
            <a:lstStyle>
              <a:lvl1pPr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50000"/>
                </a:spcBef>
                <a:spcAft>
                  <a:spcPct val="0"/>
                </a:spcAft>
              </a:pPr>
              <a:r>
                <a:rPr lang="en-CA" sz="1000" dirty="0">
                  <a:solidFill>
                    <a:srgbClr val="000000"/>
                  </a:solidFill>
                </a:rPr>
                <a:t>Canadian</a:t>
              </a:r>
              <a:endParaRPr lang="en-CA" sz="700" dirty="0">
                <a:solidFill>
                  <a:srgbClr val="000000"/>
                </a:solidFill>
              </a:endParaRPr>
            </a:p>
          </p:txBody>
        </p:sp>
        <p:sp>
          <p:nvSpPr>
            <p:cNvPr id="60" name="Source 825"/>
            <p:cNvSpPr txBox="1">
              <a:spLocks noChangeArrowheads="1"/>
            </p:cNvSpPr>
            <p:nvPr/>
          </p:nvSpPr>
          <p:spPr bwMode="auto">
            <a:xfrm>
              <a:off x="470320" y="5052422"/>
              <a:ext cx="617157" cy="153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b">
              <a:spAutoFit/>
            </a:bodyPr>
            <a:lstStyle>
              <a:lvl1pPr marL="449263" indent="-449263" algn="l" defTabSz="995363">
                <a:defRPr>
                  <a:solidFill>
                    <a:schemeClr val="tx1"/>
                  </a:solidFill>
                  <a:latin typeface="Arial" pitchFamily="34" charset="0"/>
                </a:defRPr>
              </a:lvl1pPr>
              <a:lvl2pPr marL="809625" indent="-311150" algn="l" defTabSz="995363">
                <a:defRPr>
                  <a:solidFill>
                    <a:schemeClr val="tx1"/>
                  </a:solidFill>
                  <a:latin typeface="Arial" pitchFamily="34" charset="0"/>
                </a:defRPr>
              </a:lvl2pPr>
              <a:lvl3pPr marL="1244600" indent="-249238" algn="l" defTabSz="995363">
                <a:defRPr>
                  <a:solidFill>
                    <a:schemeClr val="tx1"/>
                  </a:solidFill>
                  <a:latin typeface="Arial" pitchFamily="34" charset="0"/>
                </a:defRPr>
              </a:lvl3pPr>
              <a:lvl4pPr marL="1743075" indent="-249238" algn="l" defTabSz="995363">
                <a:defRPr>
                  <a:solidFill>
                    <a:schemeClr val="tx1"/>
                  </a:solidFill>
                  <a:latin typeface="Arial" pitchFamily="34" charset="0"/>
                </a:defRPr>
              </a:lvl4pPr>
              <a:lvl5pPr marL="2239963" indent="-249238" algn="l" defTabSz="995363">
                <a:defRPr>
                  <a:solidFill>
                    <a:schemeClr val="tx1"/>
                  </a:solidFill>
                  <a:latin typeface="Arial" pitchFamily="34" charset="0"/>
                </a:defRPr>
              </a:lvl5pPr>
              <a:lvl6pPr marL="2697163" indent="-249238" defTabSz="995363" fontAlgn="base">
                <a:spcBef>
                  <a:spcPct val="0"/>
                </a:spcBef>
                <a:spcAft>
                  <a:spcPct val="0"/>
                </a:spcAft>
                <a:defRPr>
                  <a:solidFill>
                    <a:schemeClr val="tx1"/>
                  </a:solidFill>
                  <a:latin typeface="Arial" pitchFamily="34" charset="0"/>
                </a:defRPr>
              </a:lvl6pPr>
              <a:lvl7pPr marL="3154363" indent="-249238" defTabSz="995363" fontAlgn="base">
                <a:spcBef>
                  <a:spcPct val="0"/>
                </a:spcBef>
                <a:spcAft>
                  <a:spcPct val="0"/>
                </a:spcAft>
                <a:defRPr>
                  <a:solidFill>
                    <a:schemeClr val="tx1"/>
                  </a:solidFill>
                  <a:latin typeface="Arial" pitchFamily="34" charset="0"/>
                </a:defRPr>
              </a:lvl7pPr>
              <a:lvl8pPr marL="3611563" indent="-249238" defTabSz="995363" fontAlgn="base">
                <a:spcBef>
                  <a:spcPct val="0"/>
                </a:spcBef>
                <a:spcAft>
                  <a:spcPct val="0"/>
                </a:spcAft>
                <a:defRPr>
                  <a:solidFill>
                    <a:schemeClr val="tx1"/>
                  </a:solidFill>
                  <a:latin typeface="Arial" pitchFamily="34" charset="0"/>
                </a:defRPr>
              </a:lvl8pPr>
              <a:lvl9pPr marL="4068763" indent="-249238" defTabSz="995363" fontAlgn="base">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z="1000" b="1" dirty="0">
                  <a:solidFill>
                    <a:srgbClr val="000000"/>
                  </a:solidFill>
                </a:rPr>
                <a:t>Key Dates</a:t>
              </a:r>
            </a:p>
          </p:txBody>
        </p:sp>
      </p:grpSp>
    </p:spTree>
    <p:extLst>
      <p:ext uri="{BB962C8B-B14F-4D97-AF65-F5344CB8AC3E}">
        <p14:creationId xmlns="" xmlns:p14="http://schemas.microsoft.com/office/powerpoint/2010/main" val="420027233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17" y="953264"/>
            <a:ext cx="2742767" cy="261610"/>
          </a:xfrm>
        </p:spPr>
        <p:txBody>
          <a:bodyPr/>
          <a:lstStyle/>
          <a:p>
            <a:r>
              <a:rPr lang="en-US" dirty="0"/>
              <a:t>Ontario Electricity Market</a:t>
            </a:r>
          </a:p>
        </p:txBody>
      </p:sp>
      <p:sp>
        <p:nvSpPr>
          <p:cNvPr id="3" name="Subtitle 2"/>
          <p:cNvSpPr>
            <a:spLocks noGrp="1"/>
          </p:cNvSpPr>
          <p:nvPr>
            <p:ph type="subTitle" idx="1"/>
          </p:nvPr>
        </p:nvSpPr>
        <p:spPr/>
        <p:txBody>
          <a:bodyPr/>
          <a:lstStyle/>
          <a:p>
            <a:r>
              <a:rPr lang="en-US" dirty="0" smtClean="0"/>
              <a:t>SECTION I</a:t>
            </a:r>
            <a:endParaRPr lang="en-US" dirty="0"/>
          </a:p>
        </p:txBody>
      </p:sp>
      <p:sp>
        <p:nvSpPr>
          <p:cNvPr id="4" name="sectionRBCPageID" hidden="1"/>
          <p:cNvSpPr txBox="1"/>
          <p:nvPr/>
        </p:nvSpPr>
        <p:spPr>
          <a:xfrm>
            <a:off x="11547" y="11207"/>
            <a:ext cx="11545" cy="2215991"/>
          </a:xfrm>
          <a:prstGeom prst="rect">
            <a:avLst/>
          </a:prstGeom>
          <a:noFill/>
        </p:spPr>
        <p:txBody>
          <a:bodyPr vert="horz" wrap="square" lIns="0" tIns="0" rIns="0" bIns="0" rtlCol="0">
            <a:spAutoFit/>
          </a:bodyPr>
          <a:lstStyle/>
          <a:p>
            <a:pPr defTabSz="820583" fontAlgn="base">
              <a:spcBef>
                <a:spcPct val="0"/>
              </a:spcBef>
              <a:spcAft>
                <a:spcPct val="0"/>
              </a:spcAft>
            </a:pPr>
            <a:r>
              <a:rPr lang="en-US" sz="900" dirty="0">
                <a:solidFill>
                  <a:srgbClr val="000000"/>
                </a:solidFill>
              </a:rPr>
              <a:t>sectionRBCPageID</a:t>
            </a:r>
          </a:p>
        </p:txBody>
      </p:sp>
    </p:spTree>
    <p:extLst>
      <p:ext uri="{BB962C8B-B14F-4D97-AF65-F5344CB8AC3E}">
        <p14:creationId xmlns="" xmlns:p14="http://schemas.microsoft.com/office/powerpoint/2010/main" val="100352924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1.jpg"/>
          <p:cNvPicPr>
            <a:picLocks noChangeAspect="1"/>
          </p:cNvPicPr>
          <p:nvPr/>
        </p:nvPicPr>
        <p:blipFill>
          <a:blip r:embed="rId4" cstate="print"/>
          <a:stretch>
            <a:fillRect/>
          </a:stretch>
        </p:blipFill>
        <p:spPr>
          <a:xfrm>
            <a:off x="4505328" y="2162876"/>
            <a:ext cx="4438649" cy="4036568"/>
          </a:xfrm>
          <a:prstGeom prst="rect">
            <a:avLst/>
          </a:prstGeom>
        </p:spPr>
      </p:pic>
      <p:sp>
        <p:nvSpPr>
          <p:cNvPr id="2" name="Title 1"/>
          <p:cNvSpPr>
            <a:spLocks noGrp="1"/>
          </p:cNvSpPr>
          <p:nvPr>
            <p:ph type="title"/>
          </p:nvPr>
        </p:nvSpPr>
        <p:spPr/>
        <p:txBody>
          <a:bodyPr/>
          <a:lstStyle/>
          <a:p>
            <a:r>
              <a:rPr lang="en-US" dirty="0"/>
              <a:t>Overview of the Electricity Market in Ontario</a:t>
            </a:r>
          </a:p>
        </p:txBody>
      </p:sp>
      <p:graphicFrame>
        <p:nvGraphicFramePr>
          <p:cNvPr id="10" name="Group 4"/>
          <p:cNvGraphicFramePr>
            <a:graphicFrameLocks/>
          </p:cNvGraphicFramePr>
          <p:nvPr>
            <p:extLst>
              <p:ext uri="{D42A27DB-BD31-4B8C-83A1-F6EECF244321}">
                <p14:modId xmlns="" xmlns:p14="http://schemas.microsoft.com/office/powerpoint/2010/main" val="1162194536"/>
              </p:ext>
            </p:extLst>
          </p:nvPr>
        </p:nvGraphicFramePr>
        <p:xfrm>
          <a:off x="352431" y="2268722"/>
          <a:ext cx="4068760" cy="3791076"/>
        </p:xfrm>
        <a:graphic>
          <a:graphicData uri="http://schemas.openxmlformats.org/drawingml/2006/table">
            <a:tbl>
              <a:tblPr/>
              <a:tblGrid>
                <a:gridCol w="728946"/>
                <a:gridCol w="3339814"/>
              </a:tblGrid>
              <a:tr h="182783">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Ontario Ministry of Energy </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228600" indent="-171450" algn="l">
                        <a:spcBef>
                          <a:spcPts val="400"/>
                        </a:spcBef>
                        <a:buClr>
                          <a:schemeClr val="accent2"/>
                        </a:buClr>
                        <a:buFont typeface="Wingdings" panose="05000000000000000000" pitchFamily="2" charset="2"/>
                        <a:buChar char="§"/>
                      </a:pPr>
                      <a:r>
                        <a:rPr lang="en-US" sz="900" b="0" i="0" dirty="0" smtClean="0">
                          <a:solidFill>
                            <a:srgbClr val="000000"/>
                          </a:solidFill>
                          <a:latin typeface="+mj-lt"/>
                          <a:cs typeface="Arial" panose="020B0604020202020204" pitchFamily="34" charset="0"/>
                        </a:rPr>
                        <a:t>Sets policy for the electricity system</a:t>
                      </a: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354475">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Ontario Energy Board </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rgbClr val="0060A9"/>
                        </a:buClr>
                        <a:buSzTx/>
                        <a:buFont typeface="Wingdings" panose="05000000000000000000" pitchFamily="2" charset="2"/>
                        <a:buChar char="§"/>
                        <a:tabLst/>
                        <a:defRPr/>
                      </a:pPr>
                      <a:r>
                        <a:rPr kumimoji="0" lang="en-US" sz="900" b="0" i="0" u="none" strike="noStrike" kern="1200" cap="none" spc="0" normalizeH="0" baseline="0" noProof="0" dirty="0" smtClean="0">
                          <a:ln>
                            <a:noFill/>
                          </a:ln>
                          <a:solidFill>
                            <a:srgbClr val="000000"/>
                          </a:solidFill>
                          <a:effectLst/>
                          <a:uLnTx/>
                          <a:uFillTx/>
                          <a:latin typeface="+mn-lt"/>
                          <a:ea typeface="+mn-ea"/>
                          <a:cs typeface="Arial" panose="020B0604020202020204" pitchFamily="34" charset="0"/>
                        </a:rPr>
                        <a:t>Ontario Energy Board is Ontario’s independent energy regulator that evaluates rates paid to regulated energy providers</a:t>
                      </a:r>
                    </a:p>
                    <a:p>
                      <a:pPr marL="228600" marR="0" lvl="1" indent="-171450" algn="l" defTabSz="914400" rtl="0" eaLnBrk="1" fontAlgn="auto" latinLnBrk="0" hangingPunct="1">
                        <a:lnSpc>
                          <a:spcPct val="100000"/>
                        </a:lnSpc>
                        <a:spcBef>
                          <a:spcPts val="400"/>
                        </a:spcBef>
                        <a:spcAft>
                          <a:spcPts val="0"/>
                        </a:spcAft>
                        <a:buClr>
                          <a:srgbClr val="0060A9"/>
                        </a:buClr>
                        <a:buSzTx/>
                        <a:buFont typeface="Wingdings" panose="05000000000000000000" pitchFamily="2" charset="2"/>
                        <a:buChar char="§"/>
                        <a:tabLst/>
                        <a:defRPr/>
                      </a:pPr>
                      <a:r>
                        <a:rPr kumimoji="0" lang="en-US" sz="900" b="0" i="0" u="none" strike="noStrike" kern="1200" cap="none" spc="0" normalizeH="0" baseline="0" noProof="0" dirty="0" smtClean="0">
                          <a:ln>
                            <a:noFill/>
                          </a:ln>
                          <a:solidFill>
                            <a:srgbClr val="000000"/>
                          </a:solidFill>
                          <a:effectLst/>
                          <a:uLnTx/>
                          <a:uFillTx/>
                          <a:latin typeface="+mn-lt"/>
                          <a:ea typeface="+mn-ea"/>
                          <a:cs typeface="Arial" panose="020B0604020202020204" pitchFamily="34" charset="0"/>
                        </a:rPr>
                        <a:t>The Ontario Energy Board has a statutory obligation to set the regulated electricity price for Regulated Price Plan (RPP) consumers</a:t>
                      </a:r>
                      <a:endParaRPr kumimoji="0" lang="en-US" sz="900" b="0" i="0" u="none" strike="noStrike" kern="1200" cap="none" spc="0" normalizeH="0" baseline="0" noProof="0" dirty="0">
                        <a:ln>
                          <a:noFill/>
                        </a:ln>
                        <a:solidFill>
                          <a:srgbClr val="000000"/>
                        </a:solidFill>
                        <a:effectLst/>
                        <a:uLnTx/>
                        <a:uFillTx/>
                        <a:latin typeface="+mn-lt"/>
                        <a:ea typeface="+mn-ea"/>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204604">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IESO</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rgbClr val="0060A9"/>
                        </a:buClr>
                        <a:buSzTx/>
                        <a:buFont typeface="Wingdings" panose="05000000000000000000" pitchFamily="2" charset="2"/>
                        <a:buChar char="§"/>
                        <a:tabLst/>
                        <a:defRPr/>
                      </a:pPr>
                      <a:r>
                        <a:rPr kumimoji="0" lang="en-US" sz="900" b="0" i="0" u="none" strike="noStrike" kern="1200" cap="none" spc="0" normalizeH="0" baseline="0" noProof="0" dirty="0" smtClean="0">
                          <a:ln>
                            <a:noFill/>
                          </a:ln>
                          <a:solidFill>
                            <a:srgbClr val="000000"/>
                          </a:solidFill>
                          <a:effectLst/>
                          <a:uLnTx/>
                          <a:uFillTx/>
                          <a:latin typeface="+mn-lt"/>
                          <a:ea typeface="+mn-ea"/>
                          <a:cs typeface="Arial" panose="020B0604020202020204" pitchFamily="34" charset="0"/>
                        </a:rPr>
                        <a:t>The Independent Electricity System Operator manages the operation and reliability of Ontario’s bulk power system and administers the wholesale electricity market</a:t>
                      </a:r>
                      <a:endParaRPr lang="en-US" sz="900" b="0" i="0" dirty="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252592">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OPG</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lvl1pPr algn="l" defTabSz="1025525" eaLnBrk="0" hangingPunct="0">
                        <a:spcBef>
                          <a:spcPts val="1200"/>
                        </a:spcBef>
                        <a:buClr>
                          <a:srgbClr val="003263"/>
                        </a:buClr>
                        <a:buSzPct val="100000"/>
                        <a:buFont typeface="Wingdings" pitchFamily="2" charset="2"/>
                        <a:defRPr sz="1000">
                          <a:solidFill>
                            <a:schemeClr val="tx1"/>
                          </a:solidFill>
                          <a:latin typeface="Arial" pitchFamily="34" charset="0"/>
                        </a:defRPr>
                      </a:lvl1pPr>
                      <a:lvl2pPr marL="192088" indent="11113"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2pPr>
                      <a:lvl3pPr marL="368300" indent="-38100"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3pPr>
                      <a:lvl4pPr marL="547688" indent="-26988"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4pPr>
                      <a:lvl5pPr marL="727075" indent="-15875" algn="l" defTabSz="1025525" eaLnBrk="0" hangingPunct="0">
                        <a:spcBef>
                          <a:spcPts val="800"/>
                        </a:spcBef>
                        <a:buClr>
                          <a:srgbClr val="003263"/>
                        </a:buClr>
                        <a:buSzPct val="100000"/>
                        <a:buFont typeface="Symbol" pitchFamily="18" charset="2"/>
                        <a:defRPr sz="1000">
                          <a:solidFill>
                            <a:schemeClr val="tx1"/>
                          </a:solidFill>
                          <a:latin typeface="Arial" pitchFamily="34" charset="0"/>
                        </a:defRPr>
                      </a:lvl5pPr>
                      <a:lvl6pPr marL="11842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6pPr>
                      <a:lvl7pPr marL="16414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7pPr>
                      <a:lvl8pPr marL="20986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8pPr>
                      <a:lvl9pPr marL="2555875" indent="-15875" defTabSz="1025525" eaLnBrk="0" fontAlgn="base" hangingPunct="0">
                        <a:spcBef>
                          <a:spcPts val="800"/>
                        </a:spcBef>
                        <a:spcAft>
                          <a:spcPct val="0"/>
                        </a:spcAft>
                        <a:buClr>
                          <a:srgbClr val="003263"/>
                        </a:buClr>
                        <a:buSzPct val="100000"/>
                        <a:buFont typeface="Symbol" pitchFamily="18" charset="2"/>
                        <a:defRPr sz="1000">
                          <a:solidFill>
                            <a:schemeClr val="tx1"/>
                          </a:solidFill>
                          <a:latin typeface="Arial" pitchFamily="34" charset="0"/>
                        </a:defRPr>
                      </a:lvl9pPr>
                    </a:lstStyle>
                    <a:p>
                      <a:pPr marL="228600" marR="0" lvl="0" indent="-171450" algn="l" defTabSz="817723" rtl="0" eaLnBrk="1" fontAlgn="auto" latinLnBrk="0" hangingPunct="1">
                        <a:lnSpc>
                          <a:spcPct val="100000"/>
                        </a:lnSpc>
                        <a:spcBef>
                          <a:spcPts val="400"/>
                        </a:spcBef>
                        <a:spcAft>
                          <a:spcPts val="0"/>
                        </a:spcAft>
                        <a:buClr>
                          <a:srgbClr val="0060A9"/>
                        </a:buClr>
                        <a:buSzTx/>
                        <a:buFont typeface="Wingdings" panose="05000000000000000000" pitchFamily="2" charset="2"/>
                        <a:buChar char="§"/>
                        <a:tabLst/>
                        <a:defRPr/>
                      </a:pPr>
                      <a:r>
                        <a:rPr kumimoji="0" lang="en-US" sz="900" b="0" i="0" u="none" strike="noStrike" kern="1200" cap="none" spc="0" normalizeH="0" baseline="0" noProof="0" dirty="0" smtClean="0">
                          <a:ln>
                            <a:noFill/>
                          </a:ln>
                          <a:solidFill>
                            <a:srgbClr val="000000"/>
                          </a:solidFill>
                          <a:effectLst/>
                          <a:uLnTx/>
                          <a:uFillTx/>
                          <a:latin typeface="Arial"/>
                          <a:ea typeface="+mn-ea"/>
                          <a:cs typeface="Arial" panose="020B0604020202020204" pitchFamily="34" charset="0"/>
                        </a:rPr>
                        <a:t>Ontario Power Generation is Ontario’s largest electricity generator, producing approximately half of Ontario’s electricity </a:t>
                      </a:r>
                    </a:p>
                    <a:p>
                      <a:pPr marL="368300" marR="0" lvl="1" indent="-190500" algn="l" defTabSz="817723" rtl="0" eaLnBrk="1" fontAlgn="auto" latinLnBrk="0" hangingPunct="1">
                        <a:lnSpc>
                          <a:spcPct val="100000"/>
                        </a:lnSpc>
                        <a:spcBef>
                          <a:spcPts val="400"/>
                        </a:spcBef>
                        <a:spcAft>
                          <a:spcPts val="0"/>
                        </a:spcAft>
                        <a:buClr>
                          <a:srgbClr val="0051A5"/>
                        </a:buClr>
                        <a:buSzTx/>
                        <a:buFont typeface="Symbol"/>
                        <a:buChar char="-"/>
                        <a:tabLst/>
                        <a:defRPr/>
                      </a:pPr>
                      <a:r>
                        <a:rPr kumimoji="0" lang="en-US" sz="900" b="0" i="0" u="none" strike="noStrike" kern="1200" cap="none" spc="0" normalizeH="0" baseline="0" noProof="0" dirty="0" smtClean="0">
                          <a:ln>
                            <a:noFill/>
                          </a:ln>
                          <a:solidFill>
                            <a:srgbClr val="000000"/>
                          </a:solidFill>
                          <a:effectLst/>
                          <a:uLnTx/>
                          <a:uFillTx/>
                          <a:latin typeface="Arial"/>
                          <a:ea typeface="+mn-ea"/>
                          <a:cs typeface="Arial" panose="020B0604020202020204" pitchFamily="34" charset="0"/>
                        </a:rPr>
                        <a:t>Wholly owned by the Province of Ontario</a:t>
                      </a:r>
                      <a:endParaRPr lang="en-US" sz="900" b="0" i="0" baseline="0" dirty="0" smtClean="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6794">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Hydro One </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dirty="0" smtClean="0">
                          <a:solidFill>
                            <a:srgbClr val="000000"/>
                          </a:solidFill>
                          <a:latin typeface="+mj-lt"/>
                          <a:cs typeface="Arial" panose="020B0604020202020204" pitchFamily="34" charset="0"/>
                        </a:rPr>
                        <a:t>Owns and administers transmission in the province</a:t>
                      </a:r>
                      <a:endParaRPr lang="en-US" sz="900" b="0" i="0" dirty="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303533">
                <a:tc>
                  <a:txBody>
                    <a:bodyPr/>
                    <a:lstStyle/>
                    <a:p>
                      <a:pPr marL="0" marR="0" lvl="0" indent="0" algn="l" defTabSz="1025525" rtl="0" eaLnBrk="0" fontAlgn="base" latinLnBrk="0" hangingPunct="0">
                        <a:lnSpc>
                          <a:spcPct val="100000"/>
                        </a:lnSpc>
                        <a:spcBef>
                          <a:spcPct val="0"/>
                        </a:spcBef>
                        <a:spcAft>
                          <a:spcPct val="0"/>
                        </a:spcAft>
                        <a:buClr>
                          <a:srgbClr val="003263"/>
                        </a:buClr>
                        <a:buSzPct val="100000"/>
                        <a:buFont typeface="Wingdings" pitchFamily="2" charset="2"/>
                        <a:buNone/>
                        <a:tabLst/>
                      </a:pPr>
                      <a:r>
                        <a:rPr kumimoji="0" lang="en-CA" altLang="en-US" sz="900" b="1" i="0" u="none" strike="noStrike" cap="none" normalizeH="0" baseline="0" dirty="0" smtClean="0">
                          <a:ln>
                            <a:noFill/>
                          </a:ln>
                          <a:solidFill>
                            <a:schemeClr val="accent1"/>
                          </a:solidFill>
                          <a:effectLst/>
                          <a:latin typeface="Arial" pitchFamily="34" charset="0"/>
                        </a:rPr>
                        <a:t>LDC’s</a:t>
                      </a:r>
                    </a:p>
                  </a:txBody>
                  <a:tcPr marL="83114" marR="83114" marT="40333" marB="40333" anchor="ctr" horzOverflow="overflow">
                    <a:lnL w="12700" cap="flat" cmpd="sng" algn="ctr">
                      <a:solidFill>
                        <a:schemeClr val="bg1"/>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BF0F5"/>
                    </a:solidFill>
                  </a:tcPr>
                </a:tc>
                <a:tc>
                  <a:txBody>
                    <a:bodyPr/>
                    <a:lstStyle/>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kern="1200" dirty="0" smtClean="0">
                          <a:solidFill>
                            <a:srgbClr val="000000"/>
                          </a:solidFill>
                          <a:latin typeface="+mj-lt"/>
                          <a:ea typeface="+mn-ea"/>
                          <a:cs typeface="Arial" panose="020B0604020202020204" pitchFamily="34" charset="0"/>
                        </a:rPr>
                        <a:t>Local Distribution Companies (LDC’s) provide power to end-users (residential / commercial / industrial)</a:t>
                      </a:r>
                    </a:p>
                    <a:p>
                      <a:pPr marL="228600" marR="0" lvl="1" indent="-171450" algn="l" defTabSz="914400" rtl="0" eaLnBrk="1" fontAlgn="auto" latinLnBrk="0" hangingPunct="1">
                        <a:lnSpc>
                          <a:spcPct val="100000"/>
                        </a:lnSpc>
                        <a:spcBef>
                          <a:spcPts val="400"/>
                        </a:spcBef>
                        <a:spcAft>
                          <a:spcPts val="0"/>
                        </a:spcAft>
                        <a:buClr>
                          <a:schemeClr val="accent2"/>
                        </a:buClr>
                        <a:buSzTx/>
                        <a:buFont typeface="Wingdings" panose="05000000000000000000" pitchFamily="2" charset="2"/>
                        <a:buChar char="§"/>
                        <a:tabLst/>
                        <a:defRPr/>
                      </a:pPr>
                      <a:r>
                        <a:rPr lang="en-US" sz="900" b="0" i="0" dirty="0" smtClean="0">
                          <a:solidFill>
                            <a:srgbClr val="000000"/>
                          </a:solidFill>
                          <a:latin typeface="+mj-lt"/>
                          <a:cs typeface="Arial" panose="020B0604020202020204" pitchFamily="34" charset="0"/>
                        </a:rPr>
                        <a:t>There are 60+ LDC’s operating in the IESO market; the 3 largest LDCs</a:t>
                      </a:r>
                      <a:r>
                        <a:rPr lang="en-US" sz="900" b="0" i="0" baseline="30000" dirty="0" smtClean="0">
                          <a:solidFill>
                            <a:srgbClr val="000000"/>
                          </a:solidFill>
                          <a:latin typeface="+mj-lt"/>
                          <a:cs typeface="Arial" panose="020B0604020202020204" pitchFamily="34" charset="0"/>
                        </a:rPr>
                        <a:t>(1)</a:t>
                      </a:r>
                      <a:r>
                        <a:rPr lang="en-US" sz="900" b="0" i="0" dirty="0" smtClean="0">
                          <a:solidFill>
                            <a:srgbClr val="000000"/>
                          </a:solidFill>
                          <a:latin typeface="+mj-lt"/>
                          <a:cs typeface="Arial" panose="020B0604020202020204" pitchFamily="34" charset="0"/>
                        </a:rPr>
                        <a:t> account for ~60% of Ontario’s 5.1 million customers</a:t>
                      </a:r>
                      <a:endParaRPr lang="en-US" sz="900" b="0" i="0" dirty="0">
                        <a:solidFill>
                          <a:srgbClr val="000000"/>
                        </a:solidFill>
                        <a:latin typeface="+mj-lt"/>
                        <a:cs typeface="Arial" panose="020B0604020202020204" pitchFamily="34" charset="0"/>
                      </a:endParaRPr>
                    </a:p>
                  </a:txBody>
                  <a:tcPr marL="83114" marR="83114" marT="40333" marB="40333" anchor="ctr" horzOverflow="overflow">
                    <a:lnL w="12700" cap="flat" cmpd="sng" algn="ctr">
                      <a:solidFill>
                        <a:srgbClr val="E2E7EA"/>
                      </a:solidFill>
                      <a:prstDash val="solid"/>
                      <a:round/>
                      <a:headEnd type="none" w="med" len="med"/>
                      <a:tailEnd type="none" w="med" len="med"/>
                    </a:lnL>
                    <a:lnR w="12700" cap="flat" cmpd="sng" algn="ctr">
                      <a:solidFill>
                        <a:srgbClr val="E2E7EA"/>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bl>
          </a:graphicData>
        </a:graphic>
      </p:graphicFrame>
      <p:grpSp>
        <p:nvGrpSpPr>
          <p:cNvPr id="6" name="Group 5"/>
          <p:cNvGrpSpPr/>
          <p:nvPr/>
        </p:nvGrpSpPr>
        <p:grpSpPr>
          <a:xfrm>
            <a:off x="352427" y="1774729"/>
            <a:ext cx="4221163" cy="200055"/>
            <a:chOff x="393192" y="1353312"/>
            <a:chExt cx="4553712" cy="200053"/>
          </a:xfrm>
        </p:grpSpPr>
        <p:sp>
          <p:nvSpPr>
            <p:cNvPr id="7" name="HeadingBody 5_1"/>
            <p:cNvSpPr txBox="1"/>
            <p:nvPr/>
          </p:nvSpPr>
          <p:spPr>
            <a:xfrm>
              <a:off x="393192" y="1353312"/>
              <a:ext cx="4553712" cy="200053"/>
            </a:xfrm>
            <a:prstGeom prst="rect">
              <a:avLst/>
            </a:prstGeom>
            <a:noFill/>
          </p:spPr>
          <p:txBody>
            <a:bodyPr vert="horz" wrap="square" lIns="0" tIns="0" rIns="45720" bIns="45720" rtlCol="0" anchor="t" anchorCtr="0">
              <a:spAutoFit/>
            </a:bodyPr>
            <a:lstStyle/>
            <a:p>
              <a:pPr>
                <a:spcBef>
                  <a:spcPts val="1200"/>
                </a:spcBef>
                <a:buClr>
                  <a:srgbClr val="0051A5"/>
                </a:buClr>
                <a:buSzPct val="100000"/>
              </a:pPr>
              <a:r>
                <a:rPr lang="en-US" sz="1000" b="1" dirty="0">
                  <a:solidFill>
                    <a:srgbClr val="0051A5"/>
                  </a:solidFill>
                  <a:latin typeface="Arial"/>
                </a:rPr>
                <a:t>Key Entities</a:t>
              </a:r>
              <a:endParaRPr lang="en-US" sz="1000" dirty="0">
                <a:latin typeface="Arial"/>
              </a:endParaRPr>
            </a:p>
          </p:txBody>
        </p:sp>
        <p:cxnSp>
          <p:nvCxnSpPr>
            <p:cNvPr id="8" name="Straight Connector 7"/>
            <p:cNvCxnSpPr/>
            <p:nvPr/>
          </p:nvCxnSpPr>
          <p:spPr bwMode="auto">
            <a:xfrm>
              <a:off x="393192" y="1545336"/>
              <a:ext cx="4389306" cy="0"/>
            </a:xfrm>
            <a:prstGeom prst="line">
              <a:avLst/>
            </a:prstGeom>
            <a:solidFill>
              <a:srgbClr val="EBF0F5"/>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11" name="Group 10"/>
          <p:cNvGrpSpPr/>
          <p:nvPr/>
        </p:nvGrpSpPr>
        <p:grpSpPr>
          <a:xfrm>
            <a:off x="4826992" y="1773869"/>
            <a:ext cx="3964589" cy="200055"/>
            <a:chOff x="393192" y="1353312"/>
            <a:chExt cx="4276925" cy="200053"/>
          </a:xfrm>
        </p:grpSpPr>
        <p:sp>
          <p:nvSpPr>
            <p:cNvPr id="12" name="HeadingBody 5_1"/>
            <p:cNvSpPr txBox="1"/>
            <p:nvPr/>
          </p:nvSpPr>
          <p:spPr>
            <a:xfrm>
              <a:off x="393193" y="1353312"/>
              <a:ext cx="4276924" cy="200053"/>
            </a:xfrm>
            <a:prstGeom prst="rect">
              <a:avLst/>
            </a:prstGeom>
            <a:noFill/>
          </p:spPr>
          <p:txBody>
            <a:bodyPr vert="horz" wrap="square" lIns="0" tIns="0" rIns="45720" bIns="45720" rtlCol="0" anchor="t" anchorCtr="0">
              <a:spAutoFit/>
            </a:bodyPr>
            <a:lstStyle/>
            <a:p>
              <a:pPr algn="ctr">
                <a:spcBef>
                  <a:spcPts val="1200"/>
                </a:spcBef>
                <a:buClr>
                  <a:srgbClr val="0051A5"/>
                </a:buClr>
                <a:buSzPct val="100000"/>
              </a:pPr>
              <a:r>
                <a:rPr lang="en-US" sz="1000" b="1" dirty="0">
                  <a:solidFill>
                    <a:srgbClr val="0051A5"/>
                  </a:solidFill>
                  <a:latin typeface="Arial"/>
                </a:rPr>
                <a:t>The Ontario electricity market has $22B in annual cash flows</a:t>
              </a:r>
              <a:endParaRPr lang="en-US" sz="1000" dirty="0">
                <a:latin typeface="Arial"/>
              </a:endParaRPr>
            </a:p>
          </p:txBody>
        </p:sp>
        <p:cxnSp>
          <p:nvCxnSpPr>
            <p:cNvPr id="13" name="Straight Connector 12"/>
            <p:cNvCxnSpPr/>
            <p:nvPr/>
          </p:nvCxnSpPr>
          <p:spPr bwMode="auto">
            <a:xfrm>
              <a:off x="393192" y="1545336"/>
              <a:ext cx="4276924" cy="0"/>
            </a:xfrm>
            <a:prstGeom prst="line">
              <a:avLst/>
            </a:prstGeom>
            <a:solidFill>
              <a:srgbClr val="EBF0F5"/>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16" name="Subheading"/>
          <p:cNvSpPr>
            <a:spLocks noChangeArrowheads="1"/>
          </p:cNvSpPr>
          <p:nvPr>
            <p:custDataLst>
              <p:tags r:id="rId1"/>
            </p:custDataLst>
          </p:nvPr>
        </p:nvSpPr>
        <p:spPr bwMode="auto">
          <a:xfrm>
            <a:off x="355753" y="762633"/>
            <a:ext cx="9267520" cy="182526"/>
          </a:xfrm>
          <a:prstGeom prst="rect">
            <a:avLst/>
          </a:prstGeom>
          <a:noFill/>
          <a:ln>
            <a:noFill/>
          </a:ln>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lgn="ctr">
                <a:solidFill>
                  <a:srgbClr val="FF0000"/>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0"/>
          <a:lstStyle/>
          <a:p>
            <a:pPr defTabSz="1018355"/>
            <a:r>
              <a:rPr lang="en-US" sz="1200" dirty="0">
                <a:solidFill>
                  <a:srgbClr val="0060A9"/>
                </a:solidFill>
              </a:rPr>
              <a:t>The Ontario electricity market is highly regulated</a:t>
            </a:r>
          </a:p>
        </p:txBody>
      </p:sp>
      <p:sp>
        <p:nvSpPr>
          <p:cNvPr id="17" name="Content Placeholder 10"/>
          <p:cNvSpPr txBox="1">
            <a:spLocks/>
          </p:cNvSpPr>
          <p:nvPr/>
        </p:nvSpPr>
        <p:spPr>
          <a:xfrm>
            <a:off x="241453" y="1089479"/>
            <a:ext cx="8435822" cy="513363"/>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a:spcBef>
                <a:spcPts val="400"/>
              </a:spcBef>
            </a:pPr>
            <a:r>
              <a:rPr lang="en-US" sz="1000" dirty="0"/>
              <a:t>Transmission rates, Distribution rates, and OPG’s Generation are set by the Ontario Energy Board</a:t>
            </a:r>
          </a:p>
          <a:p>
            <a:pPr>
              <a:spcBef>
                <a:spcPts val="400"/>
              </a:spcBef>
            </a:pPr>
            <a:r>
              <a:rPr lang="en-US" sz="1000" dirty="0"/>
              <a:t>Rates for the majority of the remaining generation are set by direct </a:t>
            </a:r>
            <a:r>
              <a:rPr lang="en-US" sz="1000" dirty="0" smtClean="0"/>
              <a:t>contracts </a:t>
            </a:r>
            <a:r>
              <a:rPr lang="en-US" sz="1000" dirty="0"/>
              <a:t>with the IESO (e.g. Bruce, </a:t>
            </a:r>
            <a:r>
              <a:rPr lang="en-US" sz="1000" dirty="0" smtClean="0"/>
              <a:t>Wind / Solar </a:t>
            </a:r>
            <a:r>
              <a:rPr lang="en-US" sz="1000" dirty="0"/>
              <a:t>Power</a:t>
            </a:r>
            <a:r>
              <a:rPr lang="en-US" sz="1000" dirty="0" smtClean="0"/>
              <a:t>)</a:t>
            </a:r>
            <a:endParaRPr lang="en-US" sz="1000" dirty="0"/>
          </a:p>
        </p:txBody>
      </p:sp>
      <p:sp>
        <p:nvSpPr>
          <p:cNvPr id="14" name="Notes 4"/>
          <p:cNvSpPr txBox="1"/>
          <p:nvPr/>
        </p:nvSpPr>
        <p:spPr>
          <a:xfrm>
            <a:off x="346075" y="6215608"/>
            <a:ext cx="9262872" cy="107722"/>
          </a:xfrm>
          <a:prstGeom prst="rect">
            <a:avLst/>
          </a:prstGeom>
          <a:noFill/>
        </p:spPr>
        <p:txBody>
          <a:bodyPr vert="horz" wrap="square" lIns="0" tIns="0" rIns="38100" bIns="0" rtlCol="0" anchor="b" anchorCtr="0">
            <a:spAutoFit/>
          </a:bodyPr>
          <a:lstStyle/>
          <a:p>
            <a:pPr marL="190500" indent="-190500">
              <a:spcBef>
                <a:spcPts val="100"/>
              </a:spcBef>
              <a:spcAft>
                <a:spcPts val="100"/>
              </a:spcAft>
              <a:buClr>
                <a:srgbClr val="000000"/>
              </a:buClr>
              <a:buSzPct val="100000"/>
              <a:buFontTx/>
              <a:buAutoNum type="arabicParenBoth"/>
            </a:pPr>
            <a:r>
              <a:rPr lang="en-US" sz="700" i="1" dirty="0" smtClean="0"/>
              <a:t>Hydro One, Toronto Hydro, and Alectra </a:t>
            </a:r>
          </a:p>
        </p:txBody>
      </p:sp>
    </p:spTree>
    <p:extLst>
      <p:ext uri="{BB962C8B-B14F-4D97-AF65-F5344CB8AC3E}">
        <p14:creationId xmlns="" xmlns:p14="http://schemas.microsoft.com/office/powerpoint/2010/main" val="381441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ageheading 2"/>
          <p:cNvSpPr>
            <a:spLocks noGrp="1" noChangeArrowheads="1"/>
          </p:cNvSpPr>
          <p:nvPr>
            <p:ph type="title"/>
          </p:nvPr>
        </p:nvSpPr>
        <p:spPr bwMode="auto">
          <a:xfrm>
            <a:off x="357411" y="475929"/>
            <a:ext cx="8419463" cy="217798"/>
          </a:xfrm>
        </p:spPr>
        <p:txBody>
          <a:bodyPr lIns="0" tIns="0" rIns="0" bIns="0" anchor="b" anchorCtr="0"/>
          <a:lstStyle/>
          <a:p>
            <a:r>
              <a:rPr lang="en-US" altLang="en-US" kern="1200" dirty="0">
                <a:solidFill>
                  <a:srgbClr val="002750"/>
                </a:solidFill>
              </a:rPr>
              <a:t>Flow of Funds Through Key Market Participants</a:t>
            </a:r>
            <a:endParaRPr lang="en-US" altLang="en-US" kern="1200" dirty="0">
              <a:solidFill>
                <a:srgbClr val="002750"/>
              </a:solidFill>
              <a:latin typeface="Arial"/>
            </a:endParaRPr>
          </a:p>
        </p:txBody>
      </p:sp>
      <p:sp>
        <p:nvSpPr>
          <p:cNvPr id="11" name="Subheading 9"/>
          <p:cNvSpPr/>
          <p:nvPr/>
        </p:nvSpPr>
        <p:spPr>
          <a:xfrm>
            <a:off x="357452" y="774428"/>
            <a:ext cx="8419463" cy="161332"/>
          </a:xfrm>
          <a:prstGeom prst="rect">
            <a:avLst/>
          </a:prstGeom>
          <a:noFill/>
          <a:ln>
            <a:noFill/>
            <a:prstDash val="solid"/>
          </a:ln>
        </p:spPr>
        <p:txBody>
          <a:bodyPr vert="horz" wrap="none" lIns="0" tIns="0" rIns="0" bIns="0" anchor="t" anchorCtr="0" compatLnSpc="1"/>
          <a:lstStyle/>
          <a:p>
            <a:pPr defTabSz="817360">
              <a:defRPr sz="1800" b="0" i="0" u="none" strike="noStrike" kern="0" cap="none" spc="0" baseline="0">
                <a:solidFill>
                  <a:srgbClr val="000000"/>
                </a:solidFill>
                <a:uFillTx/>
              </a:defRPr>
            </a:pPr>
            <a:endParaRPr lang="en-US" sz="1100" kern="0" dirty="0">
              <a:solidFill>
                <a:srgbClr val="0060A9"/>
              </a:solidFill>
            </a:endParaRPr>
          </a:p>
        </p:txBody>
      </p:sp>
      <p:grpSp>
        <p:nvGrpSpPr>
          <p:cNvPr id="2" name="Group 1"/>
          <p:cNvGrpSpPr/>
          <p:nvPr/>
        </p:nvGrpSpPr>
        <p:grpSpPr>
          <a:xfrm>
            <a:off x="215486" y="902723"/>
            <a:ext cx="8663318" cy="5595491"/>
            <a:chOff x="312681" y="1219200"/>
            <a:chExt cx="9634959" cy="6223062"/>
          </a:xfrm>
        </p:grpSpPr>
        <p:grpSp>
          <p:nvGrpSpPr>
            <p:cNvPr id="47" name="Group 49"/>
            <p:cNvGrpSpPr/>
            <p:nvPr/>
          </p:nvGrpSpPr>
          <p:grpSpPr>
            <a:xfrm>
              <a:off x="5586321" y="3743325"/>
              <a:ext cx="1752600" cy="774700"/>
              <a:chOff x="914400" y="4337050"/>
              <a:chExt cx="2451100" cy="768350"/>
            </a:xfrm>
          </p:grpSpPr>
          <p:sp>
            <p:nvSpPr>
              <p:cNvPr id="48" name="Rectangle 47"/>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49" name="TextBox 48"/>
              <p:cNvSpPr txBox="1"/>
              <p:nvPr/>
            </p:nvSpPr>
            <p:spPr>
              <a:xfrm>
                <a:off x="1662232" y="4572000"/>
                <a:ext cx="955441" cy="339490"/>
              </a:xfrm>
              <a:prstGeom prst="rect">
                <a:avLst/>
              </a:prstGeom>
              <a:noFill/>
            </p:spPr>
            <p:txBody>
              <a:bodyPr wrap="none" rtlCol="0">
                <a:spAutoFit/>
              </a:bodyPr>
              <a:lstStyle/>
              <a:p>
                <a:pPr algn="ctr" defTabSz="913846" fontAlgn="base">
                  <a:spcBef>
                    <a:spcPct val="0"/>
                  </a:spcBef>
                  <a:spcAft>
                    <a:spcPct val="0"/>
                  </a:spcAft>
                </a:pPr>
                <a:r>
                  <a:rPr lang="en-US" sz="1400" b="1" kern="0" dirty="0">
                    <a:solidFill>
                      <a:prstClr val="black"/>
                    </a:solidFill>
                    <a:ea typeface="LF_Kai" pitchFamily="2" charset="-122"/>
                  </a:rPr>
                  <a:t>IESO</a:t>
                </a:r>
                <a:endParaRPr lang="en-CA" sz="1400" b="1" kern="0" dirty="0">
                  <a:solidFill>
                    <a:prstClr val="black"/>
                  </a:solidFill>
                  <a:ea typeface="LF_Kai" pitchFamily="2" charset="-122"/>
                </a:endParaRPr>
              </a:p>
            </p:txBody>
          </p:sp>
        </p:grpSp>
        <p:grpSp>
          <p:nvGrpSpPr>
            <p:cNvPr id="50" name="Group 64"/>
            <p:cNvGrpSpPr/>
            <p:nvPr/>
          </p:nvGrpSpPr>
          <p:grpSpPr>
            <a:xfrm>
              <a:off x="8131175" y="2212975"/>
              <a:ext cx="1701801" cy="1003300"/>
              <a:chOff x="8131175" y="3514725"/>
              <a:chExt cx="1701801" cy="1003300"/>
            </a:xfrm>
          </p:grpSpPr>
          <p:sp>
            <p:nvSpPr>
              <p:cNvPr id="51" name="Rectangle 50"/>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52" name="TextBox 51"/>
              <p:cNvSpPr txBox="1"/>
              <p:nvPr/>
            </p:nvSpPr>
            <p:spPr>
              <a:xfrm>
                <a:off x="8232231" y="3862488"/>
                <a:ext cx="1499682" cy="342296"/>
              </a:xfrm>
              <a:prstGeom prst="rect">
                <a:avLst/>
              </a:prstGeom>
              <a:noFill/>
            </p:spPr>
            <p:txBody>
              <a:bodyPr wrap="none" rtlCol="0">
                <a:spAutoFit/>
              </a:bodyPr>
              <a:lstStyle/>
              <a:p>
                <a:pPr algn="ctr" defTabSz="913846" fontAlgn="base">
                  <a:spcBef>
                    <a:spcPct val="0"/>
                  </a:spcBef>
                  <a:spcAft>
                    <a:spcPct val="0"/>
                  </a:spcAft>
                </a:pPr>
                <a:r>
                  <a:rPr lang="en-US" sz="1400" b="1" kern="0" dirty="0">
                    <a:solidFill>
                      <a:prstClr val="black"/>
                    </a:solidFill>
                    <a:ea typeface="LF_Kai" pitchFamily="2" charset="-122"/>
                  </a:rPr>
                  <a:t>Transmission</a:t>
                </a:r>
              </a:p>
            </p:txBody>
          </p:sp>
        </p:grpSp>
        <p:grpSp>
          <p:nvGrpSpPr>
            <p:cNvPr id="53" name="Group 49"/>
            <p:cNvGrpSpPr/>
            <p:nvPr/>
          </p:nvGrpSpPr>
          <p:grpSpPr>
            <a:xfrm>
              <a:off x="2364259" y="2703988"/>
              <a:ext cx="1460500" cy="380999"/>
              <a:chOff x="914400" y="4337050"/>
              <a:chExt cx="2451100" cy="768350"/>
            </a:xfrm>
          </p:grpSpPr>
          <p:sp>
            <p:nvSpPr>
              <p:cNvPr id="54" name="Rectangle 53"/>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55" name="TextBox 54"/>
              <p:cNvSpPr txBox="1"/>
              <p:nvPr/>
            </p:nvSpPr>
            <p:spPr>
              <a:xfrm>
                <a:off x="1482923" y="4456749"/>
                <a:ext cx="1314082" cy="621268"/>
              </a:xfrm>
              <a:prstGeom prst="rect">
                <a:avLst/>
              </a:prstGeom>
              <a:noFill/>
            </p:spPr>
            <p:txBody>
              <a:bodyPr wrap="none" rtlCol="0">
                <a:spAutoFit/>
              </a:bodyPr>
              <a:lstStyle/>
              <a:p>
                <a:pPr algn="ctr" defTabSz="913846" fontAlgn="base">
                  <a:spcBef>
                    <a:spcPct val="0"/>
                  </a:spcBef>
                  <a:spcAft>
                    <a:spcPct val="0"/>
                  </a:spcAft>
                </a:pPr>
                <a:r>
                  <a:rPr lang="en-US" sz="1200" b="1" kern="0" dirty="0">
                    <a:solidFill>
                      <a:prstClr val="black"/>
                    </a:solidFill>
                    <a:ea typeface="LF_Kai" pitchFamily="2" charset="-122"/>
                  </a:rPr>
                  <a:t>Alectra</a:t>
                </a:r>
                <a:endParaRPr lang="en-CA" sz="1100" b="1" kern="0" dirty="0">
                  <a:solidFill>
                    <a:prstClr val="black"/>
                  </a:solidFill>
                  <a:ea typeface="LF_Kai" pitchFamily="2" charset="-122"/>
                </a:endParaRPr>
              </a:p>
            </p:txBody>
          </p:sp>
        </p:grpSp>
        <p:grpSp>
          <p:nvGrpSpPr>
            <p:cNvPr id="56" name="Group 49"/>
            <p:cNvGrpSpPr/>
            <p:nvPr/>
          </p:nvGrpSpPr>
          <p:grpSpPr>
            <a:xfrm>
              <a:off x="2364259" y="3936776"/>
              <a:ext cx="1460500" cy="380999"/>
              <a:chOff x="914400" y="4337050"/>
              <a:chExt cx="2451100" cy="768350"/>
            </a:xfrm>
          </p:grpSpPr>
          <p:sp>
            <p:nvSpPr>
              <p:cNvPr id="57" name="Rectangle 56"/>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58" name="TextBox 57"/>
              <p:cNvSpPr txBox="1"/>
              <p:nvPr/>
            </p:nvSpPr>
            <p:spPr>
              <a:xfrm>
                <a:off x="968314" y="4456749"/>
                <a:ext cx="2343323" cy="621268"/>
              </a:xfrm>
              <a:prstGeom prst="rect">
                <a:avLst/>
              </a:prstGeom>
              <a:noFill/>
            </p:spPr>
            <p:txBody>
              <a:bodyPr wrap="none" rtlCol="0">
                <a:spAutoFit/>
              </a:bodyPr>
              <a:lstStyle/>
              <a:p>
                <a:pPr algn="ctr" defTabSz="913846" fontAlgn="base">
                  <a:spcBef>
                    <a:spcPct val="0"/>
                  </a:spcBef>
                  <a:spcAft>
                    <a:spcPct val="0"/>
                  </a:spcAft>
                </a:pPr>
                <a:r>
                  <a:rPr lang="en-US" sz="1200" b="1" kern="0" dirty="0">
                    <a:solidFill>
                      <a:prstClr val="black"/>
                    </a:solidFill>
                    <a:ea typeface="LF_Kai" pitchFamily="2" charset="-122"/>
                  </a:rPr>
                  <a:t>Toronto Hydro</a:t>
                </a:r>
                <a:endParaRPr lang="en-CA" sz="1100" b="1" kern="0" dirty="0">
                  <a:solidFill>
                    <a:prstClr val="black"/>
                  </a:solidFill>
                  <a:ea typeface="LF_Kai" pitchFamily="2" charset="-122"/>
                </a:endParaRPr>
              </a:p>
            </p:txBody>
          </p:sp>
        </p:grpSp>
        <p:grpSp>
          <p:nvGrpSpPr>
            <p:cNvPr id="59" name="Group 49"/>
            <p:cNvGrpSpPr/>
            <p:nvPr/>
          </p:nvGrpSpPr>
          <p:grpSpPr>
            <a:xfrm>
              <a:off x="2364259" y="5256688"/>
              <a:ext cx="1460500" cy="380999"/>
              <a:chOff x="914400" y="4337050"/>
              <a:chExt cx="2451100" cy="768350"/>
            </a:xfrm>
          </p:grpSpPr>
          <p:sp>
            <p:nvSpPr>
              <p:cNvPr id="60" name="Rectangle 59"/>
              <p:cNvSpPr/>
              <p:nvPr/>
            </p:nvSpPr>
            <p:spPr>
              <a:xfrm>
                <a:off x="914400" y="4337050"/>
                <a:ext cx="2451100" cy="76835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61" name="TextBox 60"/>
              <p:cNvSpPr txBox="1"/>
              <p:nvPr/>
            </p:nvSpPr>
            <p:spPr>
              <a:xfrm>
                <a:off x="1170268" y="4456749"/>
                <a:ext cx="1939406" cy="621268"/>
              </a:xfrm>
              <a:prstGeom prst="rect">
                <a:avLst/>
              </a:prstGeom>
              <a:noFill/>
            </p:spPr>
            <p:txBody>
              <a:bodyPr wrap="none" rtlCol="0">
                <a:spAutoFit/>
              </a:bodyPr>
              <a:lstStyle/>
              <a:p>
                <a:pPr algn="ctr" defTabSz="913846" fontAlgn="base">
                  <a:spcBef>
                    <a:spcPct val="0"/>
                  </a:spcBef>
                  <a:spcAft>
                    <a:spcPct val="0"/>
                  </a:spcAft>
                </a:pPr>
                <a:r>
                  <a:rPr lang="en-US" sz="1200" b="1" kern="0" dirty="0">
                    <a:solidFill>
                      <a:prstClr val="black"/>
                    </a:solidFill>
                    <a:ea typeface="LF_Kai" pitchFamily="2" charset="-122"/>
                  </a:rPr>
                  <a:t>Other LDCs</a:t>
                </a:r>
                <a:endParaRPr lang="en-CA" sz="1100" b="1" kern="0" dirty="0">
                  <a:solidFill>
                    <a:prstClr val="black"/>
                  </a:solidFill>
                  <a:ea typeface="LF_Kai" pitchFamily="2" charset="-122"/>
                </a:endParaRPr>
              </a:p>
            </p:txBody>
          </p:sp>
        </p:grpSp>
        <p:pic>
          <p:nvPicPr>
            <p:cNvPr id="62"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4154052"/>
              <a:ext cx="431394" cy="431394"/>
            </a:xfrm>
            <a:prstGeom prst="rect">
              <a:avLst/>
            </a:prstGeom>
            <a:noFill/>
          </p:spPr>
        </p:pic>
        <p:sp>
          <p:nvSpPr>
            <p:cNvPr id="63" name="TextBox 62"/>
            <p:cNvSpPr txBox="1"/>
            <p:nvPr/>
          </p:nvSpPr>
          <p:spPr>
            <a:xfrm>
              <a:off x="2359784" y="1900821"/>
              <a:ext cx="1510540" cy="308066"/>
            </a:xfrm>
            <a:prstGeom prst="rect">
              <a:avLst/>
            </a:prstGeom>
            <a:noFill/>
          </p:spPr>
          <p:txBody>
            <a:bodyPr wrap="square" rtlCol="0">
              <a:spAutoFit/>
            </a:bodyPr>
            <a:lstStyle/>
            <a:p>
              <a:pPr algn="ctr" defTabSz="913846" fontAlgn="base">
                <a:spcBef>
                  <a:spcPct val="0"/>
                </a:spcBef>
                <a:spcAft>
                  <a:spcPct val="0"/>
                </a:spcAft>
              </a:pPr>
              <a:r>
                <a:rPr lang="en-US" sz="1200" b="1" u="sng" dirty="0">
                  <a:solidFill>
                    <a:prstClr val="black"/>
                  </a:solidFill>
                  <a:ea typeface="LF_Kai" pitchFamily="2" charset="-122"/>
                </a:rPr>
                <a:t>LDCs</a:t>
              </a:r>
              <a:endParaRPr lang="en-CA" sz="1200" b="1" u="sng" dirty="0">
                <a:solidFill>
                  <a:prstClr val="black"/>
                </a:solidFill>
                <a:ea typeface="LF_Kai" pitchFamily="2" charset="-122"/>
              </a:endParaRPr>
            </a:p>
          </p:txBody>
        </p:sp>
        <p:pic>
          <p:nvPicPr>
            <p:cNvPr id="64"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3658752"/>
              <a:ext cx="431394" cy="431394"/>
            </a:xfrm>
            <a:prstGeom prst="rect">
              <a:avLst/>
            </a:prstGeom>
            <a:noFill/>
          </p:spPr>
        </p:pic>
        <p:sp>
          <p:nvSpPr>
            <p:cNvPr id="65" name="TextBox 64"/>
            <p:cNvSpPr txBox="1"/>
            <p:nvPr/>
          </p:nvSpPr>
          <p:spPr>
            <a:xfrm>
              <a:off x="569080" y="1900821"/>
              <a:ext cx="1510542" cy="308066"/>
            </a:xfrm>
            <a:prstGeom prst="rect">
              <a:avLst/>
            </a:prstGeom>
            <a:noFill/>
          </p:spPr>
          <p:txBody>
            <a:bodyPr wrap="square" rtlCol="0">
              <a:spAutoFit/>
            </a:bodyPr>
            <a:lstStyle/>
            <a:p>
              <a:pPr algn="ctr" defTabSz="913846" fontAlgn="base">
                <a:spcBef>
                  <a:spcPct val="0"/>
                </a:spcBef>
                <a:spcAft>
                  <a:spcPct val="0"/>
                </a:spcAft>
              </a:pPr>
              <a:r>
                <a:rPr lang="en-US" sz="1200" b="1" u="sng" dirty="0">
                  <a:solidFill>
                    <a:prstClr val="black"/>
                  </a:solidFill>
                  <a:ea typeface="LF_Kai" pitchFamily="2" charset="-122"/>
                </a:rPr>
                <a:t>Customers</a:t>
              </a:r>
              <a:endParaRPr lang="en-CA" sz="1100" b="1" u="sng" dirty="0">
                <a:solidFill>
                  <a:prstClr val="black"/>
                </a:solidFill>
                <a:ea typeface="LF_Kai" pitchFamily="2" charset="-122"/>
              </a:endParaRPr>
            </a:p>
          </p:txBody>
        </p:sp>
        <p:cxnSp>
          <p:nvCxnSpPr>
            <p:cNvPr id="66" name="Elbow Connector 65"/>
            <p:cNvCxnSpPr>
              <a:stCxn id="54" idx="3"/>
              <a:endCxn id="48" idx="1"/>
            </p:cNvCxnSpPr>
            <p:nvPr/>
          </p:nvCxnSpPr>
          <p:spPr>
            <a:xfrm>
              <a:off x="3824759" y="2894488"/>
              <a:ext cx="1761562" cy="123618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67" name="Elbow Connector 66"/>
            <p:cNvCxnSpPr>
              <a:stCxn id="57" idx="3"/>
              <a:endCxn id="48" idx="1"/>
            </p:cNvCxnSpPr>
            <p:nvPr/>
          </p:nvCxnSpPr>
          <p:spPr>
            <a:xfrm>
              <a:off x="3824759" y="4127276"/>
              <a:ext cx="1761562" cy="3399"/>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68" name="Elbow Connector 67"/>
            <p:cNvCxnSpPr>
              <a:stCxn id="60" idx="3"/>
              <a:endCxn id="48" idx="1"/>
            </p:cNvCxnSpPr>
            <p:nvPr/>
          </p:nvCxnSpPr>
          <p:spPr>
            <a:xfrm flipV="1">
              <a:off x="3824759" y="4130675"/>
              <a:ext cx="1761562" cy="1316513"/>
            </a:xfrm>
            <a:prstGeom prst="bentConnector3">
              <a:avLst>
                <a:gd name="adj1" fmla="val 50000"/>
              </a:avLst>
            </a:prstGeom>
            <a:noFill/>
            <a:ln w="22225" cap="flat" cmpd="sng" algn="ctr">
              <a:solidFill>
                <a:sysClr val="window" lastClr="FFFFFF">
                  <a:lumMod val="50000"/>
                </a:sysClr>
              </a:solidFill>
              <a:prstDash val="solid"/>
              <a:tailEnd type="arrow"/>
            </a:ln>
            <a:effectLst/>
          </p:spPr>
        </p:cxnSp>
        <p:pic>
          <p:nvPicPr>
            <p:cNvPr id="69"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2171664"/>
              <a:ext cx="431394" cy="431394"/>
            </a:xfrm>
            <a:prstGeom prst="rect">
              <a:avLst/>
            </a:prstGeom>
            <a:noFill/>
          </p:spPr>
        </p:pic>
        <p:pic>
          <p:nvPicPr>
            <p:cNvPr id="70"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3181143"/>
              <a:ext cx="431394" cy="431394"/>
            </a:xfrm>
            <a:prstGeom prst="rect">
              <a:avLst/>
            </a:prstGeom>
            <a:noFill/>
          </p:spPr>
        </p:pic>
        <p:pic>
          <p:nvPicPr>
            <p:cNvPr id="71"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2676403"/>
              <a:ext cx="431394" cy="431394"/>
            </a:xfrm>
            <a:prstGeom prst="rect">
              <a:avLst/>
            </a:prstGeom>
            <a:noFill/>
          </p:spPr>
        </p:pic>
        <p:cxnSp>
          <p:nvCxnSpPr>
            <p:cNvPr id="72" name="Elbow Connector 71"/>
            <p:cNvCxnSpPr>
              <a:stCxn id="69" idx="3"/>
              <a:endCxn id="54" idx="1"/>
            </p:cNvCxnSpPr>
            <p:nvPr/>
          </p:nvCxnSpPr>
          <p:spPr>
            <a:xfrm>
              <a:off x="1482099" y="2387361"/>
              <a:ext cx="882160" cy="50712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73" name="Elbow Connector 72"/>
            <p:cNvCxnSpPr>
              <a:stCxn id="71" idx="3"/>
              <a:endCxn id="54" idx="1"/>
            </p:cNvCxnSpPr>
            <p:nvPr/>
          </p:nvCxnSpPr>
          <p:spPr>
            <a:xfrm>
              <a:off x="1482099" y="2892100"/>
              <a:ext cx="882160" cy="2388"/>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74" name="Elbow Connector 73"/>
            <p:cNvCxnSpPr>
              <a:stCxn id="70" idx="3"/>
              <a:endCxn id="54" idx="1"/>
            </p:cNvCxnSpPr>
            <p:nvPr/>
          </p:nvCxnSpPr>
          <p:spPr>
            <a:xfrm flipV="1">
              <a:off x="1482099" y="2894488"/>
              <a:ext cx="882160" cy="502352"/>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75" name="Elbow Connector 74"/>
            <p:cNvCxnSpPr>
              <a:stCxn id="64" idx="3"/>
              <a:endCxn id="57" idx="1"/>
            </p:cNvCxnSpPr>
            <p:nvPr/>
          </p:nvCxnSpPr>
          <p:spPr>
            <a:xfrm>
              <a:off x="1482099" y="3874449"/>
              <a:ext cx="882160" cy="252827"/>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76" name="Elbow Connector 75"/>
            <p:cNvCxnSpPr>
              <a:stCxn id="62" idx="3"/>
              <a:endCxn id="57" idx="1"/>
            </p:cNvCxnSpPr>
            <p:nvPr/>
          </p:nvCxnSpPr>
          <p:spPr>
            <a:xfrm flipV="1">
              <a:off x="1482099" y="4127276"/>
              <a:ext cx="882160" cy="242473"/>
            </a:xfrm>
            <a:prstGeom prst="bentConnector3">
              <a:avLst>
                <a:gd name="adj1" fmla="val 50000"/>
              </a:avLst>
            </a:prstGeom>
            <a:noFill/>
            <a:ln w="22225" cap="flat" cmpd="sng" algn="ctr">
              <a:solidFill>
                <a:sysClr val="window" lastClr="FFFFFF">
                  <a:lumMod val="50000"/>
                </a:sysClr>
              </a:solidFill>
              <a:prstDash val="solid"/>
              <a:tailEnd type="arrow"/>
            </a:ln>
            <a:effectLst/>
          </p:spPr>
        </p:cxnSp>
        <p:pic>
          <p:nvPicPr>
            <p:cNvPr id="77"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4724709"/>
              <a:ext cx="431394" cy="431394"/>
            </a:xfrm>
            <a:prstGeom prst="rect">
              <a:avLst/>
            </a:prstGeom>
            <a:noFill/>
          </p:spPr>
        </p:pic>
        <p:pic>
          <p:nvPicPr>
            <p:cNvPr id="78"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5734188"/>
              <a:ext cx="431394" cy="431394"/>
            </a:xfrm>
            <a:prstGeom prst="rect">
              <a:avLst/>
            </a:prstGeom>
            <a:noFill/>
          </p:spPr>
        </p:pic>
        <p:pic>
          <p:nvPicPr>
            <p:cNvPr id="79" name="Picture 2" descr="C:\Users\218735\AppData\Local\Microsoft\Windows\Temporary Internet Files\Content.IE5\07BF6RZB\Home_icon_black[1].png"/>
            <p:cNvPicPr>
              <a:picLocks noChangeAspect="1" noChangeArrowheads="1"/>
            </p:cNvPicPr>
            <p:nvPr/>
          </p:nvPicPr>
          <p:blipFill>
            <a:blip r:embed="rId3" cstate="print"/>
            <a:srcRect/>
            <a:stretch>
              <a:fillRect/>
            </a:stretch>
          </p:blipFill>
          <p:spPr bwMode="auto">
            <a:xfrm>
              <a:off x="1050705" y="5229448"/>
              <a:ext cx="431394" cy="431394"/>
            </a:xfrm>
            <a:prstGeom prst="rect">
              <a:avLst/>
            </a:prstGeom>
            <a:noFill/>
          </p:spPr>
        </p:pic>
        <p:cxnSp>
          <p:nvCxnSpPr>
            <p:cNvPr id="80" name="Elbow Connector 79"/>
            <p:cNvCxnSpPr>
              <a:stCxn id="77" idx="3"/>
              <a:endCxn id="60" idx="1"/>
            </p:cNvCxnSpPr>
            <p:nvPr/>
          </p:nvCxnSpPr>
          <p:spPr>
            <a:xfrm>
              <a:off x="1482099" y="4940406"/>
              <a:ext cx="882160" cy="506782"/>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81" name="Elbow Connector 80"/>
            <p:cNvCxnSpPr>
              <a:stCxn id="79" idx="3"/>
              <a:endCxn id="60" idx="1"/>
            </p:cNvCxnSpPr>
            <p:nvPr/>
          </p:nvCxnSpPr>
          <p:spPr>
            <a:xfrm>
              <a:off x="1482099" y="5445145"/>
              <a:ext cx="882160" cy="2043"/>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82" name="Elbow Connector 81"/>
            <p:cNvCxnSpPr>
              <a:stCxn id="78" idx="3"/>
              <a:endCxn id="60" idx="1"/>
            </p:cNvCxnSpPr>
            <p:nvPr/>
          </p:nvCxnSpPr>
          <p:spPr>
            <a:xfrm flipV="1">
              <a:off x="1482099" y="5447188"/>
              <a:ext cx="882160" cy="502697"/>
            </a:xfrm>
            <a:prstGeom prst="bentConnector3">
              <a:avLst>
                <a:gd name="adj1" fmla="val 50000"/>
              </a:avLst>
            </a:prstGeom>
            <a:noFill/>
            <a:ln w="22225" cap="flat" cmpd="sng" algn="ctr">
              <a:solidFill>
                <a:sysClr val="window" lastClr="FFFFFF">
                  <a:lumMod val="50000"/>
                </a:sysClr>
              </a:solidFill>
              <a:prstDash val="solid"/>
              <a:tailEnd type="arrow"/>
            </a:ln>
            <a:effectLst/>
          </p:spPr>
        </p:cxnSp>
        <p:sp>
          <p:nvSpPr>
            <p:cNvPr id="83" name="Left Brace 82"/>
            <p:cNvSpPr/>
            <p:nvPr/>
          </p:nvSpPr>
          <p:spPr>
            <a:xfrm>
              <a:off x="635000" y="2260600"/>
              <a:ext cx="381000" cy="3911600"/>
            </a:xfrm>
            <a:prstGeom prst="leftBrace">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grpSp>
          <p:nvGrpSpPr>
            <p:cNvPr id="84" name="Group 65"/>
            <p:cNvGrpSpPr/>
            <p:nvPr/>
          </p:nvGrpSpPr>
          <p:grpSpPr>
            <a:xfrm>
              <a:off x="8131175" y="3629025"/>
              <a:ext cx="1701801" cy="1003300"/>
              <a:chOff x="8131175" y="3514725"/>
              <a:chExt cx="1701801" cy="1003300"/>
            </a:xfrm>
          </p:grpSpPr>
          <p:sp>
            <p:nvSpPr>
              <p:cNvPr id="85" name="Rectangle 84"/>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86" name="TextBox 85"/>
              <p:cNvSpPr txBox="1"/>
              <p:nvPr/>
            </p:nvSpPr>
            <p:spPr>
              <a:xfrm>
                <a:off x="8348122" y="3862488"/>
                <a:ext cx="1267920" cy="342296"/>
              </a:xfrm>
              <a:prstGeom prst="rect">
                <a:avLst/>
              </a:prstGeom>
              <a:noFill/>
            </p:spPr>
            <p:txBody>
              <a:bodyPr wrap="none" rtlCol="0">
                <a:spAutoFit/>
              </a:bodyPr>
              <a:lstStyle/>
              <a:p>
                <a:pPr algn="ctr" defTabSz="913846" fontAlgn="base">
                  <a:spcBef>
                    <a:spcPct val="0"/>
                  </a:spcBef>
                  <a:spcAft>
                    <a:spcPct val="0"/>
                  </a:spcAft>
                </a:pPr>
                <a:r>
                  <a:rPr lang="en-US" sz="1400" b="1" kern="0" dirty="0">
                    <a:solidFill>
                      <a:prstClr val="black"/>
                    </a:solidFill>
                    <a:ea typeface="LF_Kai" pitchFamily="2" charset="-122"/>
                  </a:rPr>
                  <a:t>Generators</a:t>
                </a:r>
              </a:p>
            </p:txBody>
          </p:sp>
        </p:grpSp>
        <p:sp>
          <p:nvSpPr>
            <p:cNvPr id="87" name="TextBox 86"/>
            <p:cNvSpPr txBox="1"/>
            <p:nvPr/>
          </p:nvSpPr>
          <p:spPr>
            <a:xfrm rot="16200000">
              <a:off x="-324666" y="4027253"/>
              <a:ext cx="1565647" cy="290951"/>
            </a:xfrm>
            <a:prstGeom prst="rect">
              <a:avLst/>
            </a:prstGeom>
            <a:noFill/>
          </p:spPr>
          <p:txBody>
            <a:bodyPr wrap="none" rtlCol="0">
              <a:spAutoFit/>
            </a:bodyPr>
            <a:lstStyle/>
            <a:p>
              <a:pPr algn="ctr" defTabSz="913846" fontAlgn="base">
                <a:spcBef>
                  <a:spcPct val="0"/>
                </a:spcBef>
                <a:spcAft>
                  <a:spcPct val="0"/>
                </a:spcAft>
              </a:pPr>
              <a:r>
                <a:rPr lang="en-US" sz="1100" dirty="0">
                  <a:solidFill>
                    <a:prstClr val="black"/>
                  </a:solidFill>
                  <a:ea typeface="LF_Kai" pitchFamily="2" charset="-122"/>
                </a:rPr>
                <a:t>Residential &amp; Other</a:t>
              </a:r>
              <a:endParaRPr lang="en-CA" sz="1100" dirty="0">
                <a:solidFill>
                  <a:prstClr val="black"/>
                </a:solidFill>
                <a:ea typeface="LF_Kai" pitchFamily="2" charset="-122"/>
              </a:endParaRPr>
            </a:p>
          </p:txBody>
        </p:sp>
        <p:pic>
          <p:nvPicPr>
            <p:cNvPr id="88" name="Picture 87" descr="C:\Users\218735\AppData\Local\Microsoft\Windows\Temporary Internet Files\Content.IE5\KDUHDZKE\Factory_icon.svg[1].png"/>
            <p:cNvPicPr>
              <a:picLocks noChangeAspect="1" noChangeArrowheads="1"/>
            </p:cNvPicPr>
            <p:nvPr/>
          </p:nvPicPr>
          <p:blipFill>
            <a:blip r:embed="rId4" cstate="print"/>
            <a:srcRect/>
            <a:stretch>
              <a:fillRect/>
            </a:stretch>
          </p:blipFill>
          <p:spPr bwMode="auto">
            <a:xfrm>
              <a:off x="1106016" y="6432550"/>
              <a:ext cx="381645" cy="355600"/>
            </a:xfrm>
            <a:prstGeom prst="rect">
              <a:avLst/>
            </a:prstGeom>
            <a:noFill/>
          </p:spPr>
        </p:pic>
        <p:pic>
          <p:nvPicPr>
            <p:cNvPr id="89" name="Picture 88" descr="C:\Users\218735\AppData\Local\Microsoft\Windows\Temporary Internet Files\Content.IE5\KDUHDZKE\Factory_icon.svg[1].png"/>
            <p:cNvPicPr>
              <a:picLocks noChangeAspect="1" noChangeArrowheads="1"/>
            </p:cNvPicPr>
            <p:nvPr/>
          </p:nvPicPr>
          <p:blipFill>
            <a:blip r:embed="rId4" cstate="print"/>
            <a:srcRect/>
            <a:stretch>
              <a:fillRect/>
            </a:stretch>
          </p:blipFill>
          <p:spPr bwMode="auto">
            <a:xfrm>
              <a:off x="1106016" y="6889750"/>
              <a:ext cx="381645" cy="355600"/>
            </a:xfrm>
            <a:prstGeom prst="rect">
              <a:avLst/>
            </a:prstGeom>
            <a:noFill/>
          </p:spPr>
        </p:pic>
        <p:sp>
          <p:nvSpPr>
            <p:cNvPr id="90" name="Left Brace 89"/>
            <p:cNvSpPr/>
            <p:nvPr/>
          </p:nvSpPr>
          <p:spPr>
            <a:xfrm>
              <a:off x="654050" y="6372225"/>
              <a:ext cx="355600" cy="914400"/>
            </a:xfrm>
            <a:prstGeom prst="leftBrace">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sp>
          <p:nvSpPr>
            <p:cNvPr id="91" name="TextBox 90"/>
            <p:cNvSpPr txBox="1"/>
            <p:nvPr/>
          </p:nvSpPr>
          <p:spPr>
            <a:xfrm rot="16200000">
              <a:off x="-184718" y="6653912"/>
              <a:ext cx="1285749" cy="290951"/>
            </a:xfrm>
            <a:prstGeom prst="rect">
              <a:avLst/>
            </a:prstGeom>
            <a:noFill/>
          </p:spPr>
          <p:txBody>
            <a:bodyPr wrap="none" rtlCol="0">
              <a:spAutoFit/>
            </a:bodyPr>
            <a:lstStyle/>
            <a:p>
              <a:pPr algn="ctr" defTabSz="913846" fontAlgn="base">
                <a:spcBef>
                  <a:spcPct val="0"/>
                </a:spcBef>
                <a:spcAft>
                  <a:spcPct val="0"/>
                </a:spcAft>
              </a:pPr>
              <a:r>
                <a:rPr lang="en-US" sz="1100" dirty="0">
                  <a:solidFill>
                    <a:prstClr val="black"/>
                  </a:solidFill>
                  <a:ea typeface="LF_Kai" pitchFamily="2" charset="-122"/>
                </a:rPr>
                <a:t>Large Industrial</a:t>
              </a:r>
              <a:endParaRPr lang="en-CA" sz="1100" dirty="0">
                <a:solidFill>
                  <a:prstClr val="black"/>
                </a:solidFill>
                <a:ea typeface="LF_Kai" pitchFamily="2" charset="-122"/>
              </a:endParaRPr>
            </a:p>
          </p:txBody>
        </p:sp>
        <p:cxnSp>
          <p:nvCxnSpPr>
            <p:cNvPr id="92" name="Elbow Connector 91"/>
            <p:cNvCxnSpPr>
              <a:stCxn id="88" idx="3"/>
              <a:endCxn id="48" idx="1"/>
            </p:cNvCxnSpPr>
            <p:nvPr/>
          </p:nvCxnSpPr>
          <p:spPr>
            <a:xfrm flipV="1">
              <a:off x="1487661" y="4130675"/>
              <a:ext cx="4098660" cy="2479675"/>
            </a:xfrm>
            <a:prstGeom prst="bentConnector3">
              <a:avLst>
                <a:gd name="adj1" fmla="val 88386"/>
              </a:avLst>
            </a:prstGeom>
            <a:noFill/>
            <a:ln w="22225" cap="flat" cmpd="sng" algn="ctr">
              <a:solidFill>
                <a:sysClr val="window" lastClr="FFFFFF">
                  <a:lumMod val="50000"/>
                </a:sysClr>
              </a:solidFill>
              <a:prstDash val="solid"/>
              <a:tailEnd type="arrow"/>
            </a:ln>
            <a:effectLst/>
          </p:spPr>
        </p:cxnSp>
        <p:cxnSp>
          <p:nvCxnSpPr>
            <p:cNvPr id="93" name="Elbow Connector 92"/>
            <p:cNvCxnSpPr>
              <a:stCxn id="89" idx="3"/>
              <a:endCxn id="48" idx="1"/>
            </p:cNvCxnSpPr>
            <p:nvPr/>
          </p:nvCxnSpPr>
          <p:spPr>
            <a:xfrm flipV="1">
              <a:off x="1487661" y="4130675"/>
              <a:ext cx="4098660" cy="2936875"/>
            </a:xfrm>
            <a:prstGeom prst="bentConnector3">
              <a:avLst>
                <a:gd name="adj1" fmla="val 88386"/>
              </a:avLst>
            </a:prstGeom>
            <a:noFill/>
            <a:ln w="22225" cap="flat" cmpd="sng" algn="ctr">
              <a:solidFill>
                <a:sysClr val="window" lastClr="FFFFFF">
                  <a:lumMod val="50000"/>
                </a:sysClr>
              </a:solidFill>
              <a:prstDash val="solid"/>
              <a:tailEnd type="arrow"/>
            </a:ln>
            <a:effectLst/>
          </p:spPr>
        </p:cxnSp>
        <p:cxnSp>
          <p:nvCxnSpPr>
            <p:cNvPr id="94" name="Elbow Connector 93"/>
            <p:cNvCxnSpPr>
              <a:stCxn id="48" idx="3"/>
              <a:endCxn id="51" idx="1"/>
            </p:cNvCxnSpPr>
            <p:nvPr/>
          </p:nvCxnSpPr>
          <p:spPr>
            <a:xfrm flipV="1">
              <a:off x="7338921" y="2714625"/>
              <a:ext cx="792254" cy="1416050"/>
            </a:xfrm>
            <a:prstGeom prst="bentConnector3">
              <a:avLst>
                <a:gd name="adj1" fmla="val 50000"/>
              </a:avLst>
            </a:prstGeom>
            <a:noFill/>
            <a:ln w="22225" cap="flat" cmpd="sng" algn="ctr">
              <a:solidFill>
                <a:sysClr val="window" lastClr="FFFFFF">
                  <a:lumMod val="50000"/>
                </a:sysClr>
              </a:solidFill>
              <a:prstDash val="solid"/>
              <a:tailEnd type="arrow"/>
            </a:ln>
            <a:effectLst/>
          </p:spPr>
        </p:cxnSp>
        <p:cxnSp>
          <p:nvCxnSpPr>
            <p:cNvPr id="95" name="Straight Arrow Connector 94"/>
            <p:cNvCxnSpPr>
              <a:stCxn id="48" idx="3"/>
              <a:endCxn id="85" idx="1"/>
            </p:cNvCxnSpPr>
            <p:nvPr/>
          </p:nvCxnSpPr>
          <p:spPr>
            <a:xfrm>
              <a:off x="7338921" y="4130675"/>
              <a:ext cx="792254" cy="0"/>
            </a:xfrm>
            <a:prstGeom prst="straightConnector1">
              <a:avLst/>
            </a:prstGeom>
            <a:noFill/>
            <a:ln w="22225" cap="flat" cmpd="sng" algn="ctr">
              <a:solidFill>
                <a:sysClr val="window" lastClr="FFFFFF">
                  <a:lumMod val="50000"/>
                </a:sysClr>
              </a:solidFill>
              <a:prstDash val="solid"/>
              <a:tailEnd type="arrow"/>
            </a:ln>
            <a:effectLst/>
          </p:spPr>
        </p:cxnSp>
        <p:grpSp>
          <p:nvGrpSpPr>
            <p:cNvPr id="96" name="Group 118"/>
            <p:cNvGrpSpPr/>
            <p:nvPr/>
          </p:nvGrpSpPr>
          <p:grpSpPr>
            <a:xfrm>
              <a:off x="8016522" y="5045075"/>
              <a:ext cx="1931118" cy="1003300"/>
              <a:chOff x="8016522" y="3514725"/>
              <a:chExt cx="1931118" cy="1003300"/>
            </a:xfrm>
          </p:grpSpPr>
          <p:sp>
            <p:nvSpPr>
              <p:cNvPr id="97" name="Rectangle 96"/>
              <p:cNvSpPr/>
              <p:nvPr/>
            </p:nvSpPr>
            <p:spPr>
              <a:xfrm>
                <a:off x="8131175" y="3514725"/>
                <a:ext cx="1701801" cy="1003300"/>
              </a:xfrm>
              <a:prstGeom prst="rect">
                <a:avLst/>
              </a:prstGeom>
              <a:noFill/>
              <a:ln w="25400" cap="flat" cmpd="sng" algn="ctr">
                <a:solidFill>
                  <a:sysClr val="window" lastClr="FFFFFF">
                    <a:lumMod val="50000"/>
                  </a:sysClr>
                </a:solidFill>
                <a:prstDash val="solid"/>
              </a:ln>
              <a:effectLst/>
            </p:spPr>
            <p:txBody>
              <a:bodyPr rtlCol="0" anchor="ctr"/>
              <a:lstStyle/>
              <a:p>
                <a:pPr algn="ctr" defTabSz="913846" fontAlgn="base">
                  <a:spcBef>
                    <a:spcPct val="0"/>
                  </a:spcBef>
                  <a:spcAft>
                    <a:spcPct val="0"/>
                  </a:spcAft>
                </a:pPr>
                <a:endParaRPr lang="en-CA" sz="1000" kern="0" dirty="0">
                  <a:solidFill>
                    <a:prstClr val="white"/>
                  </a:solidFill>
                  <a:latin typeface="Calibri"/>
                </a:endParaRPr>
              </a:p>
            </p:txBody>
          </p:sp>
          <p:sp>
            <p:nvSpPr>
              <p:cNvPr id="98" name="TextBox 97"/>
              <p:cNvSpPr txBox="1"/>
              <p:nvPr/>
            </p:nvSpPr>
            <p:spPr>
              <a:xfrm>
                <a:off x="8016522" y="3862488"/>
                <a:ext cx="1931118" cy="342296"/>
              </a:xfrm>
              <a:prstGeom prst="rect">
                <a:avLst/>
              </a:prstGeom>
              <a:noFill/>
            </p:spPr>
            <p:txBody>
              <a:bodyPr wrap="none" rtlCol="0">
                <a:spAutoFit/>
              </a:bodyPr>
              <a:lstStyle/>
              <a:p>
                <a:pPr algn="ctr" defTabSz="913846" fontAlgn="base">
                  <a:spcBef>
                    <a:spcPct val="0"/>
                  </a:spcBef>
                  <a:spcAft>
                    <a:spcPct val="0"/>
                  </a:spcAft>
                </a:pPr>
                <a:r>
                  <a:rPr lang="en-US" sz="1400" b="1" kern="0" dirty="0">
                    <a:solidFill>
                      <a:prstClr val="black"/>
                    </a:solidFill>
                    <a:ea typeface="LF_Kai" pitchFamily="2" charset="-122"/>
                  </a:rPr>
                  <a:t>Other </a:t>
                </a:r>
                <a:r>
                  <a:rPr lang="en-US" sz="1400" b="1" kern="0" dirty="0" smtClean="0">
                    <a:solidFill>
                      <a:prstClr val="black"/>
                    </a:solidFill>
                    <a:ea typeface="LF_Kai" pitchFamily="2" charset="-122"/>
                  </a:rPr>
                  <a:t>Participants</a:t>
                </a:r>
                <a:endParaRPr lang="en-US" sz="1400" b="1" kern="0" dirty="0">
                  <a:solidFill>
                    <a:prstClr val="black"/>
                  </a:solidFill>
                  <a:ea typeface="LF_Kai" pitchFamily="2" charset="-122"/>
                </a:endParaRPr>
              </a:p>
            </p:txBody>
          </p:sp>
        </p:grpSp>
        <p:cxnSp>
          <p:nvCxnSpPr>
            <p:cNvPr id="99" name="Elbow Connector 98"/>
            <p:cNvCxnSpPr>
              <a:stCxn id="48" idx="3"/>
              <a:endCxn id="97" idx="1"/>
            </p:cNvCxnSpPr>
            <p:nvPr/>
          </p:nvCxnSpPr>
          <p:spPr>
            <a:xfrm>
              <a:off x="7338921" y="4130675"/>
              <a:ext cx="792254" cy="1416050"/>
            </a:xfrm>
            <a:prstGeom prst="bentConnector3">
              <a:avLst>
                <a:gd name="adj1" fmla="val 50000"/>
              </a:avLst>
            </a:prstGeom>
            <a:noFill/>
            <a:ln w="22225" cap="flat" cmpd="sng" algn="ctr">
              <a:solidFill>
                <a:sysClr val="window" lastClr="FFFFFF">
                  <a:lumMod val="50000"/>
                </a:sysClr>
              </a:solidFill>
              <a:prstDash val="solid"/>
              <a:tailEnd type="arrow"/>
            </a:ln>
            <a:effectLst/>
          </p:spPr>
        </p:cxnSp>
        <p:sp>
          <p:nvSpPr>
            <p:cNvPr id="100" name="Arc 99"/>
            <p:cNvSpPr/>
            <p:nvPr/>
          </p:nvSpPr>
          <p:spPr>
            <a:xfrm rot="11476906" flipH="1" flipV="1">
              <a:off x="6108700" y="2095500"/>
              <a:ext cx="1104900" cy="3390900"/>
            </a:xfrm>
            <a:prstGeom prst="arc">
              <a:avLst>
                <a:gd name="adj1" fmla="val 5562170"/>
                <a:gd name="adj2" fmla="val 6971476"/>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sp>
          <p:nvSpPr>
            <p:cNvPr id="101" name="TextBox 100"/>
            <p:cNvSpPr txBox="1"/>
            <p:nvPr/>
          </p:nvSpPr>
          <p:spPr>
            <a:xfrm>
              <a:off x="5619779" y="5450407"/>
              <a:ext cx="2019299" cy="1608790"/>
            </a:xfrm>
            <a:prstGeom prst="rect">
              <a:avLst/>
            </a:prstGeom>
            <a:noFill/>
          </p:spPr>
          <p:txBody>
            <a:bodyPr wrap="square" rtlCol="0">
              <a:spAutoFit/>
            </a:bodyPr>
            <a:lstStyle/>
            <a:p>
              <a:pPr defTabSz="913846" fontAlgn="base">
                <a:spcBef>
                  <a:spcPct val="0"/>
                </a:spcBef>
                <a:spcAft>
                  <a:spcPct val="0"/>
                </a:spcAft>
              </a:pPr>
              <a:r>
                <a:rPr lang="en-US" sz="1100" dirty="0">
                  <a:solidFill>
                    <a:prstClr val="black"/>
                  </a:solidFill>
                  <a:ea typeface="LF_Kai" pitchFamily="2" charset="-122"/>
                </a:rPr>
                <a:t>Market is overseen by the Independent Electricity System Operator – provincial agency that acts as a coordinating body to ensure enough power is generated to meet demand</a:t>
              </a:r>
              <a:endParaRPr lang="en-CA" sz="1100" dirty="0">
                <a:solidFill>
                  <a:prstClr val="black"/>
                </a:solidFill>
                <a:ea typeface="LF_Kai" pitchFamily="2" charset="-122"/>
              </a:endParaRPr>
            </a:p>
          </p:txBody>
        </p:sp>
        <p:sp>
          <p:nvSpPr>
            <p:cNvPr id="102" name="Arc 101"/>
            <p:cNvSpPr/>
            <p:nvPr/>
          </p:nvSpPr>
          <p:spPr>
            <a:xfrm rot="5652623" flipV="1">
              <a:off x="1103012" y="1334893"/>
              <a:ext cx="4062470" cy="4479432"/>
            </a:xfrm>
            <a:prstGeom prst="arc">
              <a:avLst>
                <a:gd name="adj1" fmla="val 4999984"/>
                <a:gd name="adj2" fmla="val 7398244"/>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sp>
          <p:nvSpPr>
            <p:cNvPr id="103" name="TextBox 102"/>
            <p:cNvSpPr txBox="1"/>
            <p:nvPr/>
          </p:nvSpPr>
          <p:spPr>
            <a:xfrm>
              <a:off x="3968602" y="1673995"/>
              <a:ext cx="2273298" cy="1044002"/>
            </a:xfrm>
            <a:prstGeom prst="rect">
              <a:avLst/>
            </a:prstGeom>
            <a:noFill/>
          </p:spPr>
          <p:txBody>
            <a:bodyPr wrap="square" rtlCol="0">
              <a:spAutoFit/>
            </a:bodyPr>
            <a:lstStyle/>
            <a:p>
              <a:pPr defTabSz="913846" fontAlgn="base">
                <a:spcBef>
                  <a:spcPct val="0"/>
                </a:spcBef>
                <a:spcAft>
                  <a:spcPct val="0"/>
                </a:spcAft>
              </a:pPr>
              <a:r>
                <a:rPr lang="en-US" sz="1100" dirty="0">
                  <a:solidFill>
                    <a:prstClr val="black"/>
                  </a:solidFill>
                  <a:ea typeface="LF_Kai" pitchFamily="2" charset="-122"/>
                </a:rPr>
                <a:t>Key buyers of power are LDCs and directly connected industrials; buyers purchase their requirements through the IESO</a:t>
              </a:r>
              <a:endParaRPr lang="en-CA" sz="1100" dirty="0">
                <a:solidFill>
                  <a:prstClr val="black"/>
                </a:solidFill>
                <a:ea typeface="LF_Kai" pitchFamily="2" charset="-122"/>
              </a:endParaRPr>
            </a:p>
          </p:txBody>
        </p:sp>
        <p:sp>
          <p:nvSpPr>
            <p:cNvPr id="104" name="Arc 103"/>
            <p:cNvSpPr/>
            <p:nvPr/>
          </p:nvSpPr>
          <p:spPr>
            <a:xfrm rot="17024183" flipV="1">
              <a:off x="1903415" y="1948223"/>
              <a:ext cx="1271962" cy="845464"/>
            </a:xfrm>
            <a:prstGeom prst="arc">
              <a:avLst>
                <a:gd name="adj1" fmla="val 2110548"/>
                <a:gd name="adj2" fmla="val 8780295"/>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sp>
          <p:nvSpPr>
            <p:cNvPr id="105" name="TextBox 104"/>
            <p:cNvSpPr txBox="1"/>
            <p:nvPr/>
          </p:nvSpPr>
          <p:spPr>
            <a:xfrm>
              <a:off x="1037187" y="1226504"/>
              <a:ext cx="3111501" cy="667476"/>
            </a:xfrm>
            <a:prstGeom prst="rect">
              <a:avLst/>
            </a:prstGeom>
            <a:noFill/>
          </p:spPr>
          <p:txBody>
            <a:bodyPr wrap="square" rtlCol="0">
              <a:spAutoFit/>
            </a:bodyPr>
            <a:lstStyle/>
            <a:p>
              <a:pPr defTabSz="913846" fontAlgn="base">
                <a:spcBef>
                  <a:spcPct val="0"/>
                </a:spcBef>
                <a:spcAft>
                  <a:spcPct val="0"/>
                </a:spcAft>
              </a:pPr>
              <a:r>
                <a:rPr lang="en-US" sz="1100" dirty="0">
                  <a:solidFill>
                    <a:prstClr val="black"/>
                  </a:solidFill>
                  <a:ea typeface="LF_Kai" pitchFamily="2" charset="-122"/>
                </a:rPr>
                <a:t>Local Distribution Companies (LDCs) buy power on behalf of their rate base (primarily residential &amp; </a:t>
              </a:r>
              <a:r>
                <a:rPr lang="en-US" sz="1100" dirty="0" smtClean="0">
                  <a:solidFill>
                    <a:prstClr val="black"/>
                  </a:solidFill>
                  <a:ea typeface="LF_Kai" pitchFamily="2" charset="-122"/>
                </a:rPr>
                <a:t>commercial)</a:t>
              </a:r>
              <a:endParaRPr lang="en-CA" sz="1100" dirty="0">
                <a:solidFill>
                  <a:prstClr val="black"/>
                </a:solidFill>
                <a:ea typeface="LF_Kai" pitchFamily="2" charset="-122"/>
              </a:endParaRPr>
            </a:p>
          </p:txBody>
        </p:sp>
        <p:sp>
          <p:nvSpPr>
            <p:cNvPr id="106" name="TextBox 105"/>
            <p:cNvSpPr txBox="1"/>
            <p:nvPr/>
          </p:nvSpPr>
          <p:spPr>
            <a:xfrm>
              <a:off x="6400799" y="1219200"/>
              <a:ext cx="3250564" cy="1044002"/>
            </a:xfrm>
            <a:prstGeom prst="rect">
              <a:avLst/>
            </a:prstGeom>
            <a:noFill/>
          </p:spPr>
          <p:txBody>
            <a:bodyPr wrap="square" rtlCol="0">
              <a:spAutoFit/>
            </a:bodyPr>
            <a:lstStyle/>
            <a:p>
              <a:pPr defTabSz="913846" fontAlgn="base">
                <a:spcBef>
                  <a:spcPct val="0"/>
                </a:spcBef>
                <a:spcAft>
                  <a:spcPct val="0"/>
                </a:spcAft>
              </a:pPr>
              <a:r>
                <a:rPr lang="en-US" sz="1100" dirty="0">
                  <a:solidFill>
                    <a:prstClr val="black"/>
                  </a:solidFill>
                  <a:ea typeface="LF_Kai" pitchFamily="2" charset="-122"/>
                </a:rPr>
                <a:t>IESO collects </a:t>
              </a:r>
              <a:r>
                <a:rPr lang="en-US" sz="1100" dirty="0" smtClean="0">
                  <a:solidFill>
                    <a:prstClr val="black"/>
                  </a:solidFill>
                  <a:ea typeface="LF_Kai" pitchFamily="2" charset="-122"/>
                </a:rPr>
                <a:t>monies from LDCs </a:t>
              </a:r>
              <a:r>
                <a:rPr lang="en-US" sz="1100" dirty="0">
                  <a:solidFill>
                    <a:prstClr val="black"/>
                  </a:solidFill>
                  <a:ea typeface="LF_Kai" pitchFamily="2" charset="-122"/>
                </a:rPr>
                <a:t>on behalf of generators (eg. OPG) and transmitters (eg. Hydro One); rates for power and transmission are set by IESO contracts or the OEB</a:t>
              </a:r>
              <a:endParaRPr lang="en-CA" sz="1100" dirty="0">
                <a:solidFill>
                  <a:prstClr val="black"/>
                </a:solidFill>
                <a:ea typeface="LF_Kai" pitchFamily="2" charset="-122"/>
              </a:endParaRPr>
            </a:p>
          </p:txBody>
        </p:sp>
        <p:sp>
          <p:nvSpPr>
            <p:cNvPr id="107" name="Arc 106"/>
            <p:cNvSpPr/>
            <p:nvPr/>
          </p:nvSpPr>
          <p:spPr>
            <a:xfrm rot="16200000" flipV="1">
              <a:off x="6663820" y="2663072"/>
              <a:ext cx="2117127" cy="694681"/>
            </a:xfrm>
            <a:prstGeom prst="arc">
              <a:avLst>
                <a:gd name="adj1" fmla="val 650680"/>
                <a:gd name="adj2" fmla="val 10220244"/>
              </a:avLst>
            </a:prstGeom>
            <a:noFill/>
            <a:ln w="9525" cap="flat" cmpd="sng" algn="ctr">
              <a:solidFill>
                <a:srgbClr val="4F81BD">
                  <a:shade val="95000"/>
                  <a:satMod val="105000"/>
                </a:srgbClr>
              </a:solidFill>
              <a:prstDash val="solid"/>
            </a:ln>
            <a:effectLst/>
          </p:spPr>
          <p:txBody>
            <a:bodyPr rtlCol="0" anchor="ctr"/>
            <a:lstStyle/>
            <a:p>
              <a:pPr algn="ctr" defTabSz="913846" fontAlgn="base">
                <a:spcBef>
                  <a:spcPct val="0"/>
                </a:spcBef>
                <a:spcAft>
                  <a:spcPct val="0"/>
                </a:spcAft>
              </a:pPr>
              <a:endParaRPr lang="en-CA" sz="1000" kern="0" dirty="0">
                <a:solidFill>
                  <a:prstClr val="black"/>
                </a:solidFill>
                <a:latin typeface="Calibri"/>
              </a:endParaRPr>
            </a:p>
          </p:txBody>
        </p:sp>
      </p:grpSp>
    </p:spTree>
    <p:extLst>
      <p:ext uri="{BB962C8B-B14F-4D97-AF65-F5344CB8AC3E}">
        <p14:creationId xmlns="" xmlns:p14="http://schemas.microsoft.com/office/powerpoint/2010/main" val="268908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IESO</a:t>
            </a:r>
            <a:endParaRPr lang="en-US" dirty="0"/>
          </a:p>
        </p:txBody>
      </p:sp>
      <p:sp>
        <p:nvSpPr>
          <p:cNvPr id="14" name="Content Placeholder 10"/>
          <p:cNvSpPr txBox="1">
            <a:spLocks/>
          </p:cNvSpPr>
          <p:nvPr/>
        </p:nvSpPr>
        <p:spPr>
          <a:xfrm>
            <a:off x="218649" y="1280039"/>
            <a:ext cx="8604676" cy="1836575"/>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500">
              <a:spcBef>
                <a:spcPts val="400"/>
              </a:spcBef>
            </a:pPr>
            <a:r>
              <a:rPr lang="en-US" sz="1000" dirty="0"/>
              <a:t>The IESO is at the center of the market, as buyers purchase power from </a:t>
            </a:r>
            <a:r>
              <a:rPr lang="en-US" sz="1000" dirty="0" smtClean="0"/>
              <a:t>the IESO and </a:t>
            </a:r>
            <a:r>
              <a:rPr lang="en-US" sz="1000" dirty="0"/>
              <a:t>sellers of power are paid by the IESO</a:t>
            </a:r>
          </a:p>
          <a:p>
            <a:pPr marL="165500">
              <a:spcBef>
                <a:spcPts val="400"/>
              </a:spcBef>
            </a:pPr>
            <a:r>
              <a:rPr lang="en-US" sz="1000" dirty="0"/>
              <a:t>IESO is effectively a clearing house and </a:t>
            </a:r>
            <a:r>
              <a:rPr lang="en-US" sz="1000" dirty="0" smtClean="0"/>
              <a:t>establishes </a:t>
            </a:r>
            <a:r>
              <a:rPr lang="en-US" sz="1000" dirty="0"/>
              <a:t>the terms by which buyers are able to purchase power</a:t>
            </a:r>
          </a:p>
          <a:p>
            <a:pPr marL="165500">
              <a:spcBef>
                <a:spcPts val="400"/>
              </a:spcBef>
            </a:pPr>
            <a:r>
              <a:rPr lang="en-US" sz="1000" dirty="0"/>
              <a:t>IESO </a:t>
            </a:r>
            <a:r>
              <a:rPr lang="en-US" sz="1000" dirty="0" smtClean="0"/>
              <a:t>Market </a:t>
            </a:r>
            <a:r>
              <a:rPr lang="en-US" sz="1000" dirty="0"/>
              <a:t>Rules - Chapter 2 of the Market Rules outlines the parameters for Participation or “the procedures pursuant to which persons may apply to the IESO for the authorization to participate in the IESO-administered markets or to cause or permit electricity to be conveyed into, through or out of the IESO-controlled grid”</a:t>
            </a:r>
          </a:p>
          <a:p>
            <a:pPr marL="165500">
              <a:spcBef>
                <a:spcPts val="400"/>
              </a:spcBef>
            </a:pPr>
            <a:r>
              <a:rPr lang="en-US" sz="1000" dirty="0"/>
              <a:t>The credit conditions are outlined in Chapter 2 and involves the “prudential support” </a:t>
            </a:r>
            <a:r>
              <a:rPr lang="en-US" sz="1000" dirty="0" smtClean="0"/>
              <a:t>provided </a:t>
            </a:r>
            <a:r>
              <a:rPr lang="en-US" sz="1000" dirty="0"/>
              <a:t>by the </a:t>
            </a:r>
            <a:r>
              <a:rPr lang="en-US" sz="1000" dirty="0" smtClean="0"/>
              <a:t>LDC</a:t>
            </a:r>
            <a:endParaRPr lang="en-US" sz="1000" dirty="0"/>
          </a:p>
          <a:p>
            <a:pPr marL="165500">
              <a:spcBef>
                <a:spcPts val="400"/>
              </a:spcBef>
            </a:pPr>
            <a:r>
              <a:rPr lang="en-US" sz="1000" dirty="0"/>
              <a:t>Based on public credit ratings or credit payment history, a buyer of power may be required to post collateral to support their projected exposure; LDCs, given their strong credit structure are awarded higher unsecured purchase </a:t>
            </a:r>
            <a:r>
              <a:rPr lang="en-US" sz="1000" dirty="0" smtClean="0"/>
              <a:t>limits</a:t>
            </a:r>
          </a:p>
          <a:p>
            <a:pPr marL="165500">
              <a:spcBef>
                <a:spcPts val="400"/>
              </a:spcBef>
            </a:pPr>
            <a:r>
              <a:rPr lang="en-US" sz="1000" dirty="0"/>
              <a:t>The Prudential Rules are reviewed every few years and maintain a conservative stance regarding collateral</a:t>
            </a:r>
          </a:p>
          <a:p>
            <a:pPr marL="165500">
              <a:spcBef>
                <a:spcPts val="400"/>
              </a:spcBef>
            </a:pPr>
            <a:endParaRPr lang="en-US" sz="1000" dirty="0"/>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pSp>
        <p:nvGrpSpPr>
          <p:cNvPr id="4" name="HeadingTitle 4"/>
          <p:cNvGrpSpPr/>
          <p:nvPr/>
        </p:nvGrpSpPr>
        <p:grpSpPr bwMode="gray">
          <a:xfrm>
            <a:off x="360303" y="981557"/>
            <a:ext cx="8431272" cy="202025"/>
            <a:chOff x="393192" y="1316326"/>
            <a:chExt cx="4553712" cy="229010"/>
          </a:xfrm>
        </p:grpSpPr>
        <p:sp>
          <p:nvSpPr>
            <p:cNvPr id="5" name="TextBox 4"/>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Key Credit Strengths</a:t>
              </a:r>
            </a:p>
          </p:txBody>
        </p:sp>
        <p:cxnSp>
          <p:nvCxnSpPr>
            <p:cNvPr id="6" name="Straight Connector 5"/>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7" name="Content Placeholder 10"/>
          <p:cNvSpPr txBox="1">
            <a:spLocks/>
          </p:cNvSpPr>
          <p:nvPr/>
        </p:nvSpPr>
        <p:spPr>
          <a:xfrm>
            <a:off x="210414" y="3415848"/>
            <a:ext cx="8604676" cy="1771123"/>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500">
              <a:spcBef>
                <a:spcPts val="400"/>
              </a:spcBef>
            </a:pPr>
            <a:r>
              <a:rPr lang="en-US" sz="1000" dirty="0"/>
              <a:t>Approximately $22 billion in costs flow through the Ontario </a:t>
            </a:r>
            <a:r>
              <a:rPr lang="en-US" sz="1000" dirty="0" smtClean="0"/>
              <a:t>electricity system </a:t>
            </a:r>
            <a:r>
              <a:rPr lang="en-US" sz="1000" dirty="0"/>
              <a:t>each year (60% goes to generators)</a:t>
            </a:r>
          </a:p>
          <a:p>
            <a:pPr marL="165500">
              <a:spcBef>
                <a:spcPts val="400"/>
              </a:spcBef>
              <a:spcAft>
                <a:spcPts val="200"/>
              </a:spcAft>
            </a:pPr>
            <a:r>
              <a:rPr lang="en-US" sz="1000" dirty="0"/>
              <a:t>Since the beginning of the IESO open market in 2002, there have been 20 defaults</a:t>
            </a:r>
          </a:p>
          <a:p>
            <a:pPr marL="165500">
              <a:spcBef>
                <a:spcPts val="400"/>
              </a:spcBef>
              <a:spcAft>
                <a:spcPts val="200"/>
              </a:spcAft>
            </a:pPr>
            <a:r>
              <a:rPr lang="en-US" sz="1000" dirty="0"/>
              <a:t>Only three defaults could not be fully covered by the collateral posted by the defaulters</a:t>
            </a:r>
          </a:p>
          <a:p>
            <a:pPr marL="165500">
              <a:spcBef>
                <a:spcPts val="400"/>
              </a:spcBef>
              <a:spcAft>
                <a:spcPts val="200"/>
              </a:spcAft>
            </a:pPr>
            <a:r>
              <a:rPr lang="en-US" sz="1000" dirty="0"/>
              <a:t>Of the three defaults that resulted in “default levies” to the market participants, the total the levies were under $1 million</a:t>
            </a:r>
          </a:p>
          <a:p>
            <a:pPr marL="165500">
              <a:spcBef>
                <a:spcPts val="400"/>
              </a:spcBef>
              <a:spcAft>
                <a:spcPts val="200"/>
              </a:spcAft>
            </a:pPr>
            <a:r>
              <a:rPr lang="en-US" sz="1000" dirty="0"/>
              <a:t>Default levies are allocated 50% to Buyers of Power and 50% to the Sellers of Power, based on their usage/generation</a:t>
            </a:r>
          </a:p>
          <a:p>
            <a:pPr marL="165500">
              <a:spcBef>
                <a:spcPts val="4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pSp>
        <p:nvGrpSpPr>
          <p:cNvPr id="8" name="HeadingTitle 4"/>
          <p:cNvGrpSpPr/>
          <p:nvPr/>
        </p:nvGrpSpPr>
        <p:grpSpPr bwMode="gray">
          <a:xfrm>
            <a:off x="346544" y="3116615"/>
            <a:ext cx="8431272" cy="202025"/>
            <a:chOff x="393192" y="1316326"/>
            <a:chExt cx="4553712" cy="229010"/>
          </a:xfrm>
        </p:grpSpPr>
        <p:sp>
          <p:nvSpPr>
            <p:cNvPr id="9" name="TextBox 8"/>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Strong Credit History</a:t>
              </a:r>
            </a:p>
          </p:txBody>
        </p:sp>
        <p:cxnSp>
          <p:nvCxnSpPr>
            <p:cNvPr id="10" name="Straight Connector 9"/>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 xmlns:p14="http://schemas.microsoft.com/office/powerpoint/2010/main" val="1180436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LDCs</a:t>
            </a:r>
            <a:endParaRPr lang="en-US" dirty="0"/>
          </a:p>
        </p:txBody>
      </p:sp>
      <p:sp>
        <p:nvSpPr>
          <p:cNvPr id="14" name="Content Placeholder 10"/>
          <p:cNvSpPr txBox="1">
            <a:spLocks/>
          </p:cNvSpPr>
          <p:nvPr/>
        </p:nvSpPr>
        <p:spPr>
          <a:xfrm>
            <a:off x="218649" y="1296520"/>
            <a:ext cx="8604676" cy="1962843"/>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500">
              <a:spcBef>
                <a:spcPts val="400"/>
              </a:spcBef>
            </a:pPr>
            <a:r>
              <a:rPr lang="en-US" sz="1000" dirty="0"/>
              <a:t>The majority of power purchased in Ontario is by LDCs on behalf of residential and commercial customers; LDCs make up approximately 80% of the market</a:t>
            </a:r>
          </a:p>
          <a:p>
            <a:pPr marL="165500">
              <a:spcBef>
                <a:spcPts val="400"/>
              </a:spcBef>
            </a:pPr>
            <a:r>
              <a:rPr lang="en-US" sz="1000" dirty="0"/>
              <a:t>The typical customer bill includes charges for the power itself (which goes to the generators), transmission (e.g. Hydro One), to the LDC itself (for local distribution), and for other market charges (e.g. IESO </a:t>
            </a:r>
            <a:r>
              <a:rPr lang="en-US" sz="1000" dirty="0" smtClean="0"/>
              <a:t>costs)</a:t>
            </a:r>
            <a:endParaRPr lang="en-US" sz="1000" dirty="0"/>
          </a:p>
          <a:p>
            <a:pPr marL="165500">
              <a:spcBef>
                <a:spcPts val="400"/>
              </a:spcBef>
            </a:pPr>
            <a:r>
              <a:rPr lang="en-US" sz="1000" dirty="0"/>
              <a:t>LDC rates are governed by the OEB rate setting process; LDCs under the OEB’s Retail Settlement and Distribution System Code may obtain a security deposit or letter of credit from their customers to mitigate risk of payment default</a:t>
            </a:r>
          </a:p>
          <a:p>
            <a:pPr marL="165500">
              <a:spcBef>
                <a:spcPts val="400"/>
              </a:spcBef>
            </a:pPr>
            <a:r>
              <a:rPr lang="en-US" sz="1000" dirty="0"/>
              <a:t>LDCs are able to include an amount for accounts receivable write-offs within operating expenses for rate setting purposes. They can also apply for any extra-ordinary write-offs as a variance account adjustment to be considered by the OEB</a:t>
            </a:r>
          </a:p>
          <a:p>
            <a:pPr marL="165500">
              <a:spcBef>
                <a:spcPts val="400"/>
              </a:spcBef>
            </a:pPr>
            <a:r>
              <a:rPr lang="en-US" sz="1000" dirty="0" smtClean="0"/>
              <a:t>Approximately 10 LDC’s </a:t>
            </a:r>
            <a:r>
              <a:rPr lang="en-US" sz="1000" dirty="0"/>
              <a:t>have credit ratings through DBRS or S&amp;P; the ratings are generally A, based on very low industry risk of regulated utilities and supportive regulatory framework; </a:t>
            </a:r>
            <a:endParaRPr lang="en-US" sz="1000" dirty="0" smtClean="0"/>
          </a:p>
          <a:p>
            <a:pPr marL="165500">
              <a:spcBef>
                <a:spcPts val="400"/>
              </a:spcBef>
            </a:pPr>
            <a:r>
              <a:rPr lang="en-US" sz="1000" dirty="0" smtClean="0"/>
              <a:t>The </a:t>
            </a:r>
            <a:r>
              <a:rPr lang="en-US" sz="1000" dirty="0"/>
              <a:t>OEB deems the capital structure of a LDC to include 40% equity </a:t>
            </a:r>
            <a:r>
              <a:rPr lang="en-US" sz="1000" dirty="0" smtClean="0"/>
              <a:t>and sets an allowed rate of return</a:t>
            </a:r>
            <a:endParaRPr lang="en-US" sz="1000" dirty="0"/>
          </a:p>
          <a:p>
            <a:pPr marL="165500">
              <a:spcBef>
                <a:spcPts val="4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pSp>
        <p:nvGrpSpPr>
          <p:cNvPr id="4" name="HeadingTitle 4"/>
          <p:cNvGrpSpPr/>
          <p:nvPr/>
        </p:nvGrpSpPr>
        <p:grpSpPr bwMode="gray">
          <a:xfrm>
            <a:off x="360303" y="981557"/>
            <a:ext cx="8431272" cy="202025"/>
            <a:chOff x="393192" y="1316326"/>
            <a:chExt cx="4553712" cy="229010"/>
          </a:xfrm>
        </p:grpSpPr>
        <p:sp>
          <p:nvSpPr>
            <p:cNvPr id="5" name="TextBox 4"/>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Key Credit Strengths</a:t>
              </a:r>
            </a:p>
          </p:txBody>
        </p:sp>
        <p:cxnSp>
          <p:nvCxnSpPr>
            <p:cNvPr id="6" name="Straight Connector 5"/>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10" name="HeadingTitle 4"/>
          <p:cNvGrpSpPr/>
          <p:nvPr/>
        </p:nvGrpSpPr>
        <p:grpSpPr bwMode="gray">
          <a:xfrm>
            <a:off x="346544" y="3372560"/>
            <a:ext cx="8431272" cy="202025"/>
            <a:chOff x="393192" y="1316326"/>
            <a:chExt cx="4553712" cy="229010"/>
          </a:xfrm>
        </p:grpSpPr>
        <p:sp>
          <p:nvSpPr>
            <p:cNvPr id="11" name="TextBox 10"/>
            <p:cNvSpPr txBox="1"/>
            <p:nvPr/>
          </p:nvSpPr>
          <p:spPr bwMode="gray">
            <a:xfrm>
              <a:off x="393192" y="1316326"/>
              <a:ext cx="4553712" cy="216310"/>
            </a:xfrm>
            <a:prstGeom prst="rect">
              <a:avLst/>
            </a:prstGeom>
            <a:noFill/>
            <a:ln>
              <a:noFill/>
            </a:ln>
            <a:extLst>
              <a:ext uri="{909E8E84-426E-40DD-AFC4-6F175D3DCCD1}">
                <a14:hiddenFill xmlns="" xmlns:a14="http://schemas.microsoft.com/office/drawing/2010/main">
                  <a:solidFill>
                    <a:srgbClr val="BBE0E3"/>
                  </a:solidFill>
                </a14:hiddenFill>
              </a:ext>
              <a:ext uri="{91240B29-F687-4F45-9708-019B960494DF}">
                <a14:hiddenLine xmlns="" xmlns:a14="http://schemas.microsoft.com/office/drawing/2010/main">
                  <a:solidFill>
                    <a:prstClr val="black"/>
                  </a:solidFill>
                </a14:hiddenLine>
              </a:ext>
            </a:extLst>
          </p:spPr>
          <p:txBody>
            <a:bodyPr vert="horz" wrap="square" lIns="0" tIns="0" rIns="36576" bIns="36576" rtlCol="0" anchor="b" anchorCtr="0">
              <a:spAutoFit/>
            </a:bodyPr>
            <a:lstStyle/>
            <a:p>
              <a:pPr defTabSz="752131" fontAlgn="base">
                <a:spcBef>
                  <a:spcPct val="0"/>
                </a:spcBef>
                <a:spcAft>
                  <a:spcPct val="0"/>
                </a:spcAft>
              </a:pPr>
              <a:r>
                <a:rPr lang="en-US" sz="1000" b="1" dirty="0">
                  <a:solidFill>
                    <a:srgbClr val="0060A9"/>
                  </a:solidFill>
                </a:rPr>
                <a:t>Strong Credit History</a:t>
              </a:r>
            </a:p>
          </p:txBody>
        </p:sp>
        <p:cxnSp>
          <p:nvCxnSpPr>
            <p:cNvPr id="12" name="Straight Connector 11"/>
            <p:cNvCxnSpPr/>
            <p:nvPr/>
          </p:nvCxnSpPr>
          <p:spPr bwMode="gray">
            <a:xfrm>
              <a:off x="393192" y="1545336"/>
              <a:ext cx="4553712" cy="0"/>
            </a:xfrm>
            <a:prstGeom prst="line">
              <a:avLst/>
            </a:prstGeom>
            <a:solidFill>
              <a:srgbClr val="ADC2D2"/>
            </a:solidFill>
            <a:ln w="9525" cap="flat" cmpd="sng" algn="ctr">
              <a:solidFill>
                <a:srgbClr val="ADC2D2"/>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13" name="Content Placeholder 10"/>
          <p:cNvSpPr txBox="1">
            <a:spLocks/>
          </p:cNvSpPr>
          <p:nvPr/>
        </p:nvSpPr>
        <p:spPr>
          <a:xfrm>
            <a:off x="220772" y="3691426"/>
            <a:ext cx="8604676" cy="791269"/>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5500">
              <a:spcBef>
                <a:spcPts val="400"/>
              </a:spcBef>
            </a:pPr>
            <a:r>
              <a:rPr lang="en-US" sz="1000" dirty="0"/>
              <a:t>Given the strong credit mitigation measures available to the LDCs, a review of </a:t>
            </a:r>
            <a:r>
              <a:rPr lang="en-US" sz="1000" dirty="0" smtClean="0"/>
              <a:t>8 </a:t>
            </a:r>
            <a:r>
              <a:rPr lang="en-US" sz="1000" dirty="0"/>
              <a:t>LDCs (varied in size and geographic region), indicated a </a:t>
            </a:r>
            <a:r>
              <a:rPr lang="en-US" sz="1000" dirty="0" smtClean="0"/>
              <a:t>similar and very </a:t>
            </a:r>
            <a:r>
              <a:rPr lang="en-US" sz="1000" dirty="0"/>
              <a:t>low loss rate</a:t>
            </a:r>
          </a:p>
          <a:p>
            <a:pPr marL="165500">
              <a:spcBef>
                <a:spcPts val="400"/>
              </a:spcBef>
            </a:pPr>
            <a:r>
              <a:rPr lang="en-US" sz="1000" dirty="0"/>
              <a:t>LDC data was based on the financial statements of Toronto Hydro, North Bay Hydro, Horizon Utilities, Enersource, Collus PowerStream, Energy </a:t>
            </a:r>
            <a:r>
              <a:rPr lang="en-US" sz="1000" dirty="0" smtClean="0"/>
              <a:t>Plus, </a:t>
            </a:r>
            <a:r>
              <a:rPr lang="en-US" sz="1000" dirty="0" err="1" smtClean="0"/>
              <a:t>PowerStream</a:t>
            </a:r>
            <a:r>
              <a:rPr lang="en-US" sz="1000" dirty="0" smtClean="0"/>
              <a:t>, and Hydro One</a:t>
            </a:r>
            <a:endParaRPr lang="en-US" sz="1000" dirty="0"/>
          </a:p>
          <a:p>
            <a:pPr>
              <a:spcBef>
                <a:spcPts val="200"/>
              </a:spcBef>
              <a:spcAft>
                <a:spcPts val="200"/>
              </a:spcAft>
            </a:pPr>
            <a:endParaRPr lang="en-US" sz="1000" dirty="0"/>
          </a:p>
          <a:p>
            <a:pPr>
              <a:spcBef>
                <a:spcPts val="200"/>
              </a:spcBef>
              <a:spcAft>
                <a:spcPts val="200"/>
              </a:spcAft>
            </a:pPr>
            <a:endParaRPr lang="en-US" sz="1000" dirty="0"/>
          </a:p>
          <a:p>
            <a:pPr>
              <a:spcBef>
                <a:spcPts val="200"/>
              </a:spcBef>
              <a:spcAft>
                <a:spcPts val="200"/>
              </a:spcAft>
            </a:pPr>
            <a:endParaRPr lang="en-US" sz="1000" dirty="0"/>
          </a:p>
          <a:p>
            <a:pPr marL="16347" indent="0">
              <a:spcBef>
                <a:spcPts val="400"/>
              </a:spcBef>
              <a:buNone/>
            </a:pPr>
            <a:endParaRPr lang="en-US" sz="1000" kern="0" dirty="0"/>
          </a:p>
        </p:txBody>
      </p:sp>
      <p:graphicFrame>
        <p:nvGraphicFramePr>
          <p:cNvPr id="15" name="Group 142"/>
          <p:cNvGraphicFramePr>
            <a:graphicFrameLocks noGrp="1"/>
          </p:cNvGraphicFramePr>
          <p:nvPr>
            <p:extLst>
              <p:ext uri="{D42A27DB-BD31-4B8C-83A1-F6EECF244321}">
                <p14:modId xmlns="" xmlns:p14="http://schemas.microsoft.com/office/powerpoint/2010/main" val="4219861465"/>
              </p:ext>
            </p:extLst>
          </p:nvPr>
        </p:nvGraphicFramePr>
        <p:xfrm>
          <a:off x="2624092" y="4624151"/>
          <a:ext cx="4143376" cy="1192680"/>
        </p:xfrm>
        <a:graphic>
          <a:graphicData uri="http://schemas.openxmlformats.org/drawingml/2006/table">
            <a:tbl>
              <a:tblPr/>
              <a:tblGrid>
                <a:gridCol w="1404328"/>
                <a:gridCol w="1000433"/>
                <a:gridCol w="1738615"/>
              </a:tblGrid>
              <a:tr h="298170">
                <a:tc>
                  <a:txBody>
                    <a:bodyPr/>
                    <a:lstStyle/>
                    <a:p>
                      <a:pPr marL="0" marR="0" lvl="0" indent="0" algn="l" defTabSz="1025525" rtl="0" eaLnBrk="1" fontAlgn="base" latinLnBrk="0" hangingPunct="1">
                        <a:lnSpc>
                          <a:spcPct val="100000"/>
                        </a:lnSpc>
                        <a:spcBef>
                          <a:spcPts val="400"/>
                        </a:spcBef>
                        <a:spcAft>
                          <a:spcPts val="800"/>
                        </a:spcAft>
                        <a:buClrTx/>
                        <a:buSzTx/>
                        <a:buFontTx/>
                        <a:buNone/>
                        <a:tabLst/>
                      </a:pPr>
                      <a:endParaRPr kumimoji="0" lang="en-GB" sz="1200" b="1" i="0" u="none" strike="noStrike" cap="none" normalizeH="0" baseline="0" dirty="0" smtClean="0">
                        <a:ln>
                          <a:noFill/>
                        </a:ln>
                        <a:solidFill>
                          <a:schemeClr val="tx2"/>
                        </a:solidFill>
                        <a:effectLst/>
                        <a:latin typeface="Arial" pitchFamily="34" charset="0"/>
                      </a:endParaRPr>
                    </a:p>
                  </a:txBody>
                  <a:tcPr marL="56485" marR="56485" marT="54956" marB="54956" anchor="ctr" horzOverflow="overflow">
                    <a:lnL cap="flat">
                      <a:noFill/>
                    </a:lnL>
                    <a:lnR>
                      <a:noFill/>
                    </a:lnR>
                    <a:lnT>
                      <a:noFill/>
                    </a:lnT>
                    <a:lnB w="952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1" i="0" u="none" strike="noStrike" cap="none" normalizeH="0" baseline="0" dirty="0" smtClean="0">
                          <a:ln>
                            <a:noFill/>
                          </a:ln>
                          <a:solidFill>
                            <a:schemeClr val="tx2"/>
                          </a:solidFill>
                          <a:effectLst/>
                          <a:latin typeface="Arial" pitchFamily="34" charset="0"/>
                        </a:rPr>
                        <a:t>Average</a:t>
                      </a:r>
                    </a:p>
                  </a:txBody>
                  <a:tcPr marL="56485" marR="56485" marT="54956" marB="54956" anchor="ctr" horzOverflow="overflow">
                    <a:lnL>
                      <a:noFill/>
                    </a:lnL>
                    <a:lnR>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1" i="0" u="none" strike="noStrike" cap="none" normalizeH="0" baseline="0" dirty="0" smtClean="0">
                          <a:ln>
                            <a:noFill/>
                          </a:ln>
                          <a:solidFill>
                            <a:schemeClr val="tx2"/>
                          </a:solidFill>
                          <a:effectLst/>
                          <a:latin typeface="Arial" pitchFamily="34" charset="0"/>
                        </a:rPr>
                        <a:t>Last 5 Years Average</a:t>
                      </a:r>
                    </a:p>
                  </a:txBody>
                  <a:tcPr marL="56485" marR="56485" marT="54956" marB="54956" anchor="ctr" horzOverflow="overflow">
                    <a:lnL>
                      <a:noFill/>
                    </a:lnL>
                    <a:lnR cap="flat">
                      <a:noFill/>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a:noFill/>
                    </a:lnTlToBr>
                    <a:lnBlToTr>
                      <a:noFill/>
                    </a:lnBlToTr>
                    <a:noFill/>
                  </a:tcPr>
                </a:tc>
              </a:tr>
              <a:tr h="298170">
                <a:tc>
                  <a:txBody>
                    <a:bodyPr/>
                    <a:lstStyle/>
                    <a:p>
                      <a:pPr marL="53975" marR="0" lvl="0" indent="0" algn="l"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AFDA / AR</a:t>
                      </a:r>
                    </a:p>
                  </a:txBody>
                  <a:tcPr marL="56485" marR="56485" marT="54956" marB="54956" anchor="ctr" horzOverflow="overflow">
                    <a:lnL cap="flat">
                      <a:noFill/>
                    </a:lnL>
                    <a:lnR>
                      <a:noFill/>
                    </a:lnR>
                    <a:lnT w="9525" cap="flat" cmpd="sng" algn="ctr">
                      <a:solidFill>
                        <a:schemeClr val="bg2"/>
                      </a:solidFill>
                      <a:prstDash val="solid"/>
                      <a:round/>
                      <a:headEnd type="none" w="med" len="med"/>
                      <a:tailEnd type="none" w="med" len="med"/>
                    </a:lnT>
                    <a:lnB>
                      <a:noFill/>
                    </a:lnB>
                    <a:lnTlToBr>
                      <a:noFill/>
                    </a:lnTlToBr>
                    <a:lnBlToTr>
                      <a:noFill/>
                    </a:lnBlToTr>
                    <a:solidFill>
                      <a:srgbClr val="E6EBF0"/>
                    </a:solid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3.40%</a:t>
                      </a:r>
                    </a:p>
                  </a:txBody>
                  <a:tcPr marL="56485" marR="56485" marT="54956" marB="54956" anchor="ctr" horzOverflow="overflow">
                    <a:lnL>
                      <a:noFill/>
                    </a:lnL>
                    <a:lnR>
                      <a:noFill/>
                    </a:lnR>
                    <a:lnT w="9525" cap="flat" cmpd="sng" algn="ctr">
                      <a:solidFill>
                        <a:schemeClr val="bg2"/>
                      </a:solidFill>
                      <a:prstDash val="solid"/>
                      <a:round/>
                      <a:headEnd type="none" w="med" len="med"/>
                      <a:tailEnd type="none" w="med" len="med"/>
                    </a:lnT>
                    <a:lnB>
                      <a:noFill/>
                    </a:lnB>
                    <a:lnTlToBr>
                      <a:noFill/>
                    </a:lnTlToBr>
                    <a:lnBlToTr>
                      <a:noFill/>
                    </a:lnBlToTr>
                    <a:solidFill>
                      <a:srgbClr val="E6EBF0"/>
                    </a:solid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3.70%</a:t>
                      </a:r>
                    </a:p>
                  </a:txBody>
                  <a:tcPr marL="56485" marR="56485" marT="54956" marB="54956" anchor="ctr" horzOverflow="overflow">
                    <a:lnL>
                      <a:noFill/>
                    </a:lnL>
                    <a:lnR cap="flat">
                      <a:noFill/>
                    </a:lnR>
                    <a:lnT w="9525" cap="flat" cmpd="sng" algn="ctr">
                      <a:solidFill>
                        <a:schemeClr val="bg2"/>
                      </a:solidFill>
                      <a:prstDash val="solid"/>
                      <a:round/>
                      <a:headEnd type="none" w="med" len="med"/>
                      <a:tailEnd type="none" w="med" len="med"/>
                    </a:lnT>
                    <a:lnB>
                      <a:noFill/>
                    </a:lnB>
                    <a:lnTlToBr>
                      <a:noFill/>
                    </a:lnTlToBr>
                    <a:lnBlToTr>
                      <a:noFill/>
                    </a:lnBlToTr>
                    <a:solidFill>
                      <a:srgbClr val="E6EBF0"/>
                    </a:solidFill>
                  </a:tcPr>
                </a:tc>
              </a:tr>
              <a:tr h="298170">
                <a:tc>
                  <a:txBody>
                    <a:bodyPr/>
                    <a:lstStyle/>
                    <a:p>
                      <a:pPr marL="53975" marR="0" lvl="0" indent="0" algn="l"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AFDA / Sales</a:t>
                      </a:r>
                    </a:p>
                  </a:txBody>
                  <a:tcPr marL="56485" marR="56485" marT="54956" marB="54956" anchor="ctr" horzOverflow="overflow">
                    <a:lnL cap="flat">
                      <a:noFill/>
                    </a:lnL>
                    <a:lnR>
                      <a:noFill/>
                    </a:lnR>
                    <a:lnT>
                      <a:noFill/>
                    </a:lnT>
                    <a:lnB>
                      <a:noFill/>
                    </a:lnB>
                    <a:lnTlToBr>
                      <a:noFill/>
                    </a:lnTlToBr>
                    <a:lnBlToTr>
                      <a:noFill/>
                    </a:lnBlToTr>
                    <a:no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0.42%</a:t>
                      </a:r>
                    </a:p>
                  </a:txBody>
                  <a:tcPr marL="56485" marR="56485" marT="54956" marB="54956" anchor="ctr" horzOverflow="overflow">
                    <a:lnL>
                      <a:noFill/>
                    </a:lnL>
                    <a:lnR>
                      <a:noFill/>
                    </a:lnR>
                    <a:lnT>
                      <a:noFill/>
                    </a:lnT>
                    <a:lnB>
                      <a:noFill/>
                    </a:lnB>
                    <a:lnTlToBr>
                      <a:noFill/>
                    </a:lnTlToBr>
                    <a:lnBlToTr>
                      <a:noFill/>
                    </a:lnBlToTr>
                    <a:no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0.44%</a:t>
                      </a:r>
                    </a:p>
                  </a:txBody>
                  <a:tcPr marL="56485" marR="56485" marT="54956" marB="54956" anchor="ctr" horzOverflow="overflow">
                    <a:lnL>
                      <a:noFill/>
                    </a:lnL>
                    <a:lnR cap="flat">
                      <a:noFill/>
                    </a:lnR>
                    <a:lnT>
                      <a:noFill/>
                    </a:lnT>
                    <a:lnB>
                      <a:noFill/>
                    </a:lnB>
                    <a:lnTlToBr>
                      <a:noFill/>
                    </a:lnTlToBr>
                    <a:lnBlToTr>
                      <a:noFill/>
                    </a:lnBlToTr>
                    <a:noFill/>
                  </a:tcPr>
                </a:tc>
              </a:tr>
              <a:tr h="298170">
                <a:tc>
                  <a:txBody>
                    <a:bodyPr/>
                    <a:lstStyle/>
                    <a:p>
                      <a:pPr marL="53975" marR="0" lvl="0" indent="0" algn="l"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Write-Off / Sales</a:t>
                      </a:r>
                    </a:p>
                  </a:txBody>
                  <a:tcPr marL="56485" marR="56485" marT="54956" marB="54956" anchor="ctr" horzOverflow="overflow">
                    <a:lnL cap="flat">
                      <a:noFill/>
                    </a:lnL>
                    <a:lnR>
                      <a:noFill/>
                    </a:lnR>
                    <a:lnT>
                      <a:noFill/>
                    </a:lnT>
                    <a:lnB>
                      <a:noFill/>
                    </a:lnB>
                    <a:lnTlToBr>
                      <a:noFill/>
                    </a:lnTlToBr>
                    <a:lnBlToTr>
                      <a:noFill/>
                    </a:lnBlToTr>
                    <a:solidFill>
                      <a:srgbClr val="E6EBF0"/>
                    </a:solid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dirty="0" smtClean="0">
                          <a:ln>
                            <a:noFill/>
                          </a:ln>
                          <a:solidFill>
                            <a:schemeClr val="tx1"/>
                          </a:solidFill>
                          <a:effectLst/>
                          <a:latin typeface="Arial" pitchFamily="34" charset="0"/>
                        </a:rPr>
                        <a:t>0.29%</a:t>
                      </a:r>
                    </a:p>
                  </a:txBody>
                  <a:tcPr marL="56485" marR="56485" marT="54956" marB="54956" anchor="ctr" horzOverflow="overflow">
                    <a:lnL>
                      <a:noFill/>
                    </a:lnL>
                    <a:lnR>
                      <a:noFill/>
                    </a:lnR>
                    <a:lnT>
                      <a:noFill/>
                    </a:lnT>
                    <a:lnB>
                      <a:noFill/>
                    </a:lnB>
                    <a:lnTlToBr>
                      <a:noFill/>
                    </a:lnTlToBr>
                    <a:lnBlToTr>
                      <a:noFill/>
                    </a:lnBlToTr>
                    <a:solidFill>
                      <a:srgbClr val="E6EBF0"/>
                    </a:solidFill>
                  </a:tcPr>
                </a:tc>
                <a:tc>
                  <a:txBody>
                    <a:bodyPr/>
                    <a:lstStyle/>
                    <a:p>
                      <a:pPr marL="0" marR="0" lvl="0" indent="0" algn="ctr" defTabSz="1025525" rtl="0" eaLnBrk="1" fontAlgn="base" latinLnBrk="0" hangingPunct="1">
                        <a:lnSpc>
                          <a:spcPct val="100000"/>
                        </a:lnSpc>
                        <a:spcBef>
                          <a:spcPts val="400"/>
                        </a:spcBef>
                        <a:spcAft>
                          <a:spcPts val="800"/>
                        </a:spcAft>
                        <a:buClrTx/>
                        <a:buSzTx/>
                        <a:buFontTx/>
                        <a:buNone/>
                        <a:tabLst/>
                      </a:pPr>
                      <a:r>
                        <a:rPr kumimoji="0" lang="en-US" sz="1200" b="0" i="0" u="none" strike="noStrike" cap="none" normalizeH="0" baseline="0" smtClean="0">
                          <a:ln>
                            <a:noFill/>
                          </a:ln>
                          <a:solidFill>
                            <a:schemeClr val="tx1"/>
                          </a:solidFill>
                          <a:effectLst/>
                          <a:latin typeface="Arial" pitchFamily="34" charset="0"/>
                        </a:rPr>
                        <a:t>0.28%</a:t>
                      </a:r>
                      <a:endParaRPr kumimoji="0" lang="en-US" sz="1200" b="0" i="0" u="none" strike="noStrike" cap="none" normalizeH="0" baseline="0" dirty="0" smtClean="0">
                        <a:ln>
                          <a:noFill/>
                        </a:ln>
                        <a:solidFill>
                          <a:schemeClr val="tx1"/>
                        </a:solidFill>
                        <a:effectLst/>
                        <a:latin typeface="Arial" pitchFamily="34" charset="0"/>
                      </a:endParaRPr>
                    </a:p>
                  </a:txBody>
                  <a:tcPr marL="56485" marR="56485" marT="54956" marB="54956" anchor="ctr" horzOverflow="overflow">
                    <a:lnL>
                      <a:noFill/>
                    </a:lnL>
                    <a:lnR cap="flat">
                      <a:noFill/>
                    </a:lnR>
                    <a:lnT>
                      <a:noFill/>
                    </a:lnT>
                    <a:lnB>
                      <a:noFill/>
                    </a:lnB>
                    <a:lnTlToBr>
                      <a:noFill/>
                    </a:lnTlToBr>
                    <a:lnBlToTr>
                      <a:noFill/>
                    </a:lnBlToTr>
                    <a:solidFill>
                      <a:srgbClr val="E6EBF0"/>
                    </a:solidFill>
                  </a:tcPr>
                </a:tc>
              </a:tr>
            </a:tbl>
          </a:graphicData>
        </a:graphic>
      </p:graphicFrame>
      <p:sp>
        <p:nvSpPr>
          <p:cNvPr id="16" name="Content Placeholder 10"/>
          <p:cNvSpPr txBox="1">
            <a:spLocks/>
          </p:cNvSpPr>
          <p:nvPr/>
        </p:nvSpPr>
        <p:spPr>
          <a:xfrm>
            <a:off x="2523824" y="5815752"/>
            <a:ext cx="2763797" cy="219290"/>
          </a:xfrm>
          <a:prstGeom prst="rect">
            <a:avLst/>
          </a:prstGeom>
        </p:spPr>
        <p:txBody>
          <a:bodyPr lIns="91362" tIns="45681" rIns="91362" bIns="45681">
            <a:noAutofit/>
          </a:bodyPr>
          <a:lstStyle>
            <a:lvl1pPr marL="147227" indent="-130866" algn="l" defTabSz="457239" rtl="0" fontAlgn="base">
              <a:spcBef>
                <a:spcPts val="718"/>
              </a:spcBef>
              <a:spcAft>
                <a:spcPts val="0"/>
              </a:spcAft>
              <a:buClr>
                <a:schemeClr val="accent2"/>
              </a:buClr>
              <a:buFont typeface="Wingdings" panose="05000000000000000000" pitchFamily="2" charset="2"/>
              <a:buChar char="§"/>
              <a:defRPr sz="900" b="0">
                <a:solidFill>
                  <a:schemeClr val="tx1"/>
                </a:solidFill>
                <a:latin typeface="+mn-lt"/>
                <a:ea typeface="+mn-ea"/>
                <a:cs typeface="+mn-cs"/>
              </a:defRPr>
            </a:lvl1pPr>
            <a:lvl2pPr marL="310810"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2pPr>
            <a:lvl3pPr marL="474393" indent="-130866" algn="l" defTabSz="457239" rtl="0" fontAlgn="base">
              <a:lnSpc>
                <a:spcPct val="100000"/>
              </a:lnSpc>
              <a:spcBef>
                <a:spcPts val="359"/>
              </a:spcBef>
              <a:spcAft>
                <a:spcPts val="0"/>
              </a:spcAft>
              <a:buClrTx/>
              <a:buFont typeface="Symbol" panose="05050102010706020507" pitchFamily="18" charset="2"/>
              <a:buChar char="-"/>
              <a:defRPr sz="900">
                <a:solidFill>
                  <a:schemeClr val="tx1"/>
                </a:solidFill>
                <a:latin typeface="+mn-lt"/>
              </a:defRPr>
            </a:lvl3pPr>
            <a:lvl4pPr marL="637974" indent="-130866" algn="l" defTabSz="457239" rtl="0" fontAlgn="base">
              <a:lnSpc>
                <a:spcPct val="100000"/>
              </a:lnSpc>
              <a:spcBef>
                <a:spcPts val="359"/>
              </a:spcBef>
              <a:spcAft>
                <a:spcPts val="0"/>
              </a:spcAft>
              <a:buClrTx/>
              <a:buSzPct val="85000"/>
              <a:buFont typeface="Symbol" panose="05050102010706020507" pitchFamily="18" charset="2"/>
              <a:buChar char="-"/>
              <a:defRPr sz="900">
                <a:solidFill>
                  <a:schemeClr val="tx1"/>
                </a:solidFill>
                <a:latin typeface="+mn-lt"/>
              </a:defRPr>
            </a:lvl4pPr>
            <a:lvl5pPr marL="824047" indent="-153358" algn="l" defTabSz="457239" rtl="0" fontAlgn="base">
              <a:lnSpc>
                <a:spcPct val="100000"/>
              </a:lnSpc>
              <a:spcBef>
                <a:spcPts val="359"/>
              </a:spcBef>
              <a:spcAft>
                <a:spcPts val="0"/>
              </a:spcAft>
              <a:buClrTx/>
              <a:buSzPct val="100000"/>
              <a:buFont typeface="Symbol" panose="05050102010706020507" pitchFamily="18" charset="2"/>
              <a:buChar char="-"/>
              <a:defRPr sz="900">
                <a:solidFill>
                  <a:schemeClr val="tx1"/>
                </a:solidFill>
                <a:latin typeface="+mn-lt"/>
              </a:defRPr>
            </a:lvl5pPr>
            <a:lvl6pPr marL="857670" indent="-163300" algn="l" defTabSz="457239" rtl="0" fontAlgn="base">
              <a:spcBef>
                <a:spcPct val="0"/>
              </a:spcBef>
              <a:spcAft>
                <a:spcPts val="449"/>
              </a:spcAft>
              <a:buSzPct val="65000"/>
              <a:buFont typeface="Arial" pitchFamily="34" charset="0"/>
              <a:buChar char="–"/>
              <a:defRPr sz="900">
                <a:solidFill>
                  <a:schemeClr val="tx1"/>
                </a:solidFill>
                <a:latin typeface="+mn-lt"/>
              </a:defRPr>
            </a:lvl6pPr>
            <a:lvl7pPr marL="1266624" indent="-163300" algn="l" defTabSz="457239" rtl="0" fontAlgn="base">
              <a:spcBef>
                <a:spcPct val="0"/>
              </a:spcBef>
              <a:spcAft>
                <a:spcPts val="449"/>
              </a:spcAft>
              <a:buSzPct val="65000"/>
              <a:buFont typeface="Arial" pitchFamily="34" charset="0"/>
              <a:buChar char="–"/>
              <a:defRPr sz="900">
                <a:solidFill>
                  <a:schemeClr val="tx1"/>
                </a:solidFill>
                <a:latin typeface="+mn-lt"/>
              </a:defRPr>
            </a:lvl7pPr>
            <a:lvl8pPr marL="1675584" indent="-163300" algn="l" defTabSz="457239" rtl="0" fontAlgn="base">
              <a:spcBef>
                <a:spcPct val="0"/>
              </a:spcBef>
              <a:spcAft>
                <a:spcPts val="449"/>
              </a:spcAft>
              <a:buSzPct val="65000"/>
              <a:buFont typeface="Arial" pitchFamily="34" charset="0"/>
              <a:buChar char="–"/>
              <a:defRPr sz="900">
                <a:solidFill>
                  <a:schemeClr val="tx1"/>
                </a:solidFill>
                <a:latin typeface="+mn-lt"/>
              </a:defRPr>
            </a:lvl8pPr>
            <a:lvl9pPr marL="2084541" indent="-163300" algn="l" defTabSz="457239" rtl="0" fontAlgn="base">
              <a:spcBef>
                <a:spcPct val="0"/>
              </a:spcBef>
              <a:spcAft>
                <a:spcPts val="449"/>
              </a:spcAft>
              <a:buSzPct val="65000"/>
              <a:buFont typeface="Arial" pitchFamily="34" charset="0"/>
              <a:buChar char="–"/>
              <a:defRPr sz="900">
                <a:solidFill>
                  <a:schemeClr val="tx1"/>
                </a:solidFill>
                <a:latin typeface="+mn-lt"/>
              </a:defRPr>
            </a:lvl9pPr>
          </a:lstStyle>
          <a:p>
            <a:pPr marL="16361" indent="0">
              <a:spcBef>
                <a:spcPts val="200"/>
              </a:spcBef>
              <a:spcAft>
                <a:spcPts val="200"/>
              </a:spcAft>
              <a:buNone/>
            </a:pPr>
            <a:r>
              <a:rPr lang="en-US" sz="1000" dirty="0" smtClean="0"/>
              <a:t>AFDA: Allowance for doubtful accounts</a:t>
            </a:r>
            <a:endParaRPr lang="en-US" sz="1000" kern="0" dirty="0"/>
          </a:p>
        </p:txBody>
      </p:sp>
    </p:spTree>
    <p:extLst>
      <p:ext uri="{BB962C8B-B14F-4D97-AF65-F5344CB8AC3E}">
        <p14:creationId xmlns="" xmlns:p14="http://schemas.microsoft.com/office/powerpoint/2010/main" val="178647692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BCOBJECT" val="Pageheading"/>
</p:tagLst>
</file>

<file path=ppt/tags/tag2.xml><?xml version="1.0" encoding="utf-8"?>
<p:tagLst xmlns:a="http://schemas.openxmlformats.org/drawingml/2006/main" xmlns:r="http://schemas.openxmlformats.org/officeDocument/2006/relationships" xmlns:p="http://schemas.openxmlformats.org/presentationml/2006/main">
  <p:tag name="RBCOBJECT" val="sectiontext"/>
</p:tagLst>
</file>

<file path=ppt/tags/tag3.xml><?xml version="1.0" encoding="utf-8"?>
<p:tagLst xmlns:a="http://schemas.openxmlformats.org/drawingml/2006/main" xmlns:r="http://schemas.openxmlformats.org/officeDocument/2006/relationships" xmlns:p="http://schemas.openxmlformats.org/presentationml/2006/main">
  <p:tag name="RBCOBJECT" val="Subheading"/>
</p:tagLst>
</file>

<file path=ppt/tags/tag4.xml><?xml version="1.0" encoding="utf-8"?>
<p:tagLst xmlns:a="http://schemas.openxmlformats.org/drawingml/2006/main" xmlns:r="http://schemas.openxmlformats.org/officeDocument/2006/relationships" xmlns:p="http://schemas.openxmlformats.org/presentationml/2006/main">
  <p:tag name="RBCOBJECT" val="Subheading"/>
</p:tagLst>
</file>

<file path=ppt/tags/tag5.xml><?xml version="1.0" encoding="utf-8"?>
<p:tagLst xmlns:a="http://schemas.openxmlformats.org/drawingml/2006/main" xmlns:r="http://schemas.openxmlformats.org/officeDocument/2006/relationships" xmlns:p="http://schemas.openxmlformats.org/presentationml/2006/main">
  <p:tag name="RBCOBJECT" val="Subheading"/>
</p:tagLst>
</file>

<file path=ppt/tags/tag6.xml><?xml version="1.0" encoding="utf-8"?>
<p:tagLst xmlns:a="http://schemas.openxmlformats.org/drawingml/2006/main" xmlns:r="http://schemas.openxmlformats.org/officeDocument/2006/relationships" xmlns:p="http://schemas.openxmlformats.org/presentationml/2006/main">
  <p:tag name="XLLINKED" val="True"/>
  <p:tag name="OBJECTTYPE" val="Range"/>
  <p:tag name="SOURCEPATH" val="\\tocs2003\dcm_ds_govnment\Infrastructure - New File Structure\Clients\A - Z\O\Ontario Power Generation\2017\Global Adjustment Refinancing\Financial Model\"/>
  <p:tag name="SOURCEBOOK" val="Copy of 2017-05-24 - DRAFT FHP Financial Model vTia RA2.xlsm"/>
  <p:tag name="SOURCESHEET" val="Dashboard"/>
  <p:tag name="FIRSTUSER" val="Peric, Christiane"/>
  <p:tag name="FIRSTPASTE" val="29-Jun-2017 16:56:33"/>
  <p:tag name="LASTUSER" val="Peric, Christiane"/>
  <p:tag name="LASTPASTE" val="29-Jun-2017 16:56:33"/>
  <p:tag name="SOURCERANGE" val="$T$44:$AF$61"/>
</p:tagLst>
</file>

<file path=ppt/tags/tag7.xml><?xml version="1.0" encoding="utf-8"?>
<p:tagLst xmlns:a="http://schemas.openxmlformats.org/drawingml/2006/main" xmlns:r="http://schemas.openxmlformats.org/officeDocument/2006/relationships" xmlns:p="http://schemas.openxmlformats.org/presentationml/2006/main">
  <p:tag name="RBCOBJECT" val="Subheading"/>
</p:tagLst>
</file>

<file path=ppt/tags/tag8.xml><?xml version="1.0" encoding="utf-8"?>
<p:tagLst xmlns:a="http://schemas.openxmlformats.org/drawingml/2006/main" xmlns:r="http://schemas.openxmlformats.org/officeDocument/2006/relationships" xmlns:p="http://schemas.openxmlformats.org/presentationml/2006/main">
  <p:tag name="RBCOBJECT" val="Subheading"/>
</p:tagLst>
</file>

<file path=ppt/theme/theme1.xml><?xml version="1.0" encoding="utf-8"?>
<a:theme xmlns:a="http://schemas.openxmlformats.org/drawingml/2006/main" name="RBCCM_2014_Landscape">
  <a:themeElements>
    <a:clrScheme name="RBCCM 2014">
      <a:dk1>
        <a:srgbClr val="000000"/>
      </a:dk1>
      <a:lt1>
        <a:srgbClr val="FFFFFF"/>
      </a:lt1>
      <a:dk2>
        <a:srgbClr val="003263"/>
      </a:dk2>
      <a:lt2>
        <a:srgbClr val="ADC2D2"/>
      </a:lt2>
      <a:accent1>
        <a:srgbClr val="003263"/>
      </a:accent1>
      <a:accent2>
        <a:srgbClr val="0060A9"/>
      </a:accent2>
      <a:accent3>
        <a:srgbClr val="6AADE4"/>
      </a:accent3>
      <a:accent4>
        <a:srgbClr val="FFD200"/>
      </a:accent4>
      <a:accent5>
        <a:srgbClr val="8499A6"/>
      </a:accent5>
      <a:accent6>
        <a:srgbClr val="9D8954"/>
      </a:accent6>
      <a:hlink>
        <a:srgbClr val="0060A9"/>
      </a:hlink>
      <a:folHlink>
        <a:srgbClr val="008FFA"/>
      </a:folHlink>
    </a:clrScheme>
    <a:fontScheme name="RBCCM_2014_Landscape">
      <a:majorFont>
        <a:latin typeface="Arial"/>
        <a:ea typeface="Geneva"/>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BF0F5"/>
        </a:solidFill>
        <a:ln w="9525" algn="ctr">
          <a:solidFill>
            <a:srgbClr val="EBF0F5"/>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wrap="none" anchor="ctr"/>
      <a:lstStyle>
        <a:defPPr>
          <a:defRPr sz="1000" dirty="0" err="1" smtClean="0">
            <a:solidFill>
              <a:srgbClr val="003263"/>
            </a:solidFill>
          </a:defRPr>
        </a:defPPr>
      </a:lstStyle>
    </a:spDef>
    <a:lnDef>
      <a:spPr bwMode="auto">
        <a:solidFill>
          <a:srgbClr val="EBF0F5"/>
        </a:solidFill>
        <a:ln w="9525" cap="flat" cmpd="sng" algn="ctr">
          <a:solidFill>
            <a:srgbClr val="EBF0F5"/>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defRPr dirty="0"/>
        </a:defPPr>
      </a:lstStyle>
    </a:txDef>
  </a:objectDefaults>
  <a:extraClrSchemeLst>
    <a:extraClrScheme>
      <a:clrScheme name="RBCCM_2014_Landscape 1">
        <a:dk1>
          <a:srgbClr val="000000"/>
        </a:dk1>
        <a:lt1>
          <a:srgbClr val="FFFFFF"/>
        </a:lt1>
        <a:dk2>
          <a:srgbClr val="003263"/>
        </a:dk2>
        <a:lt2>
          <a:srgbClr val="FFD200"/>
        </a:lt2>
        <a:accent1>
          <a:srgbClr val="0060A9"/>
        </a:accent1>
        <a:accent2>
          <a:srgbClr val="6AADE4"/>
        </a:accent2>
        <a:accent3>
          <a:srgbClr val="FFFFFF"/>
        </a:accent3>
        <a:accent4>
          <a:srgbClr val="000000"/>
        </a:accent4>
        <a:accent5>
          <a:srgbClr val="AAB6D1"/>
        </a:accent5>
        <a:accent6>
          <a:srgbClr val="5F9CCF"/>
        </a:accent6>
        <a:hlink>
          <a:srgbClr val="6F6E6F"/>
        </a:hlink>
        <a:folHlink>
          <a:srgbClr val="8499A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RBCCM_2014_Landscape">
  <a:themeElements>
    <a:clrScheme name="RBCCM 2014">
      <a:dk1>
        <a:srgbClr val="000000"/>
      </a:dk1>
      <a:lt1>
        <a:srgbClr val="FFFFFF"/>
      </a:lt1>
      <a:dk2>
        <a:srgbClr val="003263"/>
      </a:dk2>
      <a:lt2>
        <a:srgbClr val="ADC2D2"/>
      </a:lt2>
      <a:accent1>
        <a:srgbClr val="003263"/>
      </a:accent1>
      <a:accent2>
        <a:srgbClr val="0060A9"/>
      </a:accent2>
      <a:accent3>
        <a:srgbClr val="6AADE4"/>
      </a:accent3>
      <a:accent4>
        <a:srgbClr val="FFD200"/>
      </a:accent4>
      <a:accent5>
        <a:srgbClr val="8499A6"/>
      </a:accent5>
      <a:accent6>
        <a:srgbClr val="9D8954"/>
      </a:accent6>
      <a:hlink>
        <a:srgbClr val="0060A9"/>
      </a:hlink>
      <a:folHlink>
        <a:srgbClr val="008FFA"/>
      </a:folHlink>
    </a:clrScheme>
    <a:fontScheme name="RBCCM_2014_Landscape">
      <a:majorFont>
        <a:latin typeface="Arial"/>
        <a:ea typeface="Geneva"/>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BF0F5"/>
        </a:solidFill>
        <a:ln w="9525" algn="ctr">
          <a:solidFill>
            <a:srgbClr val="EBF0F5"/>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wrap="none" anchor="ctr"/>
      <a:lstStyle>
        <a:defPPr>
          <a:defRPr sz="1000" dirty="0" err="1" smtClean="0">
            <a:solidFill>
              <a:srgbClr val="003263"/>
            </a:solidFill>
          </a:defRPr>
        </a:defPPr>
      </a:lstStyle>
    </a:spDef>
    <a:lnDef>
      <a:spPr bwMode="auto">
        <a:solidFill>
          <a:srgbClr val="EBF0F5"/>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defRPr dirty="0"/>
        </a:defPPr>
      </a:lstStyle>
    </a:txDef>
  </a:objectDefaults>
  <a:extraClrSchemeLst>
    <a:extraClrScheme>
      <a:clrScheme name="RBCCM_2014_Landscape 1">
        <a:dk1>
          <a:srgbClr val="000000"/>
        </a:dk1>
        <a:lt1>
          <a:srgbClr val="FFFFFF"/>
        </a:lt1>
        <a:dk2>
          <a:srgbClr val="003263"/>
        </a:dk2>
        <a:lt2>
          <a:srgbClr val="FFD200"/>
        </a:lt2>
        <a:accent1>
          <a:srgbClr val="0060A9"/>
        </a:accent1>
        <a:accent2>
          <a:srgbClr val="6AADE4"/>
        </a:accent2>
        <a:accent3>
          <a:srgbClr val="FFFFFF"/>
        </a:accent3>
        <a:accent4>
          <a:srgbClr val="000000"/>
        </a:accent4>
        <a:accent5>
          <a:srgbClr val="AAB6D1"/>
        </a:accent5>
        <a:accent6>
          <a:srgbClr val="5F9CCF"/>
        </a:accent6>
        <a:hlink>
          <a:srgbClr val="6F6E6F"/>
        </a:hlink>
        <a:folHlink>
          <a:srgbClr val="8499A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RBCCM_2014_Landscape.potx" id="{5CA40CF1-619A-40CE-A625-A259E3D10D42}" vid="{5155ED9D-36CA-45DF-BF5C-B803E79C32B3}"/>
    </a:ext>
  </a:extLst>
</a:theme>
</file>

<file path=ppt/theme/theme3.xml><?xml version="1.0" encoding="utf-8"?>
<a:theme xmlns:a="http://schemas.openxmlformats.org/drawingml/2006/main" name="2_RBCCM_2014_Landscape">
  <a:themeElements>
    <a:clrScheme name="RBCCM 2014">
      <a:dk1>
        <a:srgbClr val="000000"/>
      </a:dk1>
      <a:lt1>
        <a:srgbClr val="FFFFFF"/>
      </a:lt1>
      <a:dk2>
        <a:srgbClr val="003263"/>
      </a:dk2>
      <a:lt2>
        <a:srgbClr val="ADC2D2"/>
      </a:lt2>
      <a:accent1>
        <a:srgbClr val="003263"/>
      </a:accent1>
      <a:accent2>
        <a:srgbClr val="0060A9"/>
      </a:accent2>
      <a:accent3>
        <a:srgbClr val="6AADE4"/>
      </a:accent3>
      <a:accent4>
        <a:srgbClr val="FFD200"/>
      </a:accent4>
      <a:accent5>
        <a:srgbClr val="8499A6"/>
      </a:accent5>
      <a:accent6>
        <a:srgbClr val="9D8954"/>
      </a:accent6>
      <a:hlink>
        <a:srgbClr val="0060A9"/>
      </a:hlink>
      <a:folHlink>
        <a:srgbClr val="008FFA"/>
      </a:folHlink>
    </a:clrScheme>
    <a:fontScheme name="RBCCM_2014_Landscape">
      <a:majorFont>
        <a:latin typeface="Arial"/>
        <a:ea typeface="Geneva"/>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BF0F5"/>
        </a:solidFill>
        <a:ln w="9525" algn="ctr">
          <a:solidFill>
            <a:srgbClr val="EBF0F5"/>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wrap="none" anchor="ctr"/>
      <a:lstStyle>
        <a:defPPr>
          <a:defRPr sz="1000" dirty="0" err="1" smtClean="0">
            <a:solidFill>
              <a:srgbClr val="003263"/>
            </a:solidFill>
          </a:defRPr>
        </a:defPPr>
      </a:lstStyle>
    </a:spDef>
    <a:lnDef>
      <a:spPr bwMode="auto">
        <a:solidFill>
          <a:srgbClr val="EBF0F5"/>
        </a:solidFill>
        <a:ln w="9525" cap="flat" cmpd="sng" algn="ctr">
          <a:solidFill>
            <a:srgbClr val="EBF0F5"/>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defRPr dirty="0"/>
        </a:defPPr>
      </a:lstStyle>
    </a:txDef>
  </a:objectDefaults>
  <a:extraClrSchemeLst>
    <a:extraClrScheme>
      <a:clrScheme name="RBCCM_2014_Landscape 1">
        <a:dk1>
          <a:srgbClr val="000000"/>
        </a:dk1>
        <a:lt1>
          <a:srgbClr val="FFFFFF"/>
        </a:lt1>
        <a:dk2>
          <a:srgbClr val="003263"/>
        </a:dk2>
        <a:lt2>
          <a:srgbClr val="FFD200"/>
        </a:lt2>
        <a:accent1>
          <a:srgbClr val="0060A9"/>
        </a:accent1>
        <a:accent2>
          <a:srgbClr val="6AADE4"/>
        </a:accent2>
        <a:accent3>
          <a:srgbClr val="FFFFFF"/>
        </a:accent3>
        <a:accent4>
          <a:srgbClr val="000000"/>
        </a:accent4>
        <a:accent5>
          <a:srgbClr val="AAB6D1"/>
        </a:accent5>
        <a:accent6>
          <a:srgbClr val="5F9CCF"/>
        </a:accent6>
        <a:hlink>
          <a:srgbClr val="6F6E6F"/>
        </a:hlink>
        <a:folHlink>
          <a:srgbClr val="8499A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10646</TotalTime>
  <Words>4808</Words>
  <Application>Microsoft Office PowerPoint</Application>
  <PresentationFormat>On-screen Show (4:3)</PresentationFormat>
  <Paragraphs>579</Paragraphs>
  <Slides>28</Slides>
  <Notes>5</Notes>
  <HiddenSlides>0</HiddenSlides>
  <MMClips>0</MMClip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RBCCM_2014_Landscape</vt:lpstr>
      <vt:lpstr>1_RBCCM_2014_Landscape</vt:lpstr>
      <vt:lpstr>2_RBCCM_2014_Landscape</vt:lpstr>
      <vt:lpstr>Slide 0</vt:lpstr>
      <vt:lpstr>Table of Contents</vt:lpstr>
      <vt:lpstr>Executive Summary</vt:lpstr>
      <vt:lpstr>Transaction Parties</vt:lpstr>
      <vt:lpstr>Ontario Electricity Market</vt:lpstr>
      <vt:lpstr>Overview of the Electricity Market in Ontario</vt:lpstr>
      <vt:lpstr>Flow of Funds Through Key Market Participants</vt:lpstr>
      <vt:lpstr>The IESO</vt:lpstr>
      <vt:lpstr>LDCs</vt:lpstr>
      <vt:lpstr>Fair Hydro Plan</vt:lpstr>
      <vt:lpstr>Background</vt:lpstr>
      <vt:lpstr>Regulatory Asset / Investment Asset</vt:lpstr>
      <vt:lpstr>Addition of the Trust</vt:lpstr>
      <vt:lpstr>Financial Services Manager - OPG</vt:lpstr>
      <vt:lpstr>Flow of Money between Trust and IESO</vt:lpstr>
      <vt:lpstr>Simplified Trust Structure</vt:lpstr>
      <vt:lpstr>Financing Strategy</vt:lpstr>
      <vt:lpstr>Financing Strategy – Funding Alternatives</vt:lpstr>
      <vt:lpstr>Indicative Waterfall</vt:lpstr>
      <vt:lpstr>Illustrative Trust Debt Balance: Borrowing and Repayment</vt:lpstr>
      <vt:lpstr>Transaction Structure</vt:lpstr>
      <vt:lpstr>Structural Comparison</vt:lpstr>
      <vt:lpstr>Transaction Includes Same Key Elements as ‘AAA’ Investor-Owned Utility Securitizations</vt:lpstr>
      <vt:lpstr>Legislative and Regulatory Overview</vt:lpstr>
      <vt:lpstr>Objective of the Legislative, Regulatory and Contractual Structure</vt:lpstr>
      <vt:lpstr>Bill 132 Fair Hydro Plan Act, 2017 Legislation</vt:lpstr>
      <vt:lpstr>Clean Energy Adjustment – Proposed Billing and Collection Process</vt:lpstr>
      <vt:lpstr>Indicative Allocation of Servicing Role and Responsibilities</vt:lpstr>
    </vt:vector>
  </TitlesOfParts>
  <Company>RBC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of Secured and Unsecured Debt Securities in Canada</dc:title>
  <dc:creator>Lisa Mu</dc:creator>
  <cp:lastModifiedBy>792883</cp:lastModifiedBy>
  <cp:revision>556</cp:revision>
  <cp:lastPrinted>2017-06-29T21:32:52Z</cp:lastPrinted>
  <dcterms:created xsi:type="dcterms:W3CDTF">2017-03-28T21:33:54Z</dcterms:created>
  <dcterms:modified xsi:type="dcterms:W3CDTF">2017-07-05T18:52:32Z</dcterms:modified>
</cp:coreProperties>
</file>