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0" r:id="rId3"/>
    <p:sldMasterId id="2147483676" r:id="rId4"/>
    <p:sldMasterId id="2147483681" r:id="rId5"/>
  </p:sldMasterIdLst>
  <p:notesMasterIdLst>
    <p:notesMasterId r:id="rId16"/>
  </p:notesMasterIdLst>
  <p:sldIdLst>
    <p:sldId id="258" r:id="rId6"/>
    <p:sldId id="260" r:id="rId7"/>
    <p:sldId id="270" r:id="rId8"/>
    <p:sldId id="263" r:id="rId9"/>
    <p:sldId id="264" r:id="rId10"/>
    <p:sldId id="268" r:id="rId11"/>
    <p:sldId id="273" r:id="rId12"/>
    <p:sldId id="271" r:id="rId13"/>
    <p:sldId id="257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45" autoAdjust="0"/>
  </p:normalViewPr>
  <p:slideViewPr>
    <p:cSldViewPr>
      <p:cViewPr varScale="1">
        <p:scale>
          <a:sx n="88" d="100"/>
          <a:sy n="88" d="100"/>
        </p:scale>
        <p:origin x="807" y="3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15C28-B9DC-4496-B28A-1D7AD68A86DC}" type="datetimeFigureOut">
              <a:rPr lang="en-CA" smtClean="0"/>
              <a:t>07/12/2017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6F312-AF75-4E4D-A68F-8C7D0E2D08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355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0B55D-4405-43FA-833E-6FA169BF2943}" type="slidenum">
              <a:rPr lang="en-CA" smtClean="0">
                <a:solidFill>
                  <a:prstClr val="black"/>
                </a:solidFill>
              </a:rPr>
              <a:pPr/>
              <a:t>1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849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374775"/>
          </a:xfrm>
          <a:noFill/>
        </p:spPr>
        <p:txBody>
          <a:bodyPr>
            <a:normAutofit/>
          </a:bodyPr>
          <a:lstStyle>
            <a:lvl1pPr algn="ctr"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72440" y="1435608"/>
            <a:ext cx="8138160" cy="3657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72440" y="1371600"/>
            <a:ext cx="8138160" cy="365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5" y="416580"/>
            <a:ext cx="1959425" cy="914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7239000" y="899426"/>
            <a:ext cx="140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6602860" y="713601"/>
            <a:ext cx="14109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12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MINISTRY OF </a:t>
            </a:r>
            <a:endParaRPr lang="en-CA" sz="1200" dirty="0">
              <a:solidFill>
                <a:prstClr val="blac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67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402336"/>
            <a:ext cx="8311896" cy="731520"/>
          </a:xfrm>
        </p:spPr>
        <p:txBody>
          <a:bodyPr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2"/>
            <a:ext cx="8153400" cy="4525963"/>
          </a:xfrm>
        </p:spPr>
        <p:txBody>
          <a:bodyPr/>
          <a:lstStyle>
            <a:lvl1pPr>
              <a:spcBef>
                <a:spcPts val="400"/>
              </a:spcBef>
              <a:defRPr/>
            </a:lvl1pPr>
            <a:lvl2pPr>
              <a:spcBef>
                <a:spcPts val="400"/>
              </a:spcBef>
              <a:defRPr/>
            </a:lvl2pPr>
            <a:lvl3pPr>
              <a:spcBef>
                <a:spcPts val="400"/>
              </a:spcBef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75376" y="6381328"/>
            <a:ext cx="896112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AutoShape 1"/>
          <p:cNvSpPr>
            <a:spLocks/>
          </p:cNvSpPr>
          <p:nvPr userDrawn="1"/>
        </p:nvSpPr>
        <p:spPr bwMode="auto">
          <a:xfrm>
            <a:off x="7308306" y="76202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09" tIns="45709" rIns="45709" bIns="45709"/>
          <a:lstStyle/>
          <a:p>
            <a:pPr algn="r" defTabSz="914186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/>
          <a:p>
            <a:pPr algn="ctr" defTabSz="914186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 defTabSz="914186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940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2362202"/>
            <a:ext cx="7680960" cy="1133475"/>
          </a:xfrm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algn="l">
              <a:defRPr sz="2400" b="1" cap="none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3505202"/>
            <a:ext cx="768096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09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6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7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/>
          <a:p>
            <a:pPr algn="ctr" defTabSz="914186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 defTabSz="914186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0518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6" name="AutoShape 1"/>
          <p:cNvSpPr>
            <a:spLocks/>
          </p:cNvSpPr>
          <p:nvPr userDrawn="1"/>
        </p:nvSpPr>
        <p:spPr bwMode="auto">
          <a:xfrm>
            <a:off x="7308306" y="76202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09" tIns="45709" rIns="45709" bIns="45709"/>
          <a:lstStyle/>
          <a:p>
            <a:pPr algn="r" defTabSz="914186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8" tIns="45709" rIns="91418" bIns="45709">
            <a:spAutoFit/>
          </a:bodyPr>
          <a:lstStyle/>
          <a:p>
            <a:pPr algn="ctr" defTabSz="914186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 defTabSz="914186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5119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C:\Documents and Settings\fongs\My Documents\ONTARIO-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6"/>
            <a:ext cx="19812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ON_gov_cover_green_pp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92"/>
          <a:stretch>
            <a:fillRect/>
          </a:stretch>
        </p:blipFill>
        <p:spPr bwMode="auto">
          <a:xfrm>
            <a:off x="-1588" y="3581400"/>
            <a:ext cx="91455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ON_gov_cover_green_ppt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92"/>
          <a:stretch>
            <a:fillRect/>
          </a:stretch>
        </p:blipFill>
        <p:spPr bwMode="auto">
          <a:xfrm>
            <a:off x="-1588" y="1143000"/>
            <a:ext cx="914558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5"/>
          <p:cNvSpPr txBox="1">
            <a:spLocks noChangeArrowheads="1"/>
          </p:cNvSpPr>
          <p:nvPr userDrawn="1"/>
        </p:nvSpPr>
        <p:spPr bwMode="auto">
          <a:xfrm>
            <a:off x="876722" y="807095"/>
            <a:ext cx="3047206" cy="46166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1418" tIns="45709" rIns="91418" bIns="45709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914186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CA" sz="2000" b="1" baseline="30000" dirty="0" smtClean="0">
                <a:solidFill>
                  <a:srgbClr val="000000"/>
                </a:solidFill>
                <a:latin typeface="Helvetica"/>
              </a:rPr>
              <a:t>MINISTRY OF</a:t>
            </a:r>
            <a:r>
              <a:rPr lang="en-CA" sz="2400" b="1" dirty="0" smtClean="0">
                <a:solidFill>
                  <a:srgbClr val="000000"/>
                </a:solidFill>
                <a:latin typeface="Helvetica"/>
              </a:rPr>
              <a:t> ENERGY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0012" y="2204864"/>
            <a:ext cx="7202388" cy="906016"/>
          </a:xfrm>
        </p:spPr>
        <p:txBody>
          <a:bodyPr anchor="ctr"/>
          <a:lstStyle>
            <a:lvl1pPr marL="0" indent="0" algn="ctr">
              <a:buNone/>
              <a:defRPr sz="3200" b="1" cap="all" baseline="0"/>
            </a:lvl1pPr>
          </a:lstStyle>
          <a:p>
            <a:pPr lvl="0"/>
            <a:r>
              <a:rPr lang="en-US" noProof="0" dirty="0" smtClean="0"/>
              <a:t>Click to edit Master subtitle style</a:t>
            </a:r>
            <a:endParaRPr lang="en-CA" noProof="0" dirty="0" smtClean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3429000" y="43434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18" tIns="45709" rIns="91418" bIns="4570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000">
                <a:latin typeface="Candara" pitchFamily="34" charset="0"/>
                <a:ea typeface="ＭＳ Ｐゴシック" charset="-128"/>
              </a:defRPr>
            </a:lvl1pPr>
          </a:lstStyle>
          <a:p>
            <a:pPr defTabSz="914186" fontAlgn="base">
              <a:spcBef>
                <a:spcPct val="0"/>
              </a:spcBef>
              <a:spcAft>
                <a:spcPct val="0"/>
              </a:spcAft>
              <a:defRPr/>
            </a:pP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2971800" y="5105400"/>
            <a:ext cx="3048000" cy="476250"/>
          </a:xfrm>
          <a:prstGeom prst="rect">
            <a:avLst/>
          </a:prstGeom>
        </p:spPr>
        <p:txBody>
          <a:bodyPr lIns="91418" tIns="45709" rIns="91418" bIns="45709"/>
          <a:lstStyle>
            <a:lvl1pPr algn="ctr">
              <a:defRPr sz="2200" b="1"/>
            </a:lvl1pPr>
          </a:lstStyle>
          <a:p>
            <a:pPr defTabSz="914186">
              <a:defRPr/>
            </a:pPr>
            <a:r>
              <a:rPr lang="en-CA" smtClean="0">
                <a:solidFill>
                  <a:srgbClr val="000000"/>
                </a:solidFill>
              </a:rPr>
              <a:t>CONFIDENTIAL</a:t>
            </a: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lIns="91418" tIns="45709" rIns="91418" bIns="45709"/>
          <a:lstStyle>
            <a:lvl1pPr algn="r">
              <a:defRPr sz="1000" b="0">
                <a:latin typeface="+mn-lt"/>
              </a:defRPr>
            </a:lvl1pPr>
          </a:lstStyle>
          <a:p>
            <a:pPr defTabSz="914186">
              <a:defRPr/>
            </a:pPr>
            <a:fld id="{44461382-2794-41C5-A295-5310836EB98C}" type="slidenum">
              <a:rPr lang="en-CA" smtClean="0">
                <a:solidFill>
                  <a:srgbClr val="000000"/>
                </a:solidFill>
              </a:rPr>
              <a:pPr defTabSz="914186">
                <a:defRPr/>
              </a:pPr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338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374775"/>
          </a:xfrm>
          <a:noFill/>
        </p:spPr>
        <p:txBody>
          <a:bodyPr>
            <a:normAutofit/>
          </a:bodyPr>
          <a:lstStyle>
            <a:lvl1pPr algn="ctr"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72440" y="1435608"/>
            <a:ext cx="8138160" cy="3657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72440" y="1371600"/>
            <a:ext cx="8138160" cy="365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5" y="416580"/>
            <a:ext cx="1959425" cy="914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7239000" y="899426"/>
            <a:ext cx="140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6602860" y="713601"/>
            <a:ext cx="14109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12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MINISTRY OF </a:t>
            </a:r>
            <a:endParaRPr lang="en-CA" sz="1200" dirty="0">
              <a:solidFill>
                <a:prstClr val="blac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845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80000" cy="731520"/>
          </a:xfrm>
        </p:spPr>
        <p:txBody>
          <a:bodyPr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80000" cy="4953000"/>
          </a:xfrm>
        </p:spPr>
        <p:txBody>
          <a:bodyPr/>
          <a:lstStyle>
            <a:lvl1pPr>
              <a:spcBef>
                <a:spcPts val="400"/>
              </a:spcBef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ts val="400"/>
              </a:spcBef>
              <a:buSzPct val="100000"/>
              <a:buFont typeface="Courier New" panose="02070309020205020404" pitchFamily="49" charset="0"/>
              <a:buChar char="o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spcBef>
                <a:spcPts val="400"/>
              </a:spcBef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7308304" y="74613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algn="r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8186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2362200"/>
            <a:ext cx="7680960" cy="1133475"/>
          </a:xfrm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algn="l">
              <a:defRPr sz="2400" b="1" cap="none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3505200"/>
            <a:ext cx="768096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7583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381000"/>
            <a:ext cx="8311896" cy="859536"/>
          </a:xfrm>
        </p:spPr>
        <p:txBody>
          <a:bodyPr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6" name="AutoShape 1"/>
          <p:cNvSpPr>
            <a:spLocks/>
          </p:cNvSpPr>
          <p:nvPr userDrawn="1"/>
        </p:nvSpPr>
        <p:spPr bwMode="auto">
          <a:xfrm>
            <a:off x="7308304" y="76200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algn="r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3370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374775"/>
          </a:xfrm>
          <a:noFill/>
        </p:spPr>
        <p:txBody>
          <a:bodyPr>
            <a:normAutofit/>
          </a:bodyPr>
          <a:lstStyle>
            <a:lvl1pPr algn="ctr"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72440" y="1435608"/>
            <a:ext cx="8138160" cy="3657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72440" y="1371600"/>
            <a:ext cx="8138160" cy="365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5" y="416580"/>
            <a:ext cx="1959425" cy="914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7239000" y="899426"/>
            <a:ext cx="140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6602860" y="713601"/>
            <a:ext cx="14109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12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MINISTRY OF </a:t>
            </a:r>
            <a:endParaRPr lang="en-CA" sz="1200" dirty="0">
              <a:solidFill>
                <a:prstClr val="blac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702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80000" cy="731520"/>
          </a:xfrm>
        </p:spPr>
        <p:txBody>
          <a:bodyPr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80000" cy="4953000"/>
          </a:xfrm>
        </p:spPr>
        <p:txBody>
          <a:bodyPr/>
          <a:lstStyle>
            <a:lvl1pPr>
              <a:spcBef>
                <a:spcPts val="400"/>
              </a:spcBef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ts val="400"/>
              </a:spcBef>
              <a:buSzPct val="100000"/>
              <a:buFont typeface="Courier New" panose="02070309020205020404" pitchFamily="49" charset="0"/>
              <a:buChar char="o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spcBef>
                <a:spcPts val="400"/>
              </a:spcBef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7308304" y="74613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algn="r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814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80000" cy="731520"/>
          </a:xfrm>
        </p:spPr>
        <p:txBody>
          <a:bodyPr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80000" cy="4953000"/>
          </a:xfrm>
        </p:spPr>
        <p:txBody>
          <a:bodyPr/>
          <a:lstStyle>
            <a:lvl1pPr>
              <a:spcBef>
                <a:spcPts val="400"/>
              </a:spcBef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ts val="400"/>
              </a:spcBef>
              <a:buSzPct val="100000"/>
              <a:buFont typeface="Courier New" panose="02070309020205020404" pitchFamily="49" charset="0"/>
              <a:buChar char="o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spcBef>
                <a:spcPts val="400"/>
              </a:spcBef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7308304" y="74613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algn="r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0968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2362200"/>
            <a:ext cx="7680960" cy="1133475"/>
          </a:xfrm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algn="l">
              <a:defRPr sz="2400" b="1" cap="none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3505200"/>
            <a:ext cx="768096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87779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381000"/>
            <a:ext cx="8311896" cy="859536"/>
          </a:xfrm>
        </p:spPr>
        <p:txBody>
          <a:bodyPr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6" name="AutoShape 1"/>
          <p:cNvSpPr>
            <a:spLocks/>
          </p:cNvSpPr>
          <p:nvPr userDrawn="1"/>
        </p:nvSpPr>
        <p:spPr bwMode="auto">
          <a:xfrm>
            <a:off x="7308304" y="76200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algn="r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8629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2362200"/>
            <a:ext cx="7680960" cy="1133475"/>
          </a:xfrm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algn="l">
              <a:defRPr sz="2400" b="1" cap="none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3505200"/>
            <a:ext cx="768096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8375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381000"/>
            <a:ext cx="8311896" cy="859536"/>
          </a:xfrm>
        </p:spPr>
        <p:txBody>
          <a:bodyPr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6" name="AutoShape 1"/>
          <p:cNvSpPr>
            <a:spLocks/>
          </p:cNvSpPr>
          <p:nvPr userDrawn="1"/>
        </p:nvSpPr>
        <p:spPr bwMode="auto">
          <a:xfrm>
            <a:off x="7308304" y="76200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algn="r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8649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374775"/>
          </a:xfrm>
          <a:noFill/>
        </p:spPr>
        <p:txBody>
          <a:bodyPr>
            <a:normAutofit/>
          </a:bodyPr>
          <a:lstStyle>
            <a:lvl1pPr algn="ctr"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72440" y="1435608"/>
            <a:ext cx="8138160" cy="3657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72440" y="1371600"/>
            <a:ext cx="8138160" cy="365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5" y="416580"/>
            <a:ext cx="1959425" cy="914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7239000" y="899426"/>
            <a:ext cx="140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6602860" y="713601"/>
            <a:ext cx="14109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12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MINISTRY OF </a:t>
            </a:r>
            <a:endParaRPr lang="en-CA" sz="1200" dirty="0">
              <a:solidFill>
                <a:prstClr val="black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900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80000" cy="731520"/>
          </a:xfrm>
        </p:spPr>
        <p:txBody>
          <a:bodyPr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80000" cy="4953000"/>
          </a:xfrm>
        </p:spPr>
        <p:txBody>
          <a:bodyPr/>
          <a:lstStyle>
            <a:lvl1pPr>
              <a:spcBef>
                <a:spcPts val="400"/>
              </a:spcBef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ts val="400"/>
              </a:spcBef>
              <a:buSzPct val="100000"/>
              <a:buFont typeface="Courier New" panose="02070309020205020404" pitchFamily="49" charset="0"/>
              <a:buChar char="o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spcBef>
                <a:spcPts val="400"/>
              </a:spcBef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AutoShape 1"/>
          <p:cNvSpPr>
            <a:spLocks/>
          </p:cNvSpPr>
          <p:nvPr userDrawn="1"/>
        </p:nvSpPr>
        <p:spPr bwMode="auto">
          <a:xfrm>
            <a:off x="7308304" y="74613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algn="r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251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2362200"/>
            <a:ext cx="7680960" cy="1133475"/>
          </a:xfrm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algn="l">
              <a:defRPr sz="2400" b="1" cap="none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3505200"/>
            <a:ext cx="768096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0611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2" y="381000"/>
            <a:ext cx="8311896" cy="859536"/>
          </a:xfrm>
        </p:spPr>
        <p:txBody>
          <a:bodyPr>
            <a:normAutofit/>
          </a:bodyPr>
          <a:lstStyle>
            <a:lvl1pPr algn="l"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CA" dirty="0"/>
          </a:p>
        </p:txBody>
      </p:sp>
      <p:sp>
        <p:nvSpPr>
          <p:cNvPr id="6" name="AutoShape 1"/>
          <p:cNvSpPr>
            <a:spLocks/>
          </p:cNvSpPr>
          <p:nvPr userDrawn="1"/>
        </p:nvSpPr>
        <p:spPr bwMode="auto">
          <a:xfrm>
            <a:off x="7308304" y="76200"/>
            <a:ext cx="1728192" cy="306387"/>
          </a:xfrm>
          <a:custGeom>
            <a:avLst/>
            <a:gdLst>
              <a:gd name="T0" fmla="*/ 2147483647 w 21600"/>
              <a:gd name="T1" fmla="*/ 30823000 h 21600"/>
              <a:gd name="T2" fmla="*/ 2147483647 w 21600"/>
              <a:gd name="T3" fmla="*/ 30823000 h 21600"/>
              <a:gd name="T4" fmla="*/ 2147483647 w 21600"/>
              <a:gd name="T5" fmla="*/ 30823000 h 21600"/>
              <a:gd name="T6" fmla="*/ 2147483647 w 21600"/>
              <a:gd name="T7" fmla="*/ 30823000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/>
          <a:lstStyle/>
          <a:p>
            <a:pPr algn="r"/>
            <a:r>
              <a:rPr 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  <a:sym typeface="Candara" pitchFamily="34" charset="0"/>
              </a:rPr>
              <a:t>CONFIDENTIAL</a:t>
            </a: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7219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2"/>
            <a:ext cx="7772400" cy="1374775"/>
          </a:xfrm>
        </p:spPr>
        <p:txBody>
          <a:bodyPr>
            <a:normAutofit/>
          </a:bodyPr>
          <a:lstStyle>
            <a:lvl1pPr algn="ctr">
              <a:defRPr sz="28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1800" b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72440" y="1435608"/>
            <a:ext cx="8138160" cy="3657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14186"/>
            <a:endParaRPr lang="en-CA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72440" y="1371601"/>
            <a:ext cx="8138160" cy="365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14186"/>
            <a:endParaRPr lang="en-CA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76200" y="6096000"/>
            <a:ext cx="89154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14186"/>
            <a:endParaRPr lang="en-CA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7" y="416580"/>
            <a:ext cx="1959425" cy="9144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7239000" y="899426"/>
            <a:ext cx="1409700" cy="461665"/>
          </a:xfrm>
          <a:prstGeom prst="rect">
            <a:avLst/>
          </a:prstGeom>
          <a:noFill/>
        </p:spPr>
        <p:txBody>
          <a:bodyPr wrap="square" lIns="91418" tIns="45709" rIns="91418" bIns="45709" rtlCol="0">
            <a:spAutoFit/>
          </a:bodyPr>
          <a:lstStyle/>
          <a:p>
            <a:pPr defTabSz="914186"/>
            <a:r>
              <a:rPr lang="en-CA" sz="2400" b="1" dirty="0">
                <a:solidFill>
                  <a:prstClr val="black"/>
                </a:solidFill>
                <a:latin typeface="Candara" panose="020E0502030303020204" pitchFamily="34" charset="0"/>
              </a:rPr>
              <a:t>ENERGY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6602860" y="609600"/>
            <a:ext cx="1398095" cy="338532"/>
          </a:xfrm>
          <a:prstGeom prst="rect">
            <a:avLst/>
          </a:prstGeom>
        </p:spPr>
        <p:txBody>
          <a:bodyPr wrap="none" lIns="91418" tIns="45709" rIns="91418" bIns="45709">
            <a:spAutoFit/>
          </a:bodyPr>
          <a:lstStyle/>
          <a:p>
            <a:pPr defTabSz="914186"/>
            <a:r>
              <a:rPr lang="en-CA" sz="1600" b="1" dirty="0">
                <a:solidFill>
                  <a:prstClr val="black"/>
                </a:solidFill>
                <a:latin typeface="Candara" panose="020E0502030303020204" pitchFamily="34" charset="0"/>
              </a:rPr>
              <a:t>MINISTRY OF </a:t>
            </a:r>
            <a:endParaRPr lang="en-CA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127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jpe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800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Size 20 In 2cm High Box </a:t>
            </a:r>
            <a:b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 Rows Of Text Fit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8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4" y="6309360"/>
            <a:ext cx="1175656" cy="548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4200" y="6428601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200" b="1" baseline="24000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MINISTRY OF </a:t>
            </a:r>
            <a:r>
              <a:rPr lang="en-CA" sz="12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75376" y="6324600"/>
            <a:ext cx="8961120" cy="0"/>
          </a:xfrm>
          <a:prstGeom prst="line">
            <a:avLst/>
          </a:prstGeom>
          <a:ln w="12700">
            <a:gradFill flip="none" rotWithShape="1">
              <a:gsLst>
                <a:gs pos="53000">
                  <a:schemeClr val="tx1">
                    <a:lumMod val="75000"/>
                    <a:lumOff val="25000"/>
                  </a:schemeClr>
                </a:gs>
                <a:gs pos="73000">
                  <a:srgbClr val="00B050"/>
                </a:gs>
                <a:gs pos="84000">
                  <a:srgbClr val="92D050"/>
                </a:gs>
                <a:gs pos="94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8419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0988" indent="-280988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Helvetica" panose="020B0604020202020204" pitchFamily="34" charset="0"/>
        <a:buChar char="–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►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148431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800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Size 20 In 2cm High Box </a:t>
            </a:r>
            <a:b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 Rows Of Text Fit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8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4" y="6309360"/>
            <a:ext cx="1175656" cy="548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4200" y="6428601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200" b="1" baseline="24000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MINISTRY OF </a:t>
            </a:r>
            <a:r>
              <a:rPr lang="en-CA" sz="12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75376" y="6324600"/>
            <a:ext cx="8961120" cy="0"/>
          </a:xfrm>
          <a:prstGeom prst="line">
            <a:avLst/>
          </a:prstGeom>
          <a:ln w="12700">
            <a:gradFill flip="none" rotWithShape="1">
              <a:gsLst>
                <a:gs pos="53000">
                  <a:schemeClr val="tx1">
                    <a:lumMod val="75000"/>
                    <a:lumOff val="25000"/>
                  </a:schemeClr>
                </a:gs>
                <a:gs pos="73000">
                  <a:srgbClr val="00B050"/>
                </a:gs>
                <a:gs pos="84000">
                  <a:srgbClr val="92D050"/>
                </a:gs>
                <a:gs pos="94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0979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0988" indent="-280988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Helvetica" panose="020B0604020202020204" pitchFamily="34" charset="0"/>
        <a:buChar char="–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►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148431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3192" y="402336"/>
            <a:ext cx="8311896" cy="731520"/>
          </a:xfrm>
          <a:prstGeom prst="rect">
            <a:avLst/>
          </a:prstGeom>
        </p:spPr>
        <p:txBody>
          <a:bodyPr vert="horz" lIns="91418" tIns="45709" rIns="91418" bIns="45709" rtlCol="0" anchor="ctr">
            <a:normAutofit/>
          </a:bodyPr>
          <a:lstStyle/>
          <a:p>
            <a: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size 22 in 0.8” high box </a:t>
            </a:r>
            <a:b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 rows of text fits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2"/>
            <a:ext cx="8229600" cy="4525963"/>
          </a:xfrm>
          <a:prstGeom prst="rect">
            <a:avLst/>
          </a:prstGeom>
        </p:spPr>
        <p:txBody>
          <a:bodyPr vert="horz" lIns="91418" tIns="45709" rIns="91418" bIns="4570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850" y="6488469"/>
            <a:ext cx="1453648" cy="310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89"/>
          <a:stretch/>
        </p:blipFill>
        <p:spPr>
          <a:xfrm>
            <a:off x="43544" y="6336792"/>
            <a:ext cx="1175656" cy="47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5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p:timing>
    <p:tnLst>
      <p:par>
        <p:cTn id="1" dur="indefinite" restart="never" nodeType="tmRoot"/>
      </p:par>
    </p:tnLst>
  </p:timing>
  <p:txStyles>
    <p:titleStyle>
      <a:lvl1pPr algn="l" defTabSz="91418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0922" indent="-280922" algn="l" defTabSz="91418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742776" indent="-285684" algn="l" defTabSz="91418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1142733" indent="-228546" algn="l" defTabSz="914186" rtl="0" eaLnBrk="1" latinLnBrk="0" hangingPunct="1">
        <a:spcBef>
          <a:spcPct val="20000"/>
        </a:spcBef>
        <a:buFont typeface="Helvetica" panose="020B0604020202020204" pitchFamily="34" charset="0"/>
        <a:buChar char="–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1599825" indent="-228546" algn="l" defTabSz="914186" rtl="0" eaLnBrk="1" latinLnBrk="0" hangingPunct="1">
        <a:spcBef>
          <a:spcPct val="20000"/>
        </a:spcBef>
        <a:buFont typeface="Arial" panose="020B0604020202020204" pitchFamily="34" charset="0"/>
        <a:buChar char="►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1483967" indent="-228546" algn="l" defTabSz="914186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012" indent="-228546" algn="l" defTabSz="9141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06" indent="-228546" algn="l" defTabSz="9141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98" indent="-228546" algn="l" defTabSz="9141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92" indent="-228546" algn="l" defTabSz="9141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2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6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9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73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66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58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52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44" algn="l" defTabSz="91418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800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Size 20 In 2cm High Box </a:t>
            </a:r>
            <a:b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CA" sz="22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 Rows Of Text Fit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8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4" y="6309360"/>
            <a:ext cx="1175656" cy="548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4200" y="6428601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200" b="1" baseline="24000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MINISTRY OF </a:t>
            </a:r>
            <a:r>
              <a:rPr lang="en-CA" sz="12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75376" y="6324600"/>
            <a:ext cx="8961120" cy="0"/>
          </a:xfrm>
          <a:prstGeom prst="line">
            <a:avLst/>
          </a:prstGeom>
          <a:ln w="12700">
            <a:gradFill flip="none" rotWithShape="1">
              <a:gsLst>
                <a:gs pos="53000">
                  <a:schemeClr val="tx1">
                    <a:lumMod val="75000"/>
                    <a:lumOff val="25000"/>
                  </a:schemeClr>
                </a:gs>
                <a:gs pos="73000">
                  <a:srgbClr val="00B050"/>
                </a:gs>
                <a:gs pos="84000">
                  <a:srgbClr val="92D050"/>
                </a:gs>
                <a:gs pos="94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5873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0988" indent="-280988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Helvetica" panose="020B0604020202020204" pitchFamily="34" charset="0"/>
        <a:buChar char="–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►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148431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4048"/>
            <a:ext cx="82800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CA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 Size 20 In 2cm High Box </a:t>
            </a:r>
            <a:br>
              <a:rPr lang="en-CA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CA" sz="2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Two Rows Of Text Fit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80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4" y="6309360"/>
            <a:ext cx="1175656" cy="548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4200" y="6428601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CA" sz="1200" b="1" baseline="24000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MINISTRY OF </a:t>
            </a:r>
            <a:r>
              <a:rPr lang="en-CA" sz="1200" b="1" dirty="0">
                <a:solidFill>
                  <a:prstClr val="black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ENERGY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75376" y="6324600"/>
            <a:ext cx="8961120" cy="0"/>
          </a:xfrm>
          <a:prstGeom prst="line">
            <a:avLst/>
          </a:prstGeom>
          <a:ln w="12700">
            <a:gradFill flip="none" rotWithShape="1">
              <a:gsLst>
                <a:gs pos="53000">
                  <a:schemeClr val="tx1">
                    <a:lumMod val="75000"/>
                    <a:lumOff val="25000"/>
                  </a:schemeClr>
                </a:gs>
                <a:gs pos="73000">
                  <a:srgbClr val="00B050"/>
                </a:gs>
                <a:gs pos="84000">
                  <a:srgbClr val="92D050"/>
                </a:gs>
                <a:gs pos="94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886200" y="6488469"/>
            <a:ext cx="1447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fld id="{709D8DCE-F4C7-4D5C-9655-619CE1482BDB}" type="slidenum">
              <a:rPr lang="en-CA" sz="1100">
                <a:solidFill>
                  <a:prstClr val="black">
                    <a:lumMod val="65000"/>
                    <a:lumOff val="35000"/>
                  </a:prst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ctr"/>
              <a:t>‹#›</a:t>
            </a:fld>
            <a:endParaRPr lang="en-CA" sz="1100" dirty="0">
              <a:solidFill>
                <a:prstClr val="black">
                  <a:lumMod val="65000"/>
                  <a:lumOff val="35000"/>
                </a:prst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8710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</p:sldLayoutIdLst>
  <p:txStyles>
    <p:titleStyle>
      <a:lvl1pPr algn="l" defTabSz="9144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0988" indent="-280988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Helvetica" panose="020B0604020202020204" pitchFamily="34" charset="0"/>
        <a:buChar char="–"/>
        <a:defRPr sz="1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►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1484313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/>
            </a:r>
            <a:br>
              <a:rPr lang="en-CA" dirty="0" smtClean="0"/>
            </a:br>
            <a:r>
              <a:rPr lang="en-CA" dirty="0"/>
              <a:t/>
            </a:r>
            <a:br>
              <a:rPr lang="en-CA" dirty="0"/>
            </a:br>
            <a:r>
              <a:rPr lang="en-CA" dirty="0" smtClean="0"/>
              <a:t>Ontario’s Electricity Bills: </a:t>
            </a:r>
            <a:br>
              <a:rPr lang="en-CA" dirty="0" smtClean="0"/>
            </a:br>
            <a:r>
              <a:rPr lang="en-CA" dirty="0" smtClean="0"/>
              <a:t>Current </a:t>
            </a:r>
            <a:r>
              <a:rPr lang="en-CA" smtClean="0"/>
              <a:t>Requirements </a:t>
            </a:r>
            <a:r>
              <a:rPr lang="en-CA" smtClean="0"/>
              <a:t>and </a:t>
            </a:r>
            <a:r>
              <a:rPr lang="en-CA" dirty="0" smtClean="0"/>
              <a:t>Long-Term Improvements</a:t>
            </a:r>
            <a:r>
              <a:rPr lang="en-CA" dirty="0"/>
              <a:t/>
            </a:r>
            <a:br>
              <a:rPr lang="en-CA" dirty="0"/>
            </a:b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2147664"/>
          </a:xfrm>
        </p:spPr>
        <p:txBody>
          <a:bodyPr>
            <a:noAutofit/>
          </a:bodyPr>
          <a:lstStyle/>
          <a:p>
            <a:endParaRPr lang="en-CA" dirty="0" smtClean="0">
              <a:solidFill>
                <a:schemeClr val="tx1"/>
              </a:solidFill>
            </a:endParaRPr>
          </a:p>
          <a:p>
            <a:r>
              <a:rPr lang="en-CA" dirty="0" smtClean="0">
                <a:solidFill>
                  <a:schemeClr val="tx1"/>
                </a:solidFill>
              </a:rPr>
              <a:t>July 2017</a:t>
            </a:r>
          </a:p>
          <a:p>
            <a:endParaRPr lang="en-CA" sz="2400" dirty="0" smtClean="0">
              <a:solidFill>
                <a:srgbClr val="DD54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58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Proposed Timeline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 order to have new regulations in place for January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1, 2018,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the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Redesign Action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Plan should be undertaken according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to the following timeline: </a:t>
            </a:r>
          </a:p>
          <a:p>
            <a:endParaRPr lang="en-CA" dirty="0"/>
          </a:p>
        </p:txBody>
      </p:sp>
      <p:grpSp>
        <p:nvGrpSpPr>
          <p:cNvPr id="4" name="Group 3"/>
          <p:cNvGrpSpPr/>
          <p:nvPr/>
        </p:nvGrpSpPr>
        <p:grpSpPr>
          <a:xfrm>
            <a:off x="297101" y="1824663"/>
            <a:ext cx="8616730" cy="4624173"/>
            <a:chOff x="238241" y="2286000"/>
            <a:chExt cx="8616730" cy="4624173"/>
          </a:xfrm>
        </p:grpSpPr>
        <p:sp>
          <p:nvSpPr>
            <p:cNvPr id="5" name="Chevron 4"/>
            <p:cNvSpPr/>
            <p:nvPr/>
          </p:nvSpPr>
          <p:spPr>
            <a:xfrm>
              <a:off x="3590049" y="2286000"/>
              <a:ext cx="1907639" cy="705600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Aug.</a:t>
              </a:r>
              <a:r>
                <a:rPr kumimoji="0" lang="en-US" sz="1050" b="1" i="0" u="none" strike="noStrike" kern="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 – Sept</a:t>
              </a: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. 2017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RAP Consultations</a:t>
              </a:r>
            </a:p>
          </p:txBody>
        </p:sp>
        <p:sp>
          <p:nvSpPr>
            <p:cNvPr id="6" name="Chevron 5"/>
            <p:cNvSpPr/>
            <p:nvPr/>
          </p:nvSpPr>
          <p:spPr>
            <a:xfrm>
              <a:off x="5262124" y="2294548"/>
              <a:ext cx="1907639" cy="705600"/>
            </a:xfrm>
            <a:prstGeom prst="chevron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Fall</a:t>
              </a:r>
              <a:r>
                <a:rPr kumimoji="0" lang="en-US" sz="1050" b="1" i="0" u="none" strike="noStrike" kern="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 –</a:t>
              </a:r>
              <a:r>
                <a:rPr lang="en-US" sz="1050" b="1" kern="0" dirty="0">
                  <a:latin typeface="Helvetica"/>
                  <a:cs typeface="Arial" panose="020B0604020202020204" pitchFamily="34" charset="0"/>
                </a:rPr>
                <a:t> </a:t>
              </a: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Winter 2017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RAP Regulatory Amendments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</p:txBody>
        </p:sp>
        <p:sp>
          <p:nvSpPr>
            <p:cNvPr id="7" name="Chevron 6"/>
            <p:cNvSpPr/>
            <p:nvPr/>
          </p:nvSpPr>
          <p:spPr>
            <a:xfrm>
              <a:off x="1909324" y="2303097"/>
              <a:ext cx="1916289" cy="688503"/>
            </a:xfrm>
            <a:prstGeom prst="chevron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July 1, 2017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OFHP</a:t>
              </a: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Required Messaging</a:t>
              </a:r>
            </a:p>
          </p:txBody>
        </p:sp>
        <p:sp>
          <p:nvSpPr>
            <p:cNvPr id="8" name="Pentagon 7"/>
            <p:cNvSpPr/>
            <p:nvPr/>
          </p:nvSpPr>
          <p:spPr>
            <a:xfrm>
              <a:off x="304799" y="2311114"/>
              <a:ext cx="1840089" cy="688503"/>
            </a:xfrm>
            <a:prstGeom prst="homePlat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050" b="1" kern="0" dirty="0">
                  <a:latin typeface="Helvetica"/>
                  <a:cs typeface="Arial" panose="020B0604020202020204" pitchFamily="34" charset="0"/>
                </a:rPr>
                <a:t>Pre-July 1, 2017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sz="1050" kern="0" dirty="0">
                  <a:latin typeface="Helvetica"/>
                  <a:cs typeface="Arial" panose="020B0604020202020204" pitchFamily="34" charset="0"/>
                </a:rPr>
                <a:t>OFHP Bill Inserts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98574" y="3132216"/>
              <a:ext cx="1682855" cy="3624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ENERGY to convene a RAP Working Group in August,</a:t>
              </a:r>
              <a:r>
                <a:rPr kumimoji="0" lang="en-US" sz="1050" b="0" i="0" u="none" strike="noStrike" kern="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 including Hydro One, the EDA, the OEB, the Coalition of Large Distributors, as well as other LDCs and industry assoc. </a:t>
              </a:r>
              <a:endParaRPr kumimoji="0" lang="en-US" sz="10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ENERGY to seek feedback on changes to bill presentment, regulatory reform, and  gather </a:t>
              </a:r>
              <a:r>
                <a:rPr lang="en-US" sz="1050" kern="0" dirty="0" smtClean="0">
                  <a:latin typeface="Helvetica"/>
                  <a:cs typeface="Arial" panose="020B0604020202020204" pitchFamily="34" charset="0"/>
                </a:rPr>
                <a:t>information on </a:t>
              </a:r>
              <a:r>
                <a:rPr lang="en-US" sz="1050" kern="0" dirty="0" err="1">
                  <a:latin typeface="Helvetica"/>
                  <a:cs typeface="Arial" panose="020B0604020202020204" pitchFamily="34" charset="0"/>
                </a:rPr>
                <a:t>behavioural</a:t>
              </a:r>
              <a:r>
                <a:rPr lang="en-US" sz="1050" kern="0" dirty="0">
                  <a:latin typeface="Helvetica"/>
                  <a:cs typeface="Arial" panose="020B0604020202020204" pitchFamily="34" charset="0"/>
                </a:rPr>
                <a:t> </a:t>
              </a:r>
              <a:r>
                <a:rPr lang="en-US" sz="1050" kern="0" dirty="0" smtClean="0">
                  <a:latin typeface="Helvetica"/>
                  <a:cs typeface="Arial" panose="020B0604020202020204" pitchFamily="34" charset="0"/>
                </a:rPr>
                <a:t>economics, consumer advocacy, and billing system design.</a:t>
              </a:r>
              <a:endParaRPr kumimoji="0" lang="en-US" sz="10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en-US" sz="10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en-US" sz="10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858715" y="3132216"/>
              <a:ext cx="1966898" cy="37779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OFHP regulations introduced requiring LDCs</a:t>
              </a:r>
              <a:r>
                <a:rPr kumimoji="0" lang="en-US" sz="1050" b="0" i="0" u="none" strike="noStrike" kern="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to comply with the following by July 1</a:t>
              </a:r>
              <a:r>
                <a:rPr kumimoji="0" lang="en-US" sz="1050" b="0" i="0" u="none" strike="noStrike" kern="0" cap="none" spc="0" normalizeH="0" baseline="3000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st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: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Issue prescribed </a:t>
              </a: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OFHP bill inserts on a quarterly basis for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one </a:t>
              </a: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year; 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Include standardized OFHP on-bill messaging; 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Include a FNDC line item, where applicable; and </a:t>
              </a: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Remove outdated on-bill messaging (e.g., DRC exemption). 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Hydro One exempted from O. Reg. 275/04 and specified OFHP invoicing requirements</a:t>
              </a:r>
              <a:r>
                <a:rPr lang="en-US" sz="1050" kern="0" dirty="0" smtClean="0">
                  <a:latin typeface="Helvetica"/>
                  <a:cs typeface="Arial" panose="020B0604020202020204" pitchFamily="34" charset="0"/>
                </a:rPr>
                <a:t>. 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  <a:p>
              <a:pPr marL="228600" marR="0" lvl="0" indent="-22860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0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31998" y="3132217"/>
              <a:ext cx="1669945" cy="2798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eaLnBrk="1" fontAlgn="auto" hangingPunct="1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050" kern="0" dirty="0">
                  <a:latin typeface="Helvetica"/>
                  <a:cs typeface="Arial" panose="020B0604020202020204" pitchFamily="34" charset="0"/>
                </a:rPr>
                <a:t>Following RAP consultations, ENERGY to introduce regulatory amendments to simplify bill presentment in late Fall/Winter 2017. </a:t>
              </a:r>
            </a:p>
            <a:p>
              <a:pPr marL="171450" indent="-171450" eaLnBrk="1" fontAlgn="auto" hangingPunct="1">
                <a:spcBef>
                  <a:spcPts val="600"/>
                </a:spcBef>
                <a:spcAft>
                  <a:spcPts val="600"/>
                </a:spcAft>
                <a:buFont typeface="Wingdings" panose="05000000000000000000" pitchFamily="2" charset="2"/>
                <a:buChar char="§"/>
                <a:defRPr/>
              </a:pPr>
              <a:r>
                <a:rPr lang="en-US" sz="1050" kern="0" dirty="0" smtClean="0">
                  <a:latin typeface="Helvetica"/>
                  <a:cs typeface="Arial" panose="020B0604020202020204" pitchFamily="34" charset="0"/>
                </a:rPr>
                <a:t>Hydro </a:t>
              </a:r>
              <a:r>
                <a:rPr lang="en-US" sz="1050" kern="0" dirty="0">
                  <a:latin typeface="Helvetica"/>
                  <a:cs typeface="Arial" panose="020B0604020202020204" pitchFamily="34" charset="0"/>
                </a:rPr>
                <a:t>One to begin rolling </a:t>
              </a:r>
              <a:r>
                <a:rPr lang="en-US" sz="1050" kern="0" dirty="0" smtClean="0">
                  <a:latin typeface="Helvetica"/>
                  <a:cs typeface="Arial" panose="020B0604020202020204" pitchFamily="34" charset="0"/>
                </a:rPr>
                <a:t>out its </a:t>
              </a:r>
              <a:r>
                <a:rPr lang="en-US" sz="1050" kern="0" dirty="0">
                  <a:latin typeface="Helvetica"/>
                  <a:cs typeface="Arial" panose="020B0604020202020204" pitchFamily="34" charset="0"/>
                </a:rPr>
                <a:t>redesigned electricity bills in Q4 2017. 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en-US" sz="10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38241" y="3132217"/>
              <a:ext cx="1676399" cy="2618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Requirement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for LDCs </a:t>
              </a: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to issue “8%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rebate</a:t>
              </a: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”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envelopes, and include “8% rebate” on-bill messaging revoked</a:t>
              </a:r>
              <a:r>
                <a:rPr kumimoji="0" lang="en-US" sz="1050" b="0" i="0" u="none" strike="noStrike" kern="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 from O. Reg. 364/16.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LDCs voluntarily issue </a:t>
              </a: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OFHP bill inserts in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late June </a:t>
              </a:r>
              <a:r>
                <a:rPr kumimoji="0" lang="en-US" sz="105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ahead of finalized OFHP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regulations (inserts printed by ENERGY).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en-US" sz="105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>
              <a:off x="6934200" y="2286000"/>
              <a:ext cx="1920771" cy="705600"/>
            </a:xfrm>
            <a:prstGeom prst="chevron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Winter 2018 – </a:t>
              </a:r>
              <a:r>
                <a:rPr kumimoji="0" lang="en-US" sz="105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RAP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Implementation</a:t>
              </a:r>
              <a:endParaRPr kumimoji="0" lang="en-US" sz="105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901943" y="3132217"/>
              <a:ext cx="1752600" cy="2823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New/amended</a:t>
              </a:r>
              <a:r>
                <a:rPr kumimoji="0" lang="en-US" sz="1050" b="0" i="0" u="none" strike="noStrike" kern="0" cap="none" spc="0" normalizeH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 invoicing regulations </a:t>
              </a: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to become effective as of January 1, 2018. 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Hydro One expected to complete its roll-out of redesigned bills to its low volume consumers by Q2 2018. </a:t>
              </a:r>
            </a:p>
            <a:p>
              <a:pPr marL="171450" marR="0" lvl="0" indent="-171450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n-US" sz="105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Helvetica"/>
                  <a:cs typeface="Arial" panose="020B0604020202020204" pitchFamily="34" charset="0"/>
                </a:rPr>
                <a:t>New regulations to include ample transition period for LDCs to adopt new regulatory invoicing requirements.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5092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949" y="1371600"/>
            <a:ext cx="8153400" cy="452596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CA" sz="14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Overview of Electricity Bill Requirements</a:t>
            </a:r>
          </a:p>
          <a:p>
            <a:pPr marL="342900" indent="-342900">
              <a:lnSpc>
                <a:spcPct val="150000"/>
              </a:lnSpc>
            </a:pPr>
            <a:r>
              <a:rPr lang="en-CA" sz="14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Ontario’s </a:t>
            </a:r>
            <a:r>
              <a:rPr lang="en-CA" sz="14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Fair Hydro Plan (OFHP)</a:t>
            </a:r>
          </a:p>
          <a:p>
            <a:pPr marL="342900" indent="-342900">
              <a:lnSpc>
                <a:spcPct val="150000"/>
              </a:lnSpc>
            </a:pPr>
            <a:r>
              <a:rPr lang="en-CA" sz="14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Redesign Action Plan (RAP) </a:t>
            </a:r>
          </a:p>
          <a:p>
            <a:pPr marL="342900" indent="-342900">
              <a:lnSpc>
                <a:spcPct val="150000"/>
              </a:lnSpc>
            </a:pPr>
            <a:r>
              <a:rPr lang="en-CA" sz="14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Hydro One – Bill Redesign Initiative </a:t>
            </a:r>
          </a:p>
          <a:p>
            <a:pPr marL="342900" indent="-342900">
              <a:lnSpc>
                <a:spcPct val="150000"/>
              </a:lnSpc>
            </a:pPr>
            <a:r>
              <a:rPr lang="en-CA" sz="1400" dirty="0" smtClean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Proposed Timeline </a:t>
            </a:r>
          </a:p>
          <a:p>
            <a:pPr marL="461854" lvl="1" indent="0">
              <a:lnSpc>
                <a:spcPct val="150000"/>
              </a:lnSpc>
              <a:buNone/>
            </a:pPr>
            <a:endParaRPr lang="en-CA" sz="1400" dirty="0" smtClean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61854" lvl="1" indent="0">
              <a:lnSpc>
                <a:spcPct val="150000"/>
              </a:lnSpc>
            </a:pPr>
            <a:endParaRPr lang="en-CA" sz="14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CA" sz="1400" dirty="0"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404664"/>
            <a:ext cx="82800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CA" dirty="0" smtClean="0">
                <a:solidFill>
                  <a:prstClr val="black"/>
                </a:solidFill>
              </a:rPr>
              <a:t>Contents</a:t>
            </a:r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1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0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Electricity Bill Requirements – Authority Overview</a:t>
            </a:r>
            <a:endParaRPr lang="en-CA" sz="2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093" y="1112520"/>
            <a:ext cx="5924308" cy="4953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CA" sz="1300" dirty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In Ontario, most electricity customers receive bills for their consumption of electricity from their </a:t>
            </a: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Local Distribution Company (LDC).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The </a:t>
            </a:r>
            <a:r>
              <a:rPr lang="en-CA" sz="1300" dirty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government </a:t>
            </a: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has </a:t>
            </a:r>
            <a:r>
              <a:rPr lang="en-CA" sz="1300" dirty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the </a:t>
            </a: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authority to </a:t>
            </a:r>
            <a:r>
              <a:rPr lang="en-CA" sz="1300" dirty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stipulate requirements in relation to the form and content of electricity </a:t>
            </a: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bills, including the ability to prescribe messaging related to government programs directly on bill invoices, inserts and envelopes. </a:t>
            </a:r>
            <a:endParaRPr lang="en-CA" sz="1300" dirty="0" smtClean="0"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CA" sz="1300" dirty="0">
                <a:latin typeface="Helvetica" panose="020B0604020202020204" pitchFamily="34" charset="0"/>
                <a:cs typeface="Helvetica" panose="020B0604020202020204" pitchFamily="34" charset="0"/>
              </a:rPr>
              <a:t>The government obtains its authority to mandate specific content with respect to bills from the </a:t>
            </a:r>
            <a:r>
              <a:rPr lang="en-CA" sz="1300" i="1" dirty="0">
                <a:latin typeface="Helvetica" panose="020B0604020202020204" pitchFamily="34" charset="0"/>
                <a:cs typeface="Helvetica" panose="020B0604020202020204" pitchFamily="34" charset="0"/>
              </a:rPr>
              <a:t>Ontario Energy Board Act</a:t>
            </a:r>
            <a:r>
              <a:rPr lang="en-CA" sz="1300" dirty="0">
                <a:latin typeface="Helvetica" panose="020B0604020202020204" pitchFamily="34" charset="0"/>
                <a:cs typeface="Helvetica" panose="020B0604020202020204" pitchFamily="34" charset="0"/>
              </a:rPr>
              <a:t>, 1998 and there are a number of regulations requiring LDCs to display messaging in a certain way on electricity bills.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These </a:t>
            </a:r>
            <a:r>
              <a:rPr lang="en-CA" sz="1300" dirty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requirements have been criticized as a patchwork of measures that limit the invoice’s readability and usefulness to consumers. </a:t>
            </a: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Customer advocates have called </a:t>
            </a:r>
            <a:r>
              <a:rPr lang="en-CA" sz="1300" dirty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for more flexibility to design a more consumer-responsive invoice.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Outside </a:t>
            </a:r>
            <a:r>
              <a:rPr lang="en-CA" sz="1300" dirty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of these requirements, LDCs enjoy the flexibility to </a:t>
            </a: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present </a:t>
            </a:r>
            <a:r>
              <a:rPr lang="en-CA" sz="1300" dirty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their bills in a manner which they believe best </a:t>
            </a:r>
            <a:r>
              <a:rPr lang="en-CA" sz="1300" dirty="0" smtClean="0"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responds to the preferences of their customer base, causing bill appearance to vary widely across Ontario’s approximately 70 LDCs (see right).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248401" y="1431724"/>
            <a:ext cx="2489945" cy="4657345"/>
            <a:chOff x="5750150" y="2303216"/>
            <a:chExt cx="2984288" cy="4450407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6879" y="2303216"/>
              <a:ext cx="2192304" cy="199824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4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0150" y="3483605"/>
              <a:ext cx="2194362" cy="20019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5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0076" y="4751654"/>
              <a:ext cx="2194362" cy="20019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8608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Bill Example </a:t>
            </a:r>
            <a:r>
              <a:rPr lang="en-CA" sz="20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– Front</a:t>
            </a:r>
            <a:endParaRPr lang="en-CA" sz="2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5"/>
          <a:stretch/>
        </p:blipFill>
        <p:spPr>
          <a:xfrm>
            <a:off x="2590800" y="1219200"/>
            <a:ext cx="3968683" cy="4904509"/>
          </a:xfrm>
        </p:spPr>
      </p:pic>
      <p:sp>
        <p:nvSpPr>
          <p:cNvPr id="6" name="TextBox 5"/>
          <p:cNvSpPr txBox="1"/>
          <p:nvPr/>
        </p:nvSpPr>
        <p:spPr>
          <a:xfrm>
            <a:off x="838200" y="2743200"/>
            <a:ext cx="10668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Heading</a:t>
            </a:r>
          </a:p>
          <a:p>
            <a:r>
              <a:rPr lang="en-CA" sz="700" dirty="0">
                <a:solidFill>
                  <a:srgbClr val="000000"/>
                </a:solidFill>
              </a:rPr>
              <a:t>O. Reg. 275/04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3275111"/>
            <a:ext cx="10668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Sub-headings</a:t>
            </a:r>
          </a:p>
          <a:p>
            <a:r>
              <a:rPr lang="en-CA" sz="700" dirty="0">
                <a:solidFill>
                  <a:srgbClr val="000000"/>
                </a:solidFill>
              </a:rPr>
              <a:t>O. Reg. 275/04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62800" y="1773451"/>
            <a:ext cx="1371600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Statement Date, Policy on Due Date</a:t>
            </a:r>
          </a:p>
          <a:p>
            <a:r>
              <a:rPr lang="en-CA" sz="700" dirty="0">
                <a:solidFill>
                  <a:srgbClr val="000000"/>
                </a:solidFill>
              </a:rPr>
              <a:t>OEB Codes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877601"/>
            <a:ext cx="2286000" cy="6309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Price &amp; Consumption Breakdown must follow “Electricity” Sub-heading</a:t>
            </a:r>
          </a:p>
          <a:p>
            <a:r>
              <a:rPr lang="en-CA" sz="700" dirty="0">
                <a:solidFill>
                  <a:srgbClr val="000000"/>
                </a:solidFill>
              </a:rPr>
              <a:t>O. Reg. 275/04</a:t>
            </a:r>
          </a:p>
          <a:p>
            <a:r>
              <a:rPr lang="en-CA" sz="700" b="1" dirty="0">
                <a:solidFill>
                  <a:srgbClr val="000000"/>
                </a:solidFill>
              </a:rPr>
              <a:t>Policy on Applicable TOU Price and Period</a:t>
            </a:r>
          </a:p>
          <a:p>
            <a:r>
              <a:rPr lang="en-CA" sz="700" dirty="0">
                <a:solidFill>
                  <a:srgbClr val="000000"/>
                </a:solidFill>
              </a:rPr>
              <a:t>OEB Codes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32302" y="3755984"/>
            <a:ext cx="2035498" cy="6309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Historical Use Comparison </a:t>
            </a:r>
          </a:p>
          <a:p>
            <a:r>
              <a:rPr lang="en-CA" sz="700" dirty="0">
                <a:solidFill>
                  <a:srgbClr val="000000"/>
                </a:solidFill>
              </a:rPr>
              <a:t>O.Reg. 275/04</a:t>
            </a:r>
            <a:endParaRPr lang="en-CA" sz="700" b="1" dirty="0">
              <a:solidFill>
                <a:srgbClr val="000000"/>
              </a:solidFill>
            </a:endParaRPr>
          </a:p>
          <a:p>
            <a:r>
              <a:rPr lang="en-CA" sz="700" i="1" dirty="0">
                <a:solidFill>
                  <a:srgbClr val="000000"/>
                </a:solidFill>
              </a:rPr>
              <a:t>- Not required in graphic form</a:t>
            </a:r>
          </a:p>
          <a:p>
            <a:r>
              <a:rPr lang="en-CA" sz="700" i="1" dirty="0">
                <a:solidFill>
                  <a:srgbClr val="000000"/>
                </a:solidFill>
              </a:rPr>
              <a:t>- No specific requirements re: the length of   historical comparison period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8200" y="4264221"/>
            <a:ext cx="10668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8% Rebate</a:t>
            </a:r>
          </a:p>
          <a:p>
            <a:r>
              <a:rPr lang="en-CA" sz="700" dirty="0">
                <a:solidFill>
                  <a:srgbClr val="000000"/>
                </a:solidFill>
              </a:rPr>
              <a:t>O.Reg. 364/16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5334000"/>
            <a:ext cx="1066800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Actual Meter Read </a:t>
            </a:r>
            <a:r>
              <a:rPr lang="en-CA" sz="700" dirty="0">
                <a:solidFill>
                  <a:srgbClr val="000000"/>
                </a:solidFill>
              </a:rPr>
              <a:t>O. Reg. 275/04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9100" y="4669050"/>
            <a:ext cx="17526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Policies on Late Charges, Balance Forward, Deposits, Total Amount Due, </a:t>
            </a:r>
            <a:r>
              <a:rPr lang="en-CA" sz="700" b="1" dirty="0" err="1">
                <a:solidFill>
                  <a:srgbClr val="000000"/>
                </a:solidFill>
              </a:rPr>
              <a:t>etc</a:t>
            </a:r>
            <a:r>
              <a:rPr lang="en-CA" sz="700" b="1" dirty="0">
                <a:solidFill>
                  <a:srgbClr val="000000"/>
                </a:solidFill>
              </a:rPr>
              <a:t> </a:t>
            </a:r>
          </a:p>
          <a:p>
            <a:r>
              <a:rPr lang="en-CA" sz="700" dirty="0">
                <a:solidFill>
                  <a:srgbClr val="000000"/>
                </a:solidFill>
              </a:rPr>
              <a:t>OEB Codes</a:t>
            </a:r>
          </a:p>
        </p:txBody>
      </p:sp>
      <p:sp>
        <p:nvSpPr>
          <p:cNvPr id="19" name="Left Brace 18"/>
          <p:cNvSpPr/>
          <p:nvPr/>
        </p:nvSpPr>
        <p:spPr bwMode="auto">
          <a:xfrm>
            <a:off x="2329014" y="4497288"/>
            <a:ext cx="198119" cy="457200"/>
          </a:xfrm>
          <a:prstGeom prst="lef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Right Brace 19"/>
          <p:cNvSpPr/>
          <p:nvPr/>
        </p:nvSpPr>
        <p:spPr bwMode="auto">
          <a:xfrm>
            <a:off x="6588451" y="3256377"/>
            <a:ext cx="228600" cy="1655549"/>
          </a:xfrm>
          <a:prstGeom prst="righ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1" name="Right Brace 20"/>
          <p:cNvSpPr/>
          <p:nvPr/>
        </p:nvSpPr>
        <p:spPr bwMode="auto">
          <a:xfrm>
            <a:off x="6626551" y="1981200"/>
            <a:ext cx="152400" cy="381000"/>
          </a:xfrm>
          <a:prstGeom prst="righ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62800" y="2350531"/>
            <a:ext cx="13716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Phone &amp; Website Contact </a:t>
            </a:r>
            <a:r>
              <a:rPr lang="en-CA" sz="700" dirty="0">
                <a:solidFill>
                  <a:srgbClr val="000000"/>
                </a:solidFill>
              </a:rPr>
              <a:t>O. Reg. 275/04</a:t>
            </a:r>
          </a:p>
        </p:txBody>
      </p:sp>
      <p:cxnSp>
        <p:nvCxnSpPr>
          <p:cNvPr id="25" name="Straight Arrow Connector 24"/>
          <p:cNvCxnSpPr>
            <a:stCxn id="6" idx="3"/>
          </p:cNvCxnSpPr>
          <p:nvPr/>
        </p:nvCxnSpPr>
        <p:spPr bwMode="auto">
          <a:xfrm flipV="1">
            <a:off x="1905000" y="2897088"/>
            <a:ext cx="622133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Arrow Connector 26"/>
          <p:cNvCxnSpPr>
            <a:stCxn id="7" idx="3"/>
          </p:cNvCxnSpPr>
          <p:nvPr/>
        </p:nvCxnSpPr>
        <p:spPr bwMode="auto">
          <a:xfrm flipV="1">
            <a:off x="1905000" y="3061385"/>
            <a:ext cx="685800" cy="3676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Arrow Connector 28"/>
          <p:cNvCxnSpPr>
            <a:stCxn id="7" idx="3"/>
            <a:endCxn id="30" idx="1"/>
          </p:cNvCxnSpPr>
          <p:nvPr/>
        </p:nvCxnSpPr>
        <p:spPr bwMode="auto">
          <a:xfrm>
            <a:off x="1905000" y="3429000"/>
            <a:ext cx="426789" cy="4533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Left Brace 29"/>
          <p:cNvSpPr/>
          <p:nvPr/>
        </p:nvSpPr>
        <p:spPr bwMode="auto">
          <a:xfrm>
            <a:off x="2331789" y="3711223"/>
            <a:ext cx="198119" cy="342212"/>
          </a:xfrm>
          <a:prstGeom prst="lef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3" name="Straight Arrow Connector 32"/>
          <p:cNvCxnSpPr>
            <a:stCxn id="12" idx="3"/>
          </p:cNvCxnSpPr>
          <p:nvPr/>
        </p:nvCxnSpPr>
        <p:spPr bwMode="auto">
          <a:xfrm flipV="1">
            <a:off x="1905000" y="4418109"/>
            <a:ext cx="683661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Arrow Connector 34"/>
          <p:cNvCxnSpPr>
            <a:stCxn id="18" idx="3"/>
            <a:endCxn id="19" idx="1"/>
          </p:cNvCxnSpPr>
          <p:nvPr/>
        </p:nvCxnSpPr>
        <p:spPr bwMode="auto">
          <a:xfrm flipV="1">
            <a:off x="2171700" y="4725888"/>
            <a:ext cx="157314" cy="2047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Straight Arrow Connector 40"/>
          <p:cNvCxnSpPr>
            <a:stCxn id="8" idx="1"/>
            <a:endCxn id="21" idx="1"/>
          </p:cNvCxnSpPr>
          <p:nvPr/>
        </p:nvCxnSpPr>
        <p:spPr bwMode="auto">
          <a:xfrm flipH="1">
            <a:off x="6778951" y="1981200"/>
            <a:ext cx="383849" cy="190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Arrow Connector 42"/>
          <p:cNvCxnSpPr>
            <a:stCxn id="22" idx="1"/>
          </p:cNvCxnSpPr>
          <p:nvPr/>
        </p:nvCxnSpPr>
        <p:spPr bwMode="auto">
          <a:xfrm flipH="1">
            <a:off x="6400800" y="2504420"/>
            <a:ext cx="762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Straight Arrow Connector 44"/>
          <p:cNvCxnSpPr>
            <a:stCxn id="9" idx="1"/>
          </p:cNvCxnSpPr>
          <p:nvPr/>
        </p:nvCxnSpPr>
        <p:spPr bwMode="auto">
          <a:xfrm flipH="1">
            <a:off x="4191000" y="3193072"/>
            <a:ext cx="2590800" cy="3154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Straight Arrow Connector 46"/>
          <p:cNvCxnSpPr>
            <a:stCxn id="10" idx="1"/>
            <a:endCxn id="20" idx="1"/>
          </p:cNvCxnSpPr>
          <p:nvPr/>
        </p:nvCxnSpPr>
        <p:spPr bwMode="auto">
          <a:xfrm flipH="1">
            <a:off x="6817051" y="4071455"/>
            <a:ext cx="215251" cy="1269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Straight Arrow Connector 48"/>
          <p:cNvCxnSpPr>
            <a:stCxn id="17" idx="1"/>
          </p:cNvCxnSpPr>
          <p:nvPr/>
        </p:nvCxnSpPr>
        <p:spPr bwMode="auto">
          <a:xfrm flipH="1">
            <a:off x="4648200" y="5541749"/>
            <a:ext cx="2667000" cy="3271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4907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0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Bill Example </a:t>
            </a:r>
            <a:r>
              <a:rPr lang="en-CA" sz="20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– Back</a:t>
            </a:r>
            <a:endParaRPr lang="en-CA" sz="2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219200"/>
            <a:ext cx="3378920" cy="5519875"/>
          </a:xfrm>
        </p:spPr>
      </p:pic>
      <p:sp>
        <p:nvSpPr>
          <p:cNvPr id="6" name="TextBox 5"/>
          <p:cNvSpPr txBox="1"/>
          <p:nvPr/>
        </p:nvSpPr>
        <p:spPr>
          <a:xfrm>
            <a:off x="1249823" y="3988854"/>
            <a:ext cx="1295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Explanation of Electricity Terms in Prescribed Language </a:t>
            </a:r>
          </a:p>
          <a:p>
            <a:r>
              <a:rPr lang="en-CA" sz="700" dirty="0">
                <a:solidFill>
                  <a:srgbClr val="000000"/>
                </a:solidFill>
              </a:rPr>
              <a:t>O. Reg. 275/04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1800" y="3657600"/>
            <a:ext cx="1295400" cy="6309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Website links for where to get more Information in Prescribed Language  </a:t>
            </a:r>
            <a:r>
              <a:rPr lang="en-CA" sz="700" dirty="0">
                <a:solidFill>
                  <a:srgbClr val="000000"/>
                </a:solidFill>
              </a:rPr>
              <a:t>O. Reg. 275/04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9823" y="5789711"/>
            <a:ext cx="1295400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TOU Prices and Periods</a:t>
            </a:r>
          </a:p>
          <a:p>
            <a:r>
              <a:rPr lang="en-CA" sz="700" dirty="0">
                <a:solidFill>
                  <a:srgbClr val="000000"/>
                </a:solidFill>
              </a:rPr>
              <a:t>OEB Codes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9823" y="1630204"/>
            <a:ext cx="1295400" cy="415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700" b="1" dirty="0">
                <a:solidFill>
                  <a:srgbClr val="000000"/>
                </a:solidFill>
              </a:rPr>
              <a:t>Policies on Forms of Payment</a:t>
            </a:r>
          </a:p>
          <a:p>
            <a:r>
              <a:rPr lang="en-CA" sz="700" dirty="0">
                <a:solidFill>
                  <a:srgbClr val="000000"/>
                </a:solidFill>
              </a:rPr>
              <a:t>OEB Codes</a:t>
            </a:r>
          </a:p>
        </p:txBody>
      </p:sp>
      <p:sp>
        <p:nvSpPr>
          <p:cNvPr id="10" name="Left Brace 9"/>
          <p:cNvSpPr/>
          <p:nvPr/>
        </p:nvSpPr>
        <p:spPr bwMode="auto">
          <a:xfrm>
            <a:off x="2743200" y="4180820"/>
            <a:ext cx="198119" cy="619780"/>
          </a:xfrm>
          <a:prstGeom prst="lef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" name="Left Brace 10"/>
          <p:cNvSpPr/>
          <p:nvPr/>
        </p:nvSpPr>
        <p:spPr bwMode="auto">
          <a:xfrm>
            <a:off x="2743199" y="5943600"/>
            <a:ext cx="198119" cy="619780"/>
          </a:xfrm>
          <a:prstGeom prst="lef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" name="Left Brace 11"/>
          <p:cNvSpPr/>
          <p:nvPr/>
        </p:nvSpPr>
        <p:spPr bwMode="auto">
          <a:xfrm>
            <a:off x="2743198" y="1837953"/>
            <a:ext cx="198119" cy="619780"/>
          </a:xfrm>
          <a:prstGeom prst="leftBrace">
            <a:avLst/>
          </a:prstGeom>
          <a:noFill/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CA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4" name="Straight Arrow Connector 13"/>
          <p:cNvCxnSpPr>
            <a:stCxn id="9" idx="3"/>
            <a:endCxn id="12" idx="1"/>
          </p:cNvCxnSpPr>
          <p:nvPr/>
        </p:nvCxnSpPr>
        <p:spPr bwMode="auto">
          <a:xfrm>
            <a:off x="2545223" y="1837953"/>
            <a:ext cx="197975" cy="30989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>
            <a:stCxn id="6" idx="3"/>
          </p:cNvCxnSpPr>
          <p:nvPr/>
        </p:nvCxnSpPr>
        <p:spPr bwMode="auto">
          <a:xfrm>
            <a:off x="2545223" y="4250464"/>
            <a:ext cx="197975" cy="24024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>
            <a:stCxn id="8" idx="3"/>
          </p:cNvCxnSpPr>
          <p:nvPr/>
        </p:nvCxnSpPr>
        <p:spPr bwMode="auto">
          <a:xfrm>
            <a:off x="2545223" y="5997460"/>
            <a:ext cx="197975" cy="2560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7" idx="1"/>
          </p:cNvCxnSpPr>
          <p:nvPr/>
        </p:nvCxnSpPr>
        <p:spPr bwMode="auto">
          <a:xfrm flipH="1">
            <a:off x="6324600" y="3973071"/>
            <a:ext cx="457200" cy="14172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176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Ontario’s Fair Hydro Plan – Billing Requirements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On March 2, 2017, the government announced Ontario’s Fair Hydro Plan (OFHP), which will lower electricity rates for households and small businesses by an average of </a:t>
            </a:r>
            <a:r>
              <a:rPr lang="en-CA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25 </a:t>
            </a:r>
            <a:r>
              <a:rPr lang="en-CA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percent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starting in the summer of 2017. </a:t>
            </a:r>
            <a:endParaRPr lang="en-CA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To implement this plan, LDCs were required to make backend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system changes to ensure that eligible residential customers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received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the applicable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rebates and lower charges by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the mandated deadlines (May 1, 2017 or July 1, 2017). </a:t>
            </a:r>
          </a:p>
          <a:p>
            <a:pPr marL="280988" lvl="1" indent="-280988"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LDCs </a:t>
            </a:r>
            <a:r>
              <a:rPr lang="en-US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were also required to make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billing system changes such that electricity bills </a:t>
            </a:r>
            <a:r>
              <a:rPr lang="en-US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were updated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to reflect OFHP initiatives </a:t>
            </a:r>
            <a:r>
              <a:rPr lang="en-US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and customers were informed </a:t>
            </a:r>
            <a:r>
              <a:rPr lang="en-US" sz="1200" dirty="0">
                <a:latin typeface="Helvetica" panose="020B0604020202020204" pitchFamily="34" charset="0"/>
                <a:cs typeface="Helvetica" panose="020B0604020202020204" pitchFamily="34" charset="0"/>
              </a:rPr>
              <a:t>about the resultant bill impacts. </a:t>
            </a:r>
            <a:endParaRPr lang="en-US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Specifically, as of July 1, 2017, LDCs were required by regulation to: </a:t>
            </a:r>
            <a:endParaRPr lang="en-CA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SzPct val="150000"/>
              <a:buFont typeface="Wingdings" panose="05000000000000000000" pitchFamily="2" charset="2"/>
              <a:buChar char="ü"/>
            </a:pP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include standardized </a:t>
            </a:r>
            <a:r>
              <a:rPr lang="en-CA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on-bill OFHP messaging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;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SzPct val="150000"/>
              <a:buFont typeface="Wingdings" panose="05000000000000000000" pitchFamily="2" charset="2"/>
              <a:buChar char="ü"/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accompany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paper invoices with a descriptive </a:t>
            </a:r>
            <a:r>
              <a:rPr lang="en-CA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OFHP bill insert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once per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quarter for 12 months,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beginning with the first invoice issued on or after July 1, 2017 until the first invoice issued on or after July 1,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2018;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and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SzPct val="150000"/>
              <a:buFont typeface="Wingdings" panose="05000000000000000000" pitchFamily="2" charset="2"/>
              <a:buChar char="ü"/>
            </a:pP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include a </a:t>
            </a:r>
            <a:r>
              <a:rPr lang="en-CA" sz="1200" b="1" dirty="0">
                <a:latin typeface="Helvetica" panose="020B0604020202020204" pitchFamily="34" charset="0"/>
                <a:cs typeface="Helvetica" panose="020B0604020202020204" pitchFamily="34" charset="0"/>
              </a:rPr>
              <a:t>"First Nations Delivery Credit"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as a line item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for on-reserve customers,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as applicable.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In anticipation of these new requirements, the Ministry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revoked outdated messaging from electricity bills to free-up space and reduce potential confusion amongst consumers. This included removing “8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% Provincial Rebate” messaging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from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invoices and envelopes under O. Reg.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364/16, and DRC messaging</a:t>
            </a:r>
            <a:r>
              <a:rPr lang="en-CA" sz="12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under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O. Reg.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275/04.</a:t>
            </a:r>
          </a:p>
          <a:p>
            <a:pPr marL="280988" lvl="1" indent="-280988"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LDCs were in favour of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this regulatory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“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clean-up”, indicating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they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“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maxed out” the available space on electricity bills.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Importantly, under these new and existing regulations, LDCs are able to petition the Minister, via a letter, to seek adjustments and/or exemptions from the invoicing requirements due to technical and/or operational limitations. </a:t>
            </a:r>
            <a:endParaRPr lang="en-US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0988" lvl="1" indent="-280988"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endParaRPr lang="en-CA" sz="1300" dirty="0" smtClean="0"/>
          </a:p>
        </p:txBody>
      </p:sp>
    </p:spTree>
    <p:extLst>
      <p:ext uri="{BB962C8B-B14F-4D97-AF65-F5344CB8AC3E}">
        <p14:creationId xmlns:p14="http://schemas.microsoft.com/office/powerpoint/2010/main" val="135660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Ontario’s Fair Hydro Plan – Bill Insert</a:t>
            </a:r>
            <a:endParaRPr lang="en-C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1199"/>
            <a:ext cx="8280400" cy="4849002"/>
          </a:xfrm>
        </p:spPr>
      </p:pic>
    </p:spTree>
    <p:extLst>
      <p:ext uri="{BB962C8B-B14F-4D97-AF65-F5344CB8AC3E}">
        <p14:creationId xmlns:p14="http://schemas.microsoft.com/office/powerpoint/2010/main" val="3536376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Redesign Action Plan (RAP)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2520"/>
            <a:ext cx="8280000" cy="5181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Despite </a:t>
            </a:r>
            <a:r>
              <a:rPr lang="en-GB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these recent </a:t>
            </a:r>
            <a:r>
              <a:rPr lang="en-GB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changes, the Ministry recognizes there </a:t>
            </a:r>
            <a:r>
              <a:rPr lang="en-CA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is </a:t>
            </a: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 opportunity to further revise the regulatory framework on invoicing to improve the value of electricity bills to all </a:t>
            </a:r>
            <a:r>
              <a:rPr lang="en-CA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consumers - </a:t>
            </a: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ensuring they get the most out of their bills.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GB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pursuit of this effort, the Ministry plans to launch a </a:t>
            </a:r>
            <a:r>
              <a:rPr lang="en-GB" sz="1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Redesign Action Plan (RAP) </a:t>
            </a:r>
            <a:r>
              <a:rPr lang="en-GB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this summer with the aim of improving electricity bills by achieving the following objectives: </a:t>
            </a:r>
          </a:p>
          <a:p>
            <a:pPr marL="812700" lvl="2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/>
            </a:pP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Enhancing the customer experience;</a:t>
            </a:r>
          </a:p>
          <a:p>
            <a:pPr marL="812700" lvl="2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/>
            </a:pP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Better communicating government initiatives and programs</a:t>
            </a:r>
            <a:r>
              <a:rPr lang="en-CA" sz="1400" dirty="0">
                <a:solidFill>
                  <a:srgbClr val="7030A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marL="812700" lvl="2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/>
            </a:pP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Consolidating the regulatory framework; and</a:t>
            </a:r>
          </a:p>
          <a:p>
            <a:pPr marL="812700" lvl="2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−"/>
              <a:defRPr/>
            </a:pP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Promoting greater understanding</a:t>
            </a:r>
            <a:r>
              <a:rPr lang="en-CA" sz="1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endParaRPr lang="en-GB" sz="1400" dirty="0" smtClean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CA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To </a:t>
            </a: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initiate this plan, the Ministry intends to convene a </a:t>
            </a:r>
            <a:r>
              <a:rPr lang="en-CA" sz="1400" b="1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“RAP Working Group” </a:t>
            </a: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 August </a:t>
            </a:r>
            <a:r>
              <a:rPr lang="en-CA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201</a:t>
            </a: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7 </a:t>
            </a:r>
            <a:r>
              <a:rPr lang="en-CA" altLang="en-US" sz="1400" dirty="0">
                <a:latin typeface="Helvetica" panose="020B0604020202020204" pitchFamily="34" charset="0"/>
                <a:cs typeface="Helvetica" panose="020B0604020202020204" pitchFamily="34" charset="0"/>
              </a:rPr>
              <a:t>consisting of Hydro One, the Electricity Distributors Association (EDA), the Coalition of Large Distributors (CLD), as well as additional LDCs, the OEB and relevant industry associations to </a:t>
            </a: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seek feedback on changes to bill presentment and invoicing regulations from the sector. </a:t>
            </a:r>
          </a:p>
          <a:p>
            <a:pPr marL="280988" lvl="1" indent="-280988">
              <a:spcBef>
                <a:spcPts val="600"/>
              </a:spcBef>
              <a:spcAft>
                <a:spcPts val="600"/>
              </a:spcAft>
              <a:buSzTx/>
              <a:buFont typeface="Arial" panose="020B0604020202020204" pitchFamily="34" charset="0"/>
              <a:buChar char="•"/>
            </a:pP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This </a:t>
            </a:r>
            <a:r>
              <a:rPr lang="en-CA" sz="1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bill redesign </a:t>
            </a: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could </a:t>
            </a:r>
            <a:r>
              <a:rPr lang="en-CA" sz="1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also consider </a:t>
            </a: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how to display OFHP program savings more directly on consumer </a:t>
            </a:r>
            <a:r>
              <a:rPr lang="en-CA" sz="1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bills (e.g., providing a “personalized</a:t>
            </a: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” message indicating how </a:t>
            </a:r>
            <a:r>
              <a:rPr lang="en-CA" sz="1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much customers saved as </a:t>
            </a:r>
            <a:r>
              <a:rPr lang="en-CA" sz="1400" dirty="0">
                <a:latin typeface="Helvetica" panose="020B0604020202020204" pitchFamily="34" charset="0"/>
                <a:cs typeface="Helvetica" panose="020B0604020202020204" pitchFamily="34" charset="0"/>
              </a:rPr>
              <a:t>a result of the </a:t>
            </a:r>
            <a:r>
              <a:rPr lang="en-CA" sz="1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plan). </a:t>
            </a:r>
            <a:endParaRPr lang="en-CA" sz="1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CA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</a:t>
            </a: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Ministry also plans to conduct research on bill redesign initiatives, including a jurisdictional scan on best practices, as well as background on vendor billing systems.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Based on these </a:t>
            </a:r>
            <a:r>
              <a:rPr lang="en-CA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efforts, </a:t>
            </a: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the Ministry aims to prepare new regulations </a:t>
            </a:r>
            <a:r>
              <a:rPr lang="en-CA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that would </a:t>
            </a: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into effect </a:t>
            </a:r>
            <a:r>
              <a:rPr lang="en-CA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Fall/Winter 2018</a:t>
            </a: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, but </a:t>
            </a:r>
            <a:r>
              <a:rPr lang="en-CA" sz="1400" dirty="0" smtClean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include an ample transition </a:t>
            </a:r>
            <a:r>
              <a:rPr lang="en-CA" sz="14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period. 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85795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solidFill>
                  <a:prstClr val="black"/>
                </a:solidFill>
              </a:rPr>
              <a:t>Case Study: Hydro </a:t>
            </a:r>
            <a:r>
              <a:rPr lang="en-CA" dirty="0" smtClean="0">
                <a:solidFill>
                  <a:prstClr val="black"/>
                </a:solidFill>
              </a:rPr>
              <a:t>One’s Bill Redesign Initiative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066800"/>
            <a:ext cx="5943602" cy="5334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Hydro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One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has also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been investigating ways to improve the appearance and comprehension of its bill, which has remained unchanged for over a decade.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Hydro One customers indicate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their current bill suffers from: a lack of transparency, over-complicated language, overcrowded text, a lack of visual aids and a formal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tone.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As part of this undertaking, Hydro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One has enlisted the services of a behavioural research firm and engaged an online panel of 4,000 customers. </a:t>
            </a:r>
            <a:endParaRPr lang="en-CA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Utilizing this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feedback, Hydro One has prototyped alternative bill designs which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have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been observed to increase customer satisfaction and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comprehension,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as well as improve attitudes towards LDCs and the electricity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sector.</a:t>
            </a:r>
            <a:endParaRPr lang="en-CA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To facilitate the implementation of this redesign, the Ministry has provided Hydro One with an exemption from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current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invoicing requirements under O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. Reg.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275/04, as well as specified OFHP invoicing requirements,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as of July 1, 2017. </a:t>
            </a:r>
            <a:endParaRPr lang="en-CA" sz="12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This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exemption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will allow Hydro One to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proceed with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its planned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bill redesign in Fall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2017, unencumbered by regulatory requirements.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By mid-2018, Hydro One expects to provide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1.1 million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customers </a:t>
            </a:r>
            <a:r>
              <a:rPr lang="en-CA" sz="1200" dirty="0">
                <a:latin typeface="Helvetica" panose="020B0604020202020204" pitchFamily="34" charset="0"/>
                <a:cs typeface="Helvetica" panose="020B0604020202020204" pitchFamily="34" charset="0"/>
              </a:rPr>
              <a:t>with redesigned 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invoices. </a:t>
            </a:r>
            <a:endParaRPr lang="en-CA" sz="1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 addition, Hydro One has agreed to participate in the Ministry's RAP Working Group; sharing its learnings from its bill redesign initiative</a:t>
            </a:r>
            <a:r>
              <a:rPr lang="en-CA" sz="1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  <a:endParaRPr lang="en-CA" sz="9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268758"/>
            <a:ext cx="2124655" cy="268386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848185" y="5981941"/>
            <a:ext cx="20056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/>
            </a:lvl1pPr>
          </a:lstStyle>
          <a:p>
            <a:r>
              <a:rPr lang="en-CA" sz="1000" dirty="0">
                <a:solidFill>
                  <a:prstClr val="black"/>
                </a:solidFill>
              </a:rPr>
              <a:t>Hydro One: </a:t>
            </a:r>
            <a:r>
              <a:rPr lang="en-CA" sz="1000" dirty="0" smtClean="0">
                <a:solidFill>
                  <a:prstClr val="black"/>
                </a:solidFill>
              </a:rPr>
              <a:t>Redesigned Bill </a:t>
            </a:r>
            <a:endParaRPr lang="en-CA" sz="1000" dirty="0">
              <a:solidFill>
                <a:prstClr val="black"/>
              </a:solidFill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3284984"/>
            <a:ext cx="2124655" cy="26969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805348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ry Powerpoint Deck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inistry Powerpoint Deck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inistry Powerpoint Deck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Ministry Powerpoint Deck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1398</Words>
  <Application>Microsoft Office PowerPoint</Application>
  <PresentationFormat>On-screen Show (4:3)</PresentationFormat>
  <Paragraphs>106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Arial Unicode MS</vt:lpstr>
      <vt:lpstr>ＭＳ Ｐゴシック</vt:lpstr>
      <vt:lpstr>Arial</vt:lpstr>
      <vt:lpstr>Calibri</vt:lpstr>
      <vt:lpstr>Candara</vt:lpstr>
      <vt:lpstr>Courier New</vt:lpstr>
      <vt:lpstr>Helvetica</vt:lpstr>
      <vt:lpstr>Verdana</vt:lpstr>
      <vt:lpstr>Wingdings</vt:lpstr>
      <vt:lpstr>Ministry Powerpoint Deck</vt:lpstr>
      <vt:lpstr>1_Ministry Powerpoint Deck</vt:lpstr>
      <vt:lpstr>1_Office Theme</vt:lpstr>
      <vt:lpstr>2_Ministry Powerpoint Deck</vt:lpstr>
      <vt:lpstr>3_Ministry Powerpoint Deck</vt:lpstr>
      <vt:lpstr>  Ontario’s Electricity Bills:  Current Requirements and Long-Term Improvements  </vt:lpstr>
      <vt:lpstr>PowerPoint Presentation</vt:lpstr>
      <vt:lpstr>Electricity Bill Requirements – Authority Overview</vt:lpstr>
      <vt:lpstr>Bill Example – Front</vt:lpstr>
      <vt:lpstr>Bill Example – Back</vt:lpstr>
      <vt:lpstr>Ontario’s Fair Hydro Plan – Billing Requirements </vt:lpstr>
      <vt:lpstr>Ontario’s Fair Hydro Plan – Bill Insert</vt:lpstr>
      <vt:lpstr>Redesign Action Plan (RAP)</vt:lpstr>
      <vt:lpstr>Case Study: Hydro One’s Bill Redesign Initiative </vt:lpstr>
      <vt:lpstr>Proposed Timeline</vt:lpstr>
    </vt:vector>
  </TitlesOfParts>
  <Company>MGS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Ontario’s Electricity Bill Requirements</dc:title>
  <dc:creator>McBain, Christine (ENERGY)</dc:creator>
  <cp:lastModifiedBy>Chander, Sunita (ENERGY)</cp:lastModifiedBy>
  <cp:revision>18</cp:revision>
  <dcterms:created xsi:type="dcterms:W3CDTF">2017-07-12T18:29:56Z</dcterms:created>
  <dcterms:modified xsi:type="dcterms:W3CDTF">2017-07-12T21:23:21Z</dcterms:modified>
</cp:coreProperties>
</file>