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93" r:id="rId2"/>
    <p:sldId id="394" r:id="rId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amon O'Riordan" initials="ESP" lastIdx="2" clrIdx="0"/>
  <p:cmAuthor id="1" name="Hume, Steen (ENERGY)" initials="HS(" lastIdx="5" clrIdx="1">
    <p:extLst/>
  </p:cmAuthor>
  <p:cmAuthor id="2" name="Christie, Tim (ENERGY)" initials="TC"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542F"/>
    <a:srgbClr val="F79646"/>
    <a:srgbClr val="FF9900"/>
    <a:srgbClr val="D9D9D9"/>
    <a:srgbClr val="FFC000"/>
    <a:srgbClr val="397F64"/>
    <a:srgbClr val="000000"/>
    <a:srgbClr val="48A280"/>
    <a:srgbClr val="DD5457"/>
    <a:srgbClr val="B7D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3" autoAdjust="0"/>
    <p:restoredTop sz="88042" autoAdjust="0"/>
  </p:normalViewPr>
  <p:slideViewPr>
    <p:cSldViewPr>
      <p:cViewPr varScale="1">
        <p:scale>
          <a:sx n="68" d="100"/>
          <a:sy n="68" d="100"/>
        </p:scale>
        <p:origin x="459" y="33"/>
      </p:cViewPr>
      <p:guideLst>
        <p:guide orient="horz" pos="2160"/>
        <p:guide pos="2880"/>
      </p:guideLst>
    </p:cSldViewPr>
  </p:slideViewPr>
  <p:notesTextViewPr>
    <p:cViewPr>
      <p:scale>
        <a:sx n="1" d="1"/>
        <a:sy n="1" d="1"/>
      </p:scale>
      <p:origin x="0" y="0"/>
    </p:cViewPr>
  </p:notesTextViewPr>
  <p:sorterViewPr>
    <p:cViewPr>
      <p:scale>
        <a:sx n="160" d="100"/>
        <a:sy n="160" d="100"/>
      </p:scale>
      <p:origin x="0" y="0"/>
    </p:cViewPr>
  </p:sorterViewPr>
  <p:notesViewPr>
    <p:cSldViewPr>
      <p:cViewPr>
        <p:scale>
          <a:sx n="217" d="100"/>
          <a:sy n="217" d="100"/>
        </p:scale>
        <p:origin x="-1068" y="-5325"/>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5" tIns="45717" rIns="91435" bIns="45717" rtlCol="0"/>
          <a:lstStyle>
            <a:lvl1pPr algn="l">
              <a:defRPr sz="1200"/>
            </a:lvl1pPr>
          </a:lstStyle>
          <a:p>
            <a:endParaRPr lang="en-CA"/>
          </a:p>
        </p:txBody>
      </p:sp>
      <p:sp>
        <p:nvSpPr>
          <p:cNvPr id="3" name="Date Placeholder 2"/>
          <p:cNvSpPr>
            <a:spLocks noGrp="1"/>
          </p:cNvSpPr>
          <p:nvPr>
            <p:ph type="dt" sz="quarter" idx="1"/>
          </p:nvPr>
        </p:nvSpPr>
        <p:spPr>
          <a:xfrm>
            <a:off x="3970339" y="1"/>
            <a:ext cx="3038475" cy="465138"/>
          </a:xfrm>
          <a:prstGeom prst="rect">
            <a:avLst/>
          </a:prstGeom>
        </p:spPr>
        <p:txBody>
          <a:bodyPr vert="horz" lIns="91435" tIns="45717" rIns="91435" bIns="45717" rtlCol="0"/>
          <a:lstStyle>
            <a:lvl1pPr algn="r">
              <a:defRPr sz="1200"/>
            </a:lvl1pPr>
          </a:lstStyle>
          <a:p>
            <a:fld id="{02ED030A-1D88-4BD9-A646-7AFE27022B5C}" type="datetimeFigureOut">
              <a:rPr lang="en-CA" smtClean="0"/>
              <a:t>11/27/2017</a:t>
            </a:fld>
            <a:endParaRPr lang="en-CA"/>
          </a:p>
        </p:txBody>
      </p:sp>
      <p:sp>
        <p:nvSpPr>
          <p:cNvPr id="4" name="Footer Placeholder 3"/>
          <p:cNvSpPr>
            <a:spLocks noGrp="1"/>
          </p:cNvSpPr>
          <p:nvPr>
            <p:ph type="ftr" sz="quarter" idx="2"/>
          </p:nvPr>
        </p:nvSpPr>
        <p:spPr>
          <a:xfrm>
            <a:off x="1" y="8829675"/>
            <a:ext cx="3038475" cy="465138"/>
          </a:xfrm>
          <a:prstGeom prst="rect">
            <a:avLst/>
          </a:prstGeom>
        </p:spPr>
        <p:txBody>
          <a:bodyPr vert="horz" lIns="91435" tIns="45717" rIns="91435" bIns="45717" rtlCol="0" anchor="b"/>
          <a:lstStyle>
            <a:lvl1pPr algn="l">
              <a:defRPr sz="1200"/>
            </a:lvl1pPr>
          </a:lstStyle>
          <a:p>
            <a:endParaRPr lang="en-CA"/>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35" tIns="45717" rIns="91435" bIns="45717"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fld id="{9BE7B536-09FC-413B-89AC-3188E041EB2C}" type="datetimeFigureOut">
              <a:rPr lang="en-CA" smtClean="0"/>
              <a:pPr/>
              <a:t>11/27/2017</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a:t>
            </a:fld>
            <a:endParaRPr lang="en-CA"/>
          </a:p>
        </p:txBody>
      </p:sp>
    </p:spTree>
    <p:extLst>
      <p:ext uri="{BB962C8B-B14F-4D97-AF65-F5344CB8AC3E}">
        <p14:creationId xmlns:p14="http://schemas.microsoft.com/office/powerpoint/2010/main" val="500799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a:t>
            </a:fld>
            <a:endParaRPr lang="en-CA"/>
          </a:p>
        </p:txBody>
      </p:sp>
    </p:spTree>
    <p:extLst>
      <p:ext uri="{BB962C8B-B14F-4D97-AF65-F5344CB8AC3E}">
        <p14:creationId xmlns:p14="http://schemas.microsoft.com/office/powerpoint/2010/main" val="1128104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a:latin typeface="Verdana" panose="020B0604030504040204" pitchFamily="34" charset="0"/>
                <a:ea typeface="Verdana" panose="020B0604030504040204" pitchFamily="34" charset="0"/>
                <a:cs typeface="Verdana" panose="020B0604030504040204" pitchFamily="34" charset="0"/>
              </a:rPr>
              <a:t>ENERGY</a:t>
            </a: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1892"/>
            <a:ext cx="8507288" cy="84883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Ontario’s Fair Hydro </a:t>
            </a:r>
            <a:r>
              <a:rPr lang="en-US" sz="2800" b="0" dirty="0" smtClean="0">
                <a:solidFill>
                  <a:schemeClr val="tx1"/>
                </a:solidFill>
                <a:latin typeface="Arial" charset="0"/>
                <a:ea typeface="Arial" charset="0"/>
                <a:cs typeface="Arial" charset="0"/>
              </a:rPr>
              <a:t>Plan – Context</a:t>
            </a:r>
            <a:endParaRPr lang="en-US" sz="2800" b="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39552" y="908720"/>
            <a:ext cx="7992888" cy="5184576"/>
          </a:xfrm>
        </p:spPr>
        <p:txBody>
          <a:bodyPr>
            <a:noAutofit/>
          </a:bodyPr>
          <a:lstStyle/>
          <a:p>
            <a:pPr marL="290512" indent="-285750">
              <a:spcBef>
                <a:spcPts val="0"/>
              </a:spcBef>
              <a:buSzPct val="85000"/>
              <a:defRPr/>
            </a:pPr>
            <a:r>
              <a:rPr lang="en-CA" sz="1400" dirty="0" smtClean="0">
                <a:latin typeface="Arial" panose="020B0604020202020204" pitchFamily="34" charset="0"/>
                <a:cs typeface="Arial" panose="020B0604020202020204" pitchFamily="34" charset="0"/>
              </a:rPr>
              <a:t>Ontario’s </a:t>
            </a:r>
            <a:r>
              <a:rPr lang="en-CA" sz="1400" dirty="0">
                <a:latin typeface="Arial" panose="020B0604020202020204" pitchFamily="34" charset="0"/>
                <a:cs typeface="Arial" panose="020B0604020202020204" pitchFamily="34" charset="0"/>
              </a:rPr>
              <a:t>Fair Hydro Plan (OFHP) is delivering rate relief to residential consumers, farms, most small businesses, long-term care homes and condominiums. </a:t>
            </a:r>
            <a:endParaRPr lang="en-CA" sz="1400" dirty="0" smtClean="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endParaRPr lang="en-CA" sz="1400" dirty="0" smtClean="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200" dirty="0" smtClean="0">
                <a:latin typeface="Arial" panose="020B0604020202020204" pitchFamily="34" charset="0"/>
                <a:cs typeface="Arial" panose="020B0604020202020204" pitchFamily="34" charset="0"/>
              </a:rPr>
              <a:t>Since </a:t>
            </a:r>
            <a:r>
              <a:rPr lang="en-CA" sz="1200" dirty="0">
                <a:latin typeface="Arial" panose="020B0604020202020204" pitchFamily="34" charset="0"/>
                <a:cs typeface="Arial" panose="020B0604020202020204" pitchFamily="34" charset="0"/>
              </a:rPr>
              <a:t>2003, the government has invested nearly $70 billion in the electricity system, including more than $37 billion in electricity generation to ensure the system is clean and reliable</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marL="565150" lvl="1" indent="0">
              <a:spcBef>
                <a:spcPts val="0"/>
              </a:spcBef>
              <a:buSzPct val="85000"/>
              <a:buNone/>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r>
              <a:rPr lang="en-CA" sz="1400" dirty="0">
                <a:latin typeface="Arial" panose="020B0604020202020204" pitchFamily="34" charset="0"/>
                <a:cs typeface="Arial" panose="020B0604020202020204" pitchFamily="34" charset="0"/>
              </a:rPr>
              <a:t>OFHP is comprised of a series of initiatives, including the refinancing of a portion of Global Adjustment (GA), the shifting of cost recovery for electricity support programs from electricity bills to provincial revenue, and the 8 per cent rebate introduced by the government on January 1, 2017.</a:t>
            </a:r>
          </a:p>
          <a:p>
            <a:pPr marL="565150" lvl="1" indent="0">
              <a:spcBef>
                <a:spcPts val="0"/>
              </a:spcBef>
              <a:buSzPct val="85000"/>
              <a:buNone/>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r>
              <a:rPr lang="en-CA" dirty="0">
                <a:latin typeface="Arial" panose="020B0604020202020204" pitchFamily="34" charset="0"/>
                <a:cs typeface="Arial" panose="020B0604020202020204" pitchFamily="34" charset="0"/>
              </a:rPr>
              <a:t>Refinancing the GA, which pays for the bulk of the recent investments in the electricity system, provides significant and immediate rate relief by matching the cost of electricity investments with the expected useful life of the generation that has been built.</a:t>
            </a:r>
          </a:p>
          <a:p>
            <a:pPr marL="4762" indent="0">
              <a:spcBef>
                <a:spcPts val="0"/>
              </a:spcBef>
              <a:buSzPct val="85000"/>
              <a:buNone/>
              <a:defRPr/>
            </a:pPr>
            <a:endParaRPr lang="en-CA" dirty="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400" dirty="0">
                <a:latin typeface="Arial" panose="020B0604020202020204" pitchFamily="34" charset="0"/>
                <a:cs typeface="Arial" panose="020B0604020202020204" pitchFamily="34" charset="0"/>
              </a:rPr>
              <a:t>The majority of the province’s electricity generators are under 20-year contracts, and are expected to be able to operate beyond their contract lives.</a:t>
            </a:r>
          </a:p>
          <a:p>
            <a:endParaRPr lang="en-CA" sz="1400" dirty="0" smtClean="0">
              <a:latin typeface="Arial" panose="020B0604020202020204" pitchFamily="34" charset="0"/>
              <a:cs typeface="Arial" panose="020B0604020202020204" pitchFamily="34" charset="0"/>
            </a:endParaRPr>
          </a:p>
          <a:p>
            <a:pPr marL="4762" indent="0">
              <a:spcBef>
                <a:spcPts val="0"/>
              </a:spcBef>
              <a:buSzPct val="85000"/>
              <a:buNone/>
              <a:defRPr/>
            </a:pPr>
            <a:r>
              <a:rPr lang="en-CA" sz="1400" dirty="0">
                <a:latin typeface="Arial" panose="020B0604020202020204" pitchFamily="34" charset="0"/>
                <a:cs typeface="Arial" panose="020B0604020202020204" pitchFamily="34" charset="0"/>
              </a:rPr>
              <a:t/>
            </a:r>
            <a:br>
              <a:rPr lang="en-CA" sz="1400" dirty="0">
                <a:latin typeface="Arial" panose="020B0604020202020204" pitchFamily="34" charset="0"/>
                <a:cs typeface="Arial" panose="020B0604020202020204" pitchFamily="34" charset="0"/>
              </a:rPr>
            </a:br>
            <a:endParaRPr lang="en-CA"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0" indent="-4762">
              <a:buNone/>
            </a:pPr>
            <a:endParaRPr lang="en-CA"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926386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1892"/>
            <a:ext cx="8507288" cy="84883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Ontario’s Fair Hydro </a:t>
            </a:r>
            <a:r>
              <a:rPr lang="en-US" sz="2800" b="0" dirty="0" smtClean="0">
                <a:solidFill>
                  <a:schemeClr val="tx1"/>
                </a:solidFill>
                <a:latin typeface="Arial" charset="0"/>
                <a:ea typeface="Arial" charset="0"/>
                <a:cs typeface="Arial" charset="0"/>
              </a:rPr>
              <a:t>Plan – Context (cont’d)</a:t>
            </a:r>
            <a:endParaRPr lang="en-US" sz="2800" b="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611560" y="980728"/>
            <a:ext cx="7920880" cy="5040560"/>
          </a:xfrm>
        </p:spPr>
        <p:txBody>
          <a:bodyPr>
            <a:noAutofit/>
          </a:bodyPr>
          <a:lstStyle/>
          <a:p>
            <a:r>
              <a:rPr lang="en-CA" sz="1400" dirty="0">
                <a:latin typeface="Arial" panose="020B0604020202020204" pitchFamily="34" charset="0"/>
                <a:cs typeface="Arial" panose="020B0604020202020204" pitchFamily="34" charset="0"/>
              </a:rPr>
              <a:t>Since the March 2, 2017 OFHP announcement, a number of key milestones have been reached in the implementation of OFHP, including: </a:t>
            </a:r>
          </a:p>
          <a:p>
            <a:pPr marL="752474" lvl="1">
              <a:spcBef>
                <a:spcPts val="0"/>
              </a:spcBef>
              <a:buSzPct val="85000"/>
              <a:buFont typeface="Arial" panose="020B0604020202020204" pitchFamily="34" charset="0"/>
              <a:buChar char="‒"/>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200" dirty="0">
                <a:latin typeface="Arial" panose="020B0604020202020204" pitchFamily="34" charset="0"/>
                <a:cs typeface="Arial" panose="020B0604020202020204" pitchFamily="34" charset="0"/>
              </a:rPr>
              <a:t>May 1, 2017: Partial Global Adjustment (GA) refinancing incorporated into the OEB’s Regulated Price Plan (RPP) report; </a:t>
            </a:r>
          </a:p>
          <a:p>
            <a:pPr marL="752474" lvl="1">
              <a:spcBef>
                <a:spcPts val="0"/>
              </a:spcBef>
              <a:buSzPct val="85000"/>
              <a:buFont typeface="Arial" panose="020B0604020202020204" pitchFamily="34" charset="0"/>
              <a:buChar char="‒"/>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200" dirty="0">
                <a:latin typeface="Arial" panose="020B0604020202020204" pitchFamily="34" charset="0"/>
                <a:cs typeface="Arial" panose="020B0604020202020204" pitchFamily="34" charset="0"/>
              </a:rPr>
              <a:t>June 1, 2017: The Fair Hydro Act, 2017 (FHA) received Royal Assent; </a:t>
            </a:r>
          </a:p>
          <a:p>
            <a:pPr marL="752474" lvl="1">
              <a:spcBef>
                <a:spcPts val="0"/>
              </a:spcBef>
              <a:buSzPct val="85000"/>
              <a:buFont typeface="Arial" panose="020B0604020202020204" pitchFamily="34" charset="0"/>
              <a:buChar char="‒"/>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200" dirty="0">
                <a:latin typeface="Arial" panose="020B0604020202020204" pitchFamily="34" charset="0"/>
                <a:cs typeface="Arial" panose="020B0604020202020204" pitchFamily="34" charset="0"/>
              </a:rPr>
              <a:t>June 15, 2017: Regulations to enable new and enhanced electricity social programs and shift associated program cost from the rate-base to tax-base came into effect; and </a:t>
            </a:r>
          </a:p>
          <a:p>
            <a:pPr marL="752474" lvl="1">
              <a:spcBef>
                <a:spcPts val="0"/>
              </a:spcBef>
              <a:buSzPct val="85000"/>
              <a:buFont typeface="Arial" panose="020B0604020202020204" pitchFamily="34" charset="0"/>
              <a:buChar char="‒"/>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Arial" panose="020B0604020202020204" pitchFamily="34" charset="0"/>
              <a:buChar char="‒"/>
              <a:defRPr/>
            </a:pPr>
            <a:r>
              <a:rPr lang="en-CA" sz="1200" dirty="0">
                <a:latin typeface="Arial" panose="020B0604020202020204" pitchFamily="34" charset="0"/>
                <a:cs typeface="Arial" panose="020B0604020202020204" pitchFamily="34" charset="0"/>
              </a:rPr>
              <a:t>July 1, 2017: The full 25 per cent reduction of electricity bill came into effect on July 1, 2017, including the 8% rebate. </a:t>
            </a:r>
          </a:p>
          <a:p>
            <a:pPr marL="0" indent="0">
              <a:buNone/>
            </a:pPr>
            <a:endParaRPr lang="en-CA" dirty="0" smtClean="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Ontario </a:t>
            </a:r>
            <a:r>
              <a:rPr lang="en-CA" sz="1400" dirty="0">
                <a:latin typeface="Arial" panose="020B0604020202020204" pitchFamily="34" charset="0"/>
                <a:cs typeface="Arial" panose="020B0604020202020204" pitchFamily="34" charset="0"/>
              </a:rPr>
              <a:t>Power Generation (OPG) is wholly-owned by the Province of Ontario and produces almost half of the electricity used in Ontario. OPG owns and operates: two nuclear stations, 66 hydroelectric stations, two biomass stations and one thermal station. </a:t>
            </a:r>
          </a:p>
          <a:p>
            <a:pPr marL="290512" indent="-285750">
              <a:spcBef>
                <a:spcPts val="0"/>
              </a:spcBef>
              <a:buSzPct val="85000"/>
              <a:defRPr/>
            </a:pPr>
            <a:endParaRPr lang="en-CA" dirty="0" smtClean="0">
              <a:latin typeface="Arial" panose="020B0604020202020204" pitchFamily="34" charset="0"/>
              <a:cs typeface="Arial" panose="020B0604020202020204" pitchFamily="34" charset="0"/>
            </a:endParaRPr>
          </a:p>
          <a:p>
            <a:pPr>
              <a:buSzPct val="85000"/>
              <a:defRPr/>
            </a:pPr>
            <a:r>
              <a:rPr lang="en-CA" sz="1400" dirty="0">
                <a:latin typeface="Arial" panose="020B0604020202020204" pitchFamily="34" charset="0"/>
                <a:cs typeface="Arial" panose="020B0604020202020204" pitchFamily="34" charset="0"/>
              </a:rPr>
              <a:t>OPG </a:t>
            </a:r>
            <a:r>
              <a:rPr lang="en-CA" sz="1400" dirty="0">
                <a:latin typeface="Arial" panose="020B0604020202020204" pitchFamily="34" charset="0"/>
                <a:cs typeface="Arial" panose="020B0604020202020204" pitchFamily="34" charset="0"/>
              </a:rPr>
              <a:t>has been working with the government, the Independent Electricity System Operator (IESO), the Ontario Energy Board (OEB</a:t>
            </a:r>
            <a:r>
              <a:rPr lang="en-CA" sz="1400" dirty="0">
                <a:latin typeface="Arial" panose="020B0604020202020204" pitchFamily="34" charset="0"/>
                <a:cs typeface="Arial" panose="020B0604020202020204" pitchFamily="34" charset="0"/>
              </a:rPr>
              <a:t>) and </a:t>
            </a:r>
            <a:r>
              <a:rPr lang="en-CA" sz="1400" dirty="0">
                <a:latin typeface="Arial" panose="020B0604020202020204" pitchFamily="34" charset="0"/>
                <a:cs typeface="Arial" panose="020B0604020202020204" pitchFamily="34" charset="0"/>
              </a:rPr>
              <a:t>legal, financial and energy sector third-party experts on the implementation of OFHP.</a:t>
            </a:r>
          </a:p>
          <a:p>
            <a:endParaRPr lang="en-US"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pPr marL="0" indent="-4762">
              <a:buNone/>
            </a:pPr>
            <a:endParaRPr lang="en-CA" dirty="0">
              <a:latin typeface="Arial" panose="020B0604020202020204" pitchFamily="34" charset="0"/>
              <a:ea typeface="Arial" charset="0"/>
              <a:cs typeface="Arial" panose="020B0604020202020204" pitchFamily="34" charset="0"/>
            </a:endParaRPr>
          </a:p>
          <a:p>
            <a:endParaRPr lang="en-US"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346946092"/>
      </p:ext>
    </p:extLst>
  </p:cSld>
  <p:clrMapOvr>
    <a:masterClrMapping/>
  </p:clrMapOvr>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Ministry Powerpoint Deck</Template>
  <TotalTime>10186</TotalTime>
  <Words>408</Words>
  <Application>Microsoft Office PowerPoint</Application>
  <PresentationFormat>On-screen Show (4:3)</PresentationFormat>
  <Paragraphs>32</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 Unicode MS</vt:lpstr>
      <vt:lpstr>Arial</vt:lpstr>
      <vt:lpstr>Calibri</vt:lpstr>
      <vt:lpstr>Candara</vt:lpstr>
      <vt:lpstr>Courier New</vt:lpstr>
      <vt:lpstr>Helvetica</vt:lpstr>
      <vt:lpstr>Verdana</vt:lpstr>
      <vt:lpstr>Ministry Powerpoint Deck</vt:lpstr>
      <vt:lpstr>Ontario’s Fair Hydro Plan – Context</vt:lpstr>
      <vt:lpstr>Ontario’s Fair Hydro Plan – Context (cont’d)</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Boyko, Cody (ENERGY)</dc:creator>
  <cp:lastModifiedBy>Hume, Steen (ENERGY)</cp:lastModifiedBy>
  <cp:revision>645</cp:revision>
  <cp:lastPrinted>2017-03-02T01:16:58Z</cp:lastPrinted>
  <dcterms:created xsi:type="dcterms:W3CDTF">2015-05-25T16:46:34Z</dcterms:created>
  <dcterms:modified xsi:type="dcterms:W3CDTF">2017-11-27T17:18:31Z</dcterms:modified>
</cp:coreProperties>
</file>