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60" r:id="rId2"/>
    <p:sldId id="262" r:id="rId3"/>
    <p:sldId id="264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8190"/>
    <a:srgbClr val="E20000"/>
    <a:srgbClr val="FF1111"/>
    <a:srgbClr val="820100"/>
    <a:srgbClr val="820000"/>
    <a:srgbClr val="5E85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3" autoAdjust="0"/>
    <p:restoredTop sz="94638" autoAdjust="0"/>
  </p:normalViewPr>
  <p:slideViewPr>
    <p:cSldViewPr>
      <p:cViewPr varScale="1">
        <p:scale>
          <a:sx n="60" d="100"/>
          <a:sy n="60" d="100"/>
        </p:scale>
        <p:origin x="153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3270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50F45-4431-4467-894C-A928096CA5FB}" type="datetimeFigureOut">
              <a:rPr lang="en-CA" smtClean="0"/>
              <a:pPr/>
              <a:t>28/11/2017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EA8A0-D905-4BC9-9130-9EC562686B1B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12C0F-C83C-4C7A-82CC-4F30439028D8}" type="slidenum">
              <a:rPr lang="en-CA" smtClean="0"/>
              <a:pPr>
                <a:defRPr/>
              </a:pPr>
              <a:t>1</a:t>
            </a:fld>
            <a:endParaRPr lang="en-CA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12C0F-C83C-4C7A-82CC-4F30439028D8}" type="slidenum">
              <a:rPr lang="en-CA" smtClean="0"/>
              <a:pPr>
                <a:defRPr/>
              </a:pPr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05837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12C0F-C83C-4C7A-82CC-4F30439028D8}" type="slidenum">
              <a:rPr lang="en-CA" smtClean="0"/>
              <a:pPr>
                <a:defRPr/>
              </a:pPr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09183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tle Imag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914400"/>
            <a:ext cx="9144000" cy="26517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0" y="3733800"/>
            <a:ext cx="5943600" cy="914399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E20000"/>
                </a:solidFill>
                <a:effectLst/>
                <a:latin typeface="Franklin Gothic Book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4724400"/>
            <a:ext cx="4495800" cy="7620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CA" dirty="0"/>
          </a:p>
        </p:txBody>
      </p:sp>
      <p:pic>
        <p:nvPicPr>
          <p:cNvPr id="8" name="Picture 7" descr="opglogo 485 small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629400" y="5791200"/>
            <a:ext cx="1974112" cy="5659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752600"/>
            <a:ext cx="7543800" cy="3687763"/>
          </a:xfrm>
        </p:spPr>
        <p:txBody>
          <a:bodyPr/>
          <a:lstStyle>
            <a:lvl1pPr>
              <a:buClr>
                <a:srgbClr val="6E8190"/>
              </a:buClr>
              <a:buFont typeface="Wingdings" pitchFamily="2" charset="2"/>
              <a:buChar char="§"/>
              <a:defRPr sz="2400"/>
            </a:lvl1pPr>
            <a:lvl2pPr>
              <a:buClrTx/>
              <a:buSzPct val="100000"/>
              <a:buFont typeface="Arial" pitchFamily="34" charset="0"/>
              <a:buChar char="•"/>
              <a:defRPr sz="2000"/>
            </a:lvl2pPr>
            <a:lvl3pPr>
              <a:buSzPct val="85000"/>
              <a:buFont typeface="Webdings" pitchFamily="18" charset="2"/>
              <a:buChar char="4"/>
              <a:defRPr sz="1800"/>
            </a:lvl3pPr>
            <a:lvl4pPr>
              <a:defRPr sz="1400"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8110" y="6480810"/>
            <a:ext cx="381000" cy="304800"/>
          </a:xfrm>
        </p:spPr>
        <p:txBody>
          <a:bodyPr/>
          <a:lstStyle>
            <a:lvl1pPr>
              <a:defRPr sz="800"/>
            </a:lvl1pPr>
          </a:lstStyle>
          <a:p>
            <a:fld id="{BF6347F3-1673-42EE-AF99-32BC6D245E6E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3434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28432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347F3-1673-42EE-AF99-32BC6D245E6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347F3-1673-42EE-AF99-32BC6D245E6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347F3-1673-42EE-AF99-32BC6D245E6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347F3-1673-42EE-AF99-32BC6D245E6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347F3-1673-42EE-AF99-32BC6D245E6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347F3-1673-42EE-AF99-32BC6D245E6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ide image.jpg"/>
          <p:cNvPicPr>
            <a:picLocks noChangeAspect="1"/>
          </p:cNvPicPr>
          <p:nvPr userDrawn="1"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2743200" cy="9997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19400" y="457200"/>
            <a:ext cx="54864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133600"/>
            <a:ext cx="7543800" cy="368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pic>
        <p:nvPicPr>
          <p:cNvPr id="8" name="Picture 7" descr="opglogo 485 small.jpg"/>
          <p:cNvPicPr>
            <a:picLocks noChangeAspect="1"/>
          </p:cNvPicPr>
          <p:nvPr userDrawn="1"/>
        </p:nvPicPr>
        <p:blipFill>
          <a:blip r:embed="rId11" cstate="print"/>
          <a:stretch>
            <a:fillRect/>
          </a:stretch>
        </p:blipFill>
        <p:spPr>
          <a:xfrm>
            <a:off x="7772400" y="6377940"/>
            <a:ext cx="1143000" cy="327660"/>
          </a:xfrm>
          <a:prstGeom prst="rect">
            <a:avLst/>
          </a:prstGeom>
        </p:spPr>
      </p:pic>
      <p:sp>
        <p:nvSpPr>
          <p:cNvPr id="13" name="Oval 12"/>
          <p:cNvSpPr>
            <a:spLocks noChangeAspect="1"/>
          </p:cNvSpPr>
          <p:nvPr userDrawn="1"/>
        </p:nvSpPr>
        <p:spPr>
          <a:xfrm>
            <a:off x="172710" y="6497309"/>
            <a:ext cx="264181" cy="26418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400" y="6480658"/>
            <a:ext cx="304800" cy="297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</a:defRPr>
            </a:lvl1pPr>
          </a:lstStyle>
          <a:p>
            <a:fld id="{BF6347F3-1673-42EE-AF99-32BC6D245E6E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492875"/>
            <a:ext cx="381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pc="600">
                <a:solidFill>
                  <a:srgbClr val="6E8190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9" r:id="rId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rgbClr val="E20000"/>
          </a:solidFill>
          <a:latin typeface="Franklin Gothic Book" pitchFamily="34" charset="0"/>
          <a:ea typeface="+mj-ea"/>
          <a:cs typeface="+mj-cs"/>
        </a:defRPr>
      </a:lvl1pPr>
    </p:titleStyle>
    <p:bodyStyle>
      <a:lvl1pPr marL="231775" indent="-231775" algn="l" defTabSz="914400" rtl="0" eaLnBrk="1" latinLnBrk="0" hangingPunct="1">
        <a:spcBef>
          <a:spcPct val="20000"/>
        </a:spcBef>
        <a:buClr>
          <a:srgbClr val="6E8190"/>
        </a:buClr>
        <a:buSzPct val="90000"/>
        <a:buFont typeface="Wingdings" pitchFamily="2" charset="2"/>
        <a:buChar char="§"/>
        <a:defRPr sz="24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1"/>
        </a:buClr>
        <a:buSzPct val="100000"/>
        <a:buFont typeface="Arial" pitchFamily="34" charset="0"/>
        <a:buChar char="•"/>
        <a:defRPr sz="22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SzPct val="90000"/>
        <a:buFont typeface="Webdings" pitchFamily="18" charset="2"/>
        <a:buChar char="4"/>
        <a:defRPr sz="20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28600"/>
            <a:ext cx="5638800" cy="6858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cs typeface="Arial" pitchFamily="34" charset="0"/>
              </a:rPr>
              <a:t>Rating </a:t>
            </a:r>
            <a:r>
              <a:rPr lang="en-US" sz="3600" b="1" dirty="0" smtClean="0">
                <a:solidFill>
                  <a:schemeClr val="tx1"/>
                </a:solidFill>
                <a:cs typeface="Arial" pitchFamily="34" charset="0"/>
              </a:rPr>
              <a:t>Agencies’ </a:t>
            </a:r>
            <a:r>
              <a:rPr lang="en-US" sz="3600" b="1" dirty="0" smtClean="0">
                <a:solidFill>
                  <a:schemeClr val="tx1"/>
                </a:solidFill>
                <a:cs typeface="Arial" pitchFamily="34" charset="0"/>
              </a:rPr>
              <a:t>Status </a:t>
            </a:r>
            <a:endParaRPr lang="en-CA" sz="3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5105400"/>
          </a:xfrm>
        </p:spPr>
        <p:txBody>
          <a:bodyPr>
            <a:normAutofit fontScale="850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OPG has engaged DBRS and Moody’s to provide credit ratings on the Fair Hydro Trust’s (</a:t>
            </a:r>
            <a:r>
              <a:rPr lang="en-US" b="1" dirty="0" err="1" smtClean="0"/>
              <a:t>FHT</a:t>
            </a:r>
            <a:r>
              <a:rPr lang="en-US" dirty="0" smtClean="0"/>
              <a:t>) senior debt (Tranche A) and subordinated debt (Tranche B and Tranche C)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u="sng" dirty="0" smtClean="0"/>
              <a:t>Completed to-date:</a:t>
            </a:r>
            <a:endParaRPr lang="en-US" b="1" dirty="0" smtClean="0"/>
          </a:p>
          <a:p>
            <a:pPr>
              <a:buClr>
                <a:srgbClr val="FF0000"/>
              </a:buClr>
            </a:pPr>
            <a:r>
              <a:rPr lang="en-US" dirty="0" smtClean="0"/>
              <a:t>Management has provided drafts of all requisite program agreements for rating agencies’ review</a:t>
            </a:r>
          </a:p>
          <a:p>
            <a:pPr>
              <a:buClr>
                <a:srgbClr val="FF0000"/>
              </a:buClr>
            </a:pPr>
            <a:r>
              <a:rPr lang="en-US" dirty="0" smtClean="0"/>
              <a:t>Several meetings have occurred between management, financial advisors and rating agencies to review key elements of the program</a:t>
            </a:r>
          </a:p>
          <a:p>
            <a:pPr>
              <a:buClr>
                <a:srgbClr val="FF0000"/>
              </a:buClr>
            </a:pPr>
            <a:r>
              <a:rPr lang="en-US" dirty="0" smtClean="0"/>
              <a:t>All comments </a:t>
            </a:r>
            <a:r>
              <a:rPr lang="en-US" dirty="0" smtClean="0"/>
              <a:t>received to-date from </a:t>
            </a:r>
            <a:r>
              <a:rPr lang="en-US" dirty="0" smtClean="0"/>
              <a:t>rating agencies </a:t>
            </a:r>
            <a:r>
              <a:rPr lang="en-US" dirty="0" smtClean="0"/>
              <a:t>have </a:t>
            </a:r>
            <a:r>
              <a:rPr lang="en-US" dirty="0" smtClean="0"/>
              <a:t>been addressed</a:t>
            </a:r>
          </a:p>
          <a:p>
            <a:pPr>
              <a:buClr>
                <a:srgbClr val="FF0000"/>
              </a:buClr>
            </a:pPr>
            <a:r>
              <a:rPr lang="en-US" dirty="0" smtClean="0"/>
              <a:t>IESO servicing review conducted with rating agencies, dealers, and OPG</a:t>
            </a: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b="1" u="sng" dirty="0" smtClean="0"/>
              <a:t>Outstanding</a:t>
            </a:r>
            <a:r>
              <a:rPr lang="en-US" dirty="0" smtClean="0"/>
              <a:t>:</a:t>
            </a:r>
          </a:p>
          <a:p>
            <a:pPr>
              <a:buClr>
                <a:srgbClr val="FF0000"/>
              </a:buClr>
            </a:pPr>
            <a:r>
              <a:rPr lang="en-US" dirty="0" smtClean="0"/>
              <a:t>DBRS and Moody’s to complete review of final documentation and provide preliminary credit ratings for all debt tranches by </a:t>
            </a:r>
            <a:r>
              <a:rPr lang="en-US" b="1" u="sng" dirty="0" smtClean="0"/>
              <a:t>week of December 11th</a:t>
            </a:r>
          </a:p>
          <a:p>
            <a:endParaRPr lang="en-CA" dirty="0" smtClean="0"/>
          </a:p>
          <a:p>
            <a:pPr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endParaRPr lang="en-US" sz="1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52400" y="6492875"/>
            <a:ext cx="304800" cy="2889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C5D672E-DAB0-48C7-A89E-A397F749C996}" type="slidenum">
              <a:rPr lang="en-CA" smtClean="0"/>
              <a:pPr>
                <a:defRPr/>
              </a:pPr>
              <a:t>1</a:t>
            </a:fld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28600"/>
            <a:ext cx="5638800" cy="6858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cs typeface="Arial" pitchFamily="34" charset="0"/>
              </a:rPr>
              <a:t>Short-Term Warehouse </a:t>
            </a:r>
            <a:endParaRPr lang="en-CA" sz="3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51054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400"/>
              </a:spcBef>
              <a:spcAft>
                <a:spcPts val="600"/>
              </a:spcAft>
              <a:buClr>
                <a:srgbClr val="FF0000"/>
              </a:buClr>
              <a:buNone/>
            </a:pPr>
            <a:r>
              <a:rPr lang="en-US" dirty="0" smtClean="0"/>
              <a:t>OPG is securing an $800 million warehouse </a:t>
            </a:r>
            <a:r>
              <a:rPr lang="en-US" dirty="0"/>
              <a:t>facility agreement with a bank syndicate comprising of CIBC, RBC, and Goldman </a:t>
            </a:r>
            <a:r>
              <a:rPr lang="en-US" dirty="0" smtClean="0"/>
              <a:t>Sachs under </a:t>
            </a:r>
            <a:r>
              <a:rPr lang="en-US" dirty="0"/>
              <a:t>a 2-year committed </a:t>
            </a:r>
            <a:r>
              <a:rPr lang="en-US" dirty="0" smtClean="0"/>
              <a:t>term</a:t>
            </a:r>
          </a:p>
          <a:p>
            <a:pPr marL="0" indent="0">
              <a:lnSpc>
                <a:spcPct val="110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en-US" b="1" u="sng" dirty="0"/>
              <a:t>Proposed December 2017 Transaction</a:t>
            </a:r>
            <a:endParaRPr lang="en-US" dirty="0"/>
          </a:p>
          <a:p>
            <a:pPr>
              <a:lnSpc>
                <a:spcPct val="110000"/>
              </a:lnSpc>
              <a:spcBef>
                <a:spcPts val="400"/>
              </a:spcBef>
              <a:spcAft>
                <a:spcPts val="600"/>
              </a:spcAft>
              <a:buClr>
                <a:srgbClr val="FF0000"/>
              </a:buClr>
            </a:pPr>
            <a:r>
              <a:rPr lang="en-US" dirty="0"/>
              <a:t>Regulatory asset available to be purchased from the IESO is expected to be ~$1.2B, representing accumulated deferrals up to the end of November 2017</a:t>
            </a:r>
          </a:p>
          <a:p>
            <a:pPr>
              <a:lnSpc>
                <a:spcPct val="110000"/>
              </a:lnSpc>
              <a:spcBef>
                <a:spcPts val="400"/>
              </a:spcBef>
              <a:spcAft>
                <a:spcPts val="600"/>
              </a:spcAft>
              <a:buClr>
                <a:srgbClr val="FF0000"/>
              </a:buClr>
            </a:pPr>
            <a:r>
              <a:rPr lang="en-US" dirty="0"/>
              <a:t>Better market access for term debt is expected in January 2018, therefore, FHT will fund the December transaction using the following sources:</a:t>
            </a:r>
          </a:p>
          <a:p>
            <a:pPr lvl="1">
              <a:lnSpc>
                <a:spcPct val="110000"/>
              </a:lnSpc>
              <a:spcBef>
                <a:spcPts val="400"/>
              </a:spcBef>
              <a:spcAft>
                <a:spcPts val="600"/>
              </a:spcAft>
              <a:buClr>
                <a:srgbClr val="FF0000"/>
              </a:buClr>
            </a:pPr>
            <a:r>
              <a:rPr lang="en-US" sz="2400" dirty="0"/>
              <a:t>Short-term warehousing facility for 51% or ~$610M </a:t>
            </a:r>
          </a:p>
          <a:p>
            <a:pPr lvl="1">
              <a:lnSpc>
                <a:spcPct val="110000"/>
              </a:lnSpc>
              <a:spcBef>
                <a:spcPts val="400"/>
              </a:spcBef>
              <a:spcAft>
                <a:spcPts val="600"/>
              </a:spcAft>
              <a:buClr>
                <a:srgbClr val="FF0000"/>
              </a:buClr>
            </a:pPr>
            <a:r>
              <a:rPr lang="en-US" sz="2400" dirty="0"/>
              <a:t>Province’s equity injection for 44% or ~$530M, and </a:t>
            </a:r>
          </a:p>
          <a:p>
            <a:pPr lvl="1">
              <a:lnSpc>
                <a:spcPct val="110000"/>
              </a:lnSpc>
              <a:spcBef>
                <a:spcPts val="400"/>
              </a:spcBef>
              <a:spcAft>
                <a:spcPts val="600"/>
              </a:spcAft>
              <a:buClr>
                <a:srgbClr val="FF0000"/>
              </a:buClr>
            </a:pPr>
            <a:r>
              <a:rPr lang="en-US" sz="2400" dirty="0"/>
              <a:t>OPG’s contribution for 5% or ~$60M</a:t>
            </a:r>
            <a:endParaRPr lang="en-CA" sz="2400" dirty="0"/>
          </a:p>
          <a:p>
            <a:pPr marL="0" indent="0">
              <a:spcBef>
                <a:spcPts val="0"/>
              </a:spcBef>
              <a:buClr>
                <a:srgbClr val="FF0000"/>
              </a:buClr>
              <a:buNone/>
            </a:pPr>
            <a:endParaRPr lang="en-US" sz="2600" dirty="0"/>
          </a:p>
          <a:p>
            <a:pPr marL="0" indent="0">
              <a:spcBef>
                <a:spcPts val="0"/>
              </a:spcBef>
              <a:buClr>
                <a:srgbClr val="FF0000"/>
              </a:buClr>
              <a:buNone/>
            </a:pP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endParaRPr lang="en-US" dirty="0" smtClean="0"/>
          </a:p>
          <a:p>
            <a:pPr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endParaRPr lang="en-US" sz="1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52400" y="6492875"/>
            <a:ext cx="304800" cy="2889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C5D672E-DAB0-48C7-A89E-A397F749C996}" type="slidenum">
              <a:rPr lang="en-CA" smtClean="0"/>
              <a:pPr>
                <a:defRPr/>
              </a:pPr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327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28600"/>
            <a:ext cx="5943600" cy="6858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cs typeface="Arial" pitchFamily="34" charset="0"/>
              </a:rPr>
              <a:t>Indicative Marketing Timeline</a:t>
            </a:r>
            <a:endParaRPr lang="en-CA" sz="3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52400" y="6488053"/>
            <a:ext cx="304800" cy="29374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C5D672E-DAB0-48C7-A89E-A397F749C996}" type="slidenum">
              <a:rPr lang="en-CA" smtClean="0"/>
              <a:pPr>
                <a:defRPr/>
              </a:pPr>
              <a:t>3</a:t>
            </a:fld>
            <a:endParaRPr lang="en-CA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354843"/>
              </p:ext>
            </p:extLst>
          </p:nvPr>
        </p:nvGraphicFramePr>
        <p:xfrm>
          <a:off x="685800" y="2079625"/>
          <a:ext cx="7620000" cy="4085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6875">
                  <a:extLst>
                    <a:ext uri="{9D8B030D-6E8A-4147-A177-3AD203B41FA5}">
                      <a16:colId xmlns:a16="http://schemas.microsoft.com/office/drawing/2014/main" val="2392524465"/>
                    </a:ext>
                  </a:extLst>
                </a:gridCol>
                <a:gridCol w="3413125">
                  <a:extLst>
                    <a:ext uri="{9D8B030D-6E8A-4147-A177-3AD203B41FA5}">
                      <a16:colId xmlns:a16="http://schemas.microsoft.com/office/drawing/2014/main" val="816122052"/>
                    </a:ext>
                  </a:extLst>
                </a:gridCol>
              </a:tblGrid>
              <a:tr h="35408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Franklin Gothic Book" panose="020B0503020102020204" pitchFamily="34" charset="0"/>
                        </a:rPr>
                        <a:t>Activity</a:t>
                      </a:r>
                      <a:endParaRPr lang="en-CA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Franklin Gothic Book" panose="020B0503020102020204" pitchFamily="34" charset="0"/>
                        </a:rPr>
                        <a:t>Indicative Timeline</a:t>
                      </a:r>
                      <a:endParaRPr lang="en-CA" b="1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2966154"/>
                  </a:ext>
                </a:extLst>
              </a:tr>
              <a:tr h="625796">
                <a:tc>
                  <a:txBody>
                    <a:bodyPr/>
                    <a:lstStyle/>
                    <a:p>
                      <a:r>
                        <a:rPr lang="en-US" sz="1700" dirty="0" smtClean="0">
                          <a:latin typeface="Franklin Gothic Book" panose="020B0503020102020204" pitchFamily="34" charset="0"/>
                        </a:rPr>
                        <a:t>Term Debt Rating Agencies’ Preliminary Assessment </a:t>
                      </a:r>
                      <a:endParaRPr lang="en-CA" sz="17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Franklin Gothic Book" panose="020B0503020102020204" pitchFamily="34" charset="0"/>
                        </a:rPr>
                        <a:t>Week</a:t>
                      </a:r>
                      <a:r>
                        <a:rPr lang="en-US" sz="1700" baseline="0" dirty="0" smtClean="0">
                          <a:latin typeface="Franklin Gothic Book" panose="020B0503020102020204" pitchFamily="34" charset="0"/>
                        </a:rPr>
                        <a:t> of December 11, 2017</a:t>
                      </a:r>
                      <a:endParaRPr lang="en-CA" sz="17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46136039"/>
                  </a:ext>
                </a:extLst>
              </a:tr>
              <a:tr h="597350">
                <a:tc>
                  <a:txBody>
                    <a:bodyPr/>
                    <a:lstStyle/>
                    <a:p>
                      <a:pPr marL="0" marR="0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>
                          <a:solidFill>
                            <a:schemeClr val="dk1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Warehouse Facility Closing &amp; Funding </a:t>
                      </a:r>
                      <a:endParaRPr lang="en-CA" sz="1700" kern="1200" dirty="0">
                        <a:solidFill>
                          <a:schemeClr val="dk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 smtClean="0">
                          <a:solidFill>
                            <a:schemeClr val="dk1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December 18, 2017</a:t>
                      </a:r>
                      <a:endParaRPr lang="en-CA" sz="1700" kern="1200" dirty="0">
                        <a:solidFill>
                          <a:schemeClr val="dk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3542640"/>
                  </a:ext>
                </a:extLst>
              </a:tr>
              <a:tr h="6413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Franklin Gothic Book" panose="020B0503020102020204" pitchFamily="34" charset="0"/>
                        </a:rPr>
                        <a:t>Term Debt Rating </a:t>
                      </a:r>
                      <a:r>
                        <a:rPr lang="en-US" sz="1700" dirty="0" smtClean="0">
                          <a:latin typeface="Franklin Gothic Book" panose="020B0503020102020204" pitchFamily="34" charset="0"/>
                        </a:rPr>
                        <a:t>Agencies’</a:t>
                      </a:r>
                      <a:r>
                        <a:rPr lang="en-US" sz="1700" baseline="0" dirty="0" smtClean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1700" baseline="0" dirty="0" smtClean="0">
                          <a:latin typeface="Franklin Gothic Book" panose="020B0503020102020204" pitchFamily="34" charset="0"/>
                        </a:rPr>
                        <a:t>Confirmation of Ratings</a:t>
                      </a:r>
                      <a:endParaRPr lang="en-CA" sz="1700" dirty="0" smtClean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 smtClean="0">
                          <a:solidFill>
                            <a:schemeClr val="dk1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Week of January</a:t>
                      </a:r>
                      <a:r>
                        <a:rPr lang="en-US" sz="1700" kern="1200" baseline="0" dirty="0" smtClean="0">
                          <a:solidFill>
                            <a:schemeClr val="dk1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 8, 2018</a:t>
                      </a:r>
                      <a:endParaRPr lang="en-CA" sz="1700" kern="1200" dirty="0">
                        <a:solidFill>
                          <a:schemeClr val="dk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98657224"/>
                  </a:ext>
                </a:extLst>
              </a:tr>
              <a:tr h="6413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Franklin Gothic Book" panose="020B0503020102020204" pitchFamily="34" charset="0"/>
                        </a:rPr>
                        <a:t>Marketing &amp; Roadshow </a:t>
                      </a:r>
                      <a:br>
                        <a:rPr lang="en-US" sz="1700" dirty="0" smtClean="0">
                          <a:latin typeface="Franklin Gothic Book" panose="020B0503020102020204" pitchFamily="34" charset="0"/>
                        </a:rPr>
                      </a:br>
                      <a:r>
                        <a:rPr lang="en-US" sz="1700" dirty="0" smtClean="0">
                          <a:latin typeface="Franklin Gothic Book" panose="020B0503020102020204" pitchFamily="34" charset="0"/>
                        </a:rPr>
                        <a:t>(Toronto,</a:t>
                      </a:r>
                      <a:r>
                        <a:rPr lang="en-US" sz="1700" baseline="0" dirty="0" smtClean="0">
                          <a:latin typeface="Franklin Gothic Book" panose="020B0503020102020204" pitchFamily="34" charset="0"/>
                        </a:rPr>
                        <a:t> Montreal &amp; Vancouver)</a:t>
                      </a:r>
                      <a:endParaRPr lang="en-CA" sz="1700" dirty="0" smtClean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 dirty="0" smtClean="0">
                          <a:solidFill>
                            <a:schemeClr val="dk1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Week</a:t>
                      </a:r>
                      <a:r>
                        <a:rPr lang="en-US" sz="1700" kern="1200" baseline="0" dirty="0" smtClean="0">
                          <a:solidFill>
                            <a:schemeClr val="dk1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kern="1200" dirty="0" smtClean="0">
                          <a:solidFill>
                            <a:schemeClr val="dk1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of January</a:t>
                      </a:r>
                      <a:r>
                        <a:rPr lang="en-US" sz="1700" kern="1200" baseline="0" dirty="0" smtClean="0">
                          <a:solidFill>
                            <a:schemeClr val="dk1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 15, 2018</a:t>
                      </a:r>
                      <a:endParaRPr lang="en-CA" sz="1700" kern="1200" dirty="0" smtClean="0">
                        <a:solidFill>
                          <a:schemeClr val="dk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7169484"/>
                  </a:ext>
                </a:extLst>
              </a:tr>
              <a:tr h="5593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Franklin Gothic Book" panose="020B0503020102020204" pitchFamily="34" charset="0"/>
                        </a:rPr>
                        <a:t>Term Debt Pricing</a:t>
                      </a:r>
                      <a:endParaRPr lang="en-CA" sz="1700" dirty="0" smtClean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 dirty="0" smtClean="0">
                          <a:solidFill>
                            <a:schemeClr val="dk1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Week</a:t>
                      </a:r>
                      <a:r>
                        <a:rPr lang="en-US" sz="1700" kern="1200" baseline="0" dirty="0" smtClean="0">
                          <a:solidFill>
                            <a:schemeClr val="dk1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kern="1200" dirty="0" smtClean="0">
                          <a:solidFill>
                            <a:schemeClr val="dk1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of January</a:t>
                      </a:r>
                      <a:r>
                        <a:rPr lang="en-US" sz="1700" kern="1200" baseline="0" dirty="0" smtClean="0">
                          <a:solidFill>
                            <a:schemeClr val="dk1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 22, 2018</a:t>
                      </a:r>
                      <a:endParaRPr lang="en-CA" sz="1700" kern="1200" dirty="0" smtClean="0">
                        <a:solidFill>
                          <a:schemeClr val="dk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32816464"/>
                  </a:ext>
                </a:extLst>
              </a:tr>
              <a:tr h="587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Franklin Gothic Book" panose="020B0503020102020204" pitchFamily="34" charset="0"/>
                        </a:rPr>
                        <a:t>Term Debt Closing</a:t>
                      </a:r>
                      <a:endParaRPr lang="en-CA" sz="1700" dirty="0" smtClean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 smtClean="0">
                          <a:solidFill>
                            <a:schemeClr val="dk1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T+5 of Pricing Date</a:t>
                      </a:r>
                      <a:endParaRPr lang="en-CA" sz="1700" kern="1200" dirty="0">
                        <a:solidFill>
                          <a:schemeClr val="dk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27691837"/>
                  </a:ext>
                </a:extLst>
              </a:tr>
            </a:tbl>
          </a:graphicData>
        </a:graphic>
      </p:graphicFrame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7696200" cy="60960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 smtClean="0"/>
              <a:t>The following outlines the indicative timeline for funding the initial regulatory asset purchase from the IESO </a:t>
            </a:r>
            <a:r>
              <a:rPr lang="en-US" sz="2200" b="1" dirty="0" smtClean="0"/>
              <a:t>[CONFIRM</a:t>
            </a:r>
            <a:r>
              <a:rPr lang="en-US" sz="2200" b="1" dirty="0" smtClean="0"/>
              <a:t>]</a:t>
            </a:r>
            <a:r>
              <a:rPr lang="en-US" sz="2200" dirty="0" smtClean="0"/>
              <a:t>:</a:t>
            </a:r>
            <a:endParaRPr lang="en-US" sz="2200" dirty="0"/>
          </a:p>
          <a:p>
            <a:pPr>
              <a:spcBef>
                <a:spcPts val="0"/>
              </a:spcBef>
            </a:pPr>
            <a:endParaRPr lang="en-US" sz="2200" dirty="0" smtClean="0"/>
          </a:p>
          <a:p>
            <a:pPr>
              <a:spcBef>
                <a:spcPts val="0"/>
              </a:spcBef>
            </a:pP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385716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21559</TotalTime>
  <Words>326</Words>
  <Application>Microsoft Office PowerPoint</Application>
  <PresentationFormat>On-screen Show (4:3)</PresentationFormat>
  <Paragraphs>45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Franklin Gothic Book</vt:lpstr>
      <vt:lpstr>Webdings</vt:lpstr>
      <vt:lpstr>Wingdings</vt:lpstr>
      <vt:lpstr>Office Theme</vt:lpstr>
      <vt:lpstr>Rating Agencies’ Status </vt:lpstr>
      <vt:lpstr>Short-Term Warehouse </vt:lpstr>
      <vt:lpstr>Indicative Marketing Timeline</vt:lpstr>
    </vt:vector>
  </TitlesOfParts>
  <Company>Ontario Power Generation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Leili Marubashi</dc:creator>
  <cp:lastModifiedBy>M Lapira</cp:lastModifiedBy>
  <cp:revision>1833</cp:revision>
  <dcterms:created xsi:type="dcterms:W3CDTF">2013-05-06T15:07:49Z</dcterms:created>
  <dcterms:modified xsi:type="dcterms:W3CDTF">2017-11-29T00:57:57Z</dcterms:modified>
</cp:coreProperties>
</file>