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handoutMasterIdLst>
    <p:handoutMasterId r:id="rId19"/>
  </p:handoutMasterIdLst>
  <p:sldIdLst>
    <p:sldId id="256" r:id="rId2"/>
    <p:sldId id="274" r:id="rId3"/>
    <p:sldId id="275" r:id="rId4"/>
    <p:sldId id="266" r:id="rId5"/>
    <p:sldId id="277" r:id="rId6"/>
    <p:sldId id="281" r:id="rId7"/>
    <p:sldId id="279" r:id="rId8"/>
    <p:sldId id="267" r:id="rId9"/>
    <p:sldId id="278" r:id="rId10"/>
    <p:sldId id="276" r:id="rId11"/>
    <p:sldId id="257" r:id="rId12"/>
    <p:sldId id="260" r:id="rId13"/>
    <p:sldId id="261" r:id="rId14"/>
    <p:sldId id="269" r:id="rId15"/>
    <p:sldId id="271" r:id="rId16"/>
    <p:sldId id="263" r:id="rId17"/>
  </p:sldIdLst>
  <p:sldSz cx="9144000" cy="6858000" type="screen4x3"/>
  <p:notesSz cx="7010400" cy="92233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5651" autoAdjust="0"/>
    <p:restoredTop sz="72854" autoAdjust="0"/>
  </p:normalViewPr>
  <p:slideViewPr>
    <p:cSldViewPr>
      <p:cViewPr varScale="1">
        <p:scale>
          <a:sx n="112" d="100"/>
          <a:sy n="112" d="100"/>
        </p:scale>
        <p:origin x="1578" y="10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169"/>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1169"/>
          </a:xfrm>
          <a:prstGeom prst="rect">
            <a:avLst/>
          </a:prstGeom>
        </p:spPr>
        <p:txBody>
          <a:bodyPr vert="horz" lIns="93177" tIns="46589" rIns="93177" bIns="46589" rtlCol="0"/>
          <a:lstStyle>
            <a:lvl1pPr algn="r">
              <a:defRPr sz="1200"/>
            </a:lvl1pPr>
          </a:lstStyle>
          <a:p>
            <a:fld id="{71E0EE65-0BD7-4977-A0DC-4D25DEB54B88}" type="datetimeFigureOut">
              <a:rPr lang="en-US" smtClean="0"/>
              <a:t>11/28/2017</a:t>
            </a:fld>
            <a:endParaRPr lang="en-US"/>
          </a:p>
        </p:txBody>
      </p:sp>
      <p:sp>
        <p:nvSpPr>
          <p:cNvPr id="4" name="Footer Placeholder 3"/>
          <p:cNvSpPr>
            <a:spLocks noGrp="1"/>
          </p:cNvSpPr>
          <p:nvPr>
            <p:ph type="ftr" sz="quarter" idx="2"/>
          </p:nvPr>
        </p:nvSpPr>
        <p:spPr>
          <a:xfrm>
            <a:off x="0" y="8760606"/>
            <a:ext cx="3037840" cy="461169"/>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760606"/>
            <a:ext cx="3037840" cy="461169"/>
          </a:xfrm>
          <a:prstGeom prst="rect">
            <a:avLst/>
          </a:prstGeom>
        </p:spPr>
        <p:txBody>
          <a:bodyPr vert="horz" lIns="93177" tIns="46589" rIns="93177" bIns="46589" rtlCol="0" anchor="b"/>
          <a:lstStyle>
            <a:lvl1pPr algn="r">
              <a:defRPr sz="1200"/>
            </a:lvl1pPr>
          </a:lstStyle>
          <a:p>
            <a:fld id="{6D5A366B-83A6-4118-8BFC-3055CB8F6D9F}" type="slidenum">
              <a:rPr lang="en-US" smtClean="0"/>
              <a:t>‹#›</a:t>
            </a:fld>
            <a:endParaRPr lang="en-US"/>
          </a:p>
        </p:txBody>
      </p:sp>
    </p:spTree>
    <p:extLst>
      <p:ext uri="{BB962C8B-B14F-4D97-AF65-F5344CB8AC3E}">
        <p14:creationId xmlns:p14="http://schemas.microsoft.com/office/powerpoint/2010/main" val="35699125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169"/>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1169"/>
          </a:xfrm>
          <a:prstGeom prst="rect">
            <a:avLst/>
          </a:prstGeom>
        </p:spPr>
        <p:txBody>
          <a:bodyPr vert="horz" lIns="93177" tIns="46589" rIns="93177" bIns="46589" rtlCol="0"/>
          <a:lstStyle>
            <a:lvl1pPr algn="r">
              <a:defRPr sz="1200"/>
            </a:lvl1pPr>
          </a:lstStyle>
          <a:p>
            <a:fld id="{2DB9325D-78DB-4E84-A985-707FD1168DE4}" type="datetimeFigureOut">
              <a:rPr lang="en-US" smtClean="0"/>
              <a:t>11/28/2017</a:t>
            </a:fld>
            <a:endParaRPr lang="en-US"/>
          </a:p>
        </p:txBody>
      </p:sp>
      <p:sp>
        <p:nvSpPr>
          <p:cNvPr id="4" name="Slide Image Placeholder 3"/>
          <p:cNvSpPr>
            <a:spLocks noGrp="1" noRot="1" noChangeAspect="1"/>
          </p:cNvSpPr>
          <p:nvPr>
            <p:ph type="sldImg" idx="2"/>
          </p:nvPr>
        </p:nvSpPr>
        <p:spPr>
          <a:xfrm>
            <a:off x="1200150" y="692150"/>
            <a:ext cx="4610100" cy="3457575"/>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381103"/>
            <a:ext cx="5608320" cy="4150519"/>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60606"/>
            <a:ext cx="3037840" cy="461169"/>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760606"/>
            <a:ext cx="3037840" cy="461169"/>
          </a:xfrm>
          <a:prstGeom prst="rect">
            <a:avLst/>
          </a:prstGeom>
        </p:spPr>
        <p:txBody>
          <a:bodyPr vert="horz" lIns="93177" tIns="46589" rIns="93177" bIns="46589" rtlCol="0" anchor="b"/>
          <a:lstStyle>
            <a:lvl1pPr algn="r">
              <a:defRPr sz="1200"/>
            </a:lvl1pPr>
          </a:lstStyle>
          <a:p>
            <a:fld id="{09D2F38C-FEF0-406A-8BF9-783EE61D2F53}" type="slidenum">
              <a:rPr lang="en-US" smtClean="0"/>
              <a:t>‹#›</a:t>
            </a:fld>
            <a:endParaRPr lang="en-US"/>
          </a:p>
        </p:txBody>
      </p:sp>
    </p:spTree>
    <p:extLst>
      <p:ext uri="{BB962C8B-B14F-4D97-AF65-F5344CB8AC3E}">
        <p14:creationId xmlns:p14="http://schemas.microsoft.com/office/powerpoint/2010/main" val="6250711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9D2F38C-FEF0-406A-8BF9-783EE61D2F53}" type="slidenum">
              <a:rPr lang="en-US" smtClean="0"/>
              <a:t>4</a:t>
            </a:fld>
            <a:endParaRPr lang="en-US"/>
          </a:p>
        </p:txBody>
      </p:sp>
    </p:spTree>
    <p:extLst>
      <p:ext uri="{BB962C8B-B14F-4D97-AF65-F5344CB8AC3E}">
        <p14:creationId xmlns:p14="http://schemas.microsoft.com/office/powerpoint/2010/main" val="13211624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9D2F38C-FEF0-406A-8BF9-783EE61D2F53}" type="slidenum">
              <a:rPr lang="en-US" smtClean="0"/>
              <a:t>8</a:t>
            </a:fld>
            <a:endParaRPr lang="en-US"/>
          </a:p>
        </p:txBody>
      </p:sp>
    </p:spTree>
    <p:extLst>
      <p:ext uri="{BB962C8B-B14F-4D97-AF65-F5344CB8AC3E}">
        <p14:creationId xmlns:p14="http://schemas.microsoft.com/office/powerpoint/2010/main" val="13211624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Rationale behind bifurcation of Limited Guarantee concepts into two agreements:</a:t>
            </a:r>
          </a:p>
          <a:p>
            <a:endParaRPr lang="en-US" u="sng" dirty="0" smtClean="0"/>
          </a:p>
          <a:p>
            <a:r>
              <a:rPr lang="en-US" u="sng" dirty="0" smtClean="0"/>
              <a:t>Parties to each agreement</a:t>
            </a:r>
          </a:p>
          <a:p>
            <a:r>
              <a:rPr lang="en-US" dirty="0" smtClean="0"/>
              <a:t>Change</a:t>
            </a:r>
            <a:r>
              <a:rPr lang="en-US" baseline="0" dirty="0" smtClean="0"/>
              <a:t> of Law Protection Agreement is between the Province, Computershare Trust Company of Canada (as trustee of Hydro Trust), OPG, as FSM and Manager of Hydro Trust, and BNY Trust Company of Canada, as Indenture Trustee</a:t>
            </a:r>
          </a:p>
          <a:p>
            <a:endParaRPr lang="en-US" baseline="0" dirty="0" smtClean="0"/>
          </a:p>
          <a:p>
            <a:r>
              <a:rPr lang="en-US" baseline="0" dirty="0" smtClean="0"/>
              <a:t>Change of Law Process Agreement is between the Province and OPG</a:t>
            </a:r>
          </a:p>
          <a:p>
            <a:endParaRPr lang="en-US" baseline="0" dirty="0" smtClean="0"/>
          </a:p>
          <a:p>
            <a:r>
              <a:rPr lang="en-US" u="sng" baseline="0" dirty="0" smtClean="0"/>
              <a:t>Rationale</a:t>
            </a:r>
            <a:endParaRPr lang="en-US" u="none" baseline="0" dirty="0" smtClean="0"/>
          </a:p>
          <a:p>
            <a:r>
              <a:rPr lang="en-US" u="none" baseline="0" dirty="0" smtClean="0"/>
              <a:t>Bifurcation of the terms and conditions of the Limited Guarantee into two agreements was driven by the desire of OPG and the dealers to simplify the manner in which third party creditors of Hydro Trust (ex. lenders, noteholders, derivative counterparties) can ascertain that their rights to payment are covered by the guarantee.</a:t>
            </a:r>
          </a:p>
          <a:p>
            <a:endParaRPr lang="en-US" u="none" baseline="0" dirty="0" smtClean="0"/>
          </a:p>
          <a:p>
            <a:r>
              <a:rPr lang="en-US" u="none" baseline="0" dirty="0" smtClean="0"/>
              <a:t>As such, the Protection Agreement generally deals with the substantive matters in regard to the Limited Guarantee while the Process Agreement deals with procedural mechanics as between OPG and the Province:</a:t>
            </a:r>
          </a:p>
          <a:p>
            <a:endParaRPr lang="en-US" u="none" baseline="0" dirty="0" smtClean="0"/>
          </a:p>
          <a:p>
            <a:r>
              <a:rPr lang="en-US" u="none" baseline="0" dirty="0" smtClean="0"/>
              <a:t>For instance:</a:t>
            </a:r>
          </a:p>
          <a:p>
            <a:pPr marL="0" indent="0">
              <a:buFontTx/>
              <a:buNone/>
            </a:pPr>
            <a:endParaRPr lang="en-US" u="none" baseline="0" dirty="0" smtClean="0"/>
          </a:p>
          <a:p>
            <a:pPr marL="171450" indent="-171450">
              <a:buFontTx/>
              <a:buChar char="-"/>
            </a:pPr>
            <a:r>
              <a:rPr lang="en-US" u="none" baseline="0" dirty="0" smtClean="0"/>
              <a:t>The Protection Agreement deals with scope of the guarantee and mechanics of payment when the Province is called to perform on the guarantee (as well as the corresponding rights of the Province when performing on the guarantee)</a:t>
            </a:r>
          </a:p>
          <a:p>
            <a:pPr marL="0" indent="0">
              <a:buFontTx/>
              <a:buNone/>
            </a:pPr>
            <a:endParaRPr lang="en-US" u="none" baseline="0" dirty="0" smtClean="0"/>
          </a:p>
          <a:p>
            <a:pPr marL="171450" indent="-171450">
              <a:buFontTx/>
              <a:buChar char="-"/>
            </a:pPr>
            <a:r>
              <a:rPr lang="en-US" u="none" baseline="0" dirty="0" smtClean="0"/>
              <a:t>The Protection Agreement also deals with the external conditions to be satisfied for the Limited Guarantee to apply. The Process Agreement deals with the internal process as between OPG and the Province that must be satisfied before OPG can signal to the outside world that Hydro Trust obligations are covered under the Limited Guarantee</a:t>
            </a:r>
          </a:p>
          <a:p>
            <a:pPr marL="0" indent="0">
              <a:buFontTx/>
              <a:buNone/>
            </a:pPr>
            <a:endParaRPr lang="en-US" u="none" baseline="0" dirty="0" smtClean="0"/>
          </a:p>
        </p:txBody>
      </p:sp>
      <p:sp>
        <p:nvSpPr>
          <p:cNvPr id="4" name="Slide Number Placeholder 3"/>
          <p:cNvSpPr>
            <a:spLocks noGrp="1"/>
          </p:cNvSpPr>
          <p:nvPr>
            <p:ph type="sldNum" sz="quarter" idx="10"/>
          </p:nvPr>
        </p:nvSpPr>
        <p:spPr/>
        <p:txBody>
          <a:bodyPr/>
          <a:lstStyle/>
          <a:p>
            <a:fld id="{09D2F38C-FEF0-406A-8BF9-783EE61D2F53}" type="slidenum">
              <a:rPr lang="en-US" smtClean="0"/>
              <a:t>11</a:t>
            </a:fld>
            <a:endParaRPr lang="en-US"/>
          </a:p>
        </p:txBody>
      </p:sp>
    </p:spTree>
    <p:extLst>
      <p:ext uri="{BB962C8B-B14F-4D97-AF65-F5344CB8AC3E}">
        <p14:creationId xmlns:p14="http://schemas.microsoft.com/office/powerpoint/2010/main" val="13211624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2"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dirty="0" smtClean="0"/>
          </a:p>
          <a:p>
            <a:pPr marL="0" marR="0" lvl="2"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dirty="0" smtClean="0"/>
          </a:p>
          <a:p>
            <a:pPr marL="171450" marR="0" lvl="2"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dirty="0" smtClean="0"/>
          </a:p>
          <a:p>
            <a:pPr marL="171450" marR="0" lvl="2"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dirty="0" smtClean="0"/>
          </a:p>
          <a:p>
            <a:pPr marL="0" marR="0" lvl="2"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1" dirty="0" smtClean="0"/>
          </a:p>
        </p:txBody>
      </p:sp>
      <p:sp>
        <p:nvSpPr>
          <p:cNvPr id="4" name="Slide Number Placeholder 3"/>
          <p:cNvSpPr>
            <a:spLocks noGrp="1"/>
          </p:cNvSpPr>
          <p:nvPr>
            <p:ph type="sldNum" sz="quarter" idx="10"/>
          </p:nvPr>
        </p:nvSpPr>
        <p:spPr/>
        <p:txBody>
          <a:bodyPr/>
          <a:lstStyle/>
          <a:p>
            <a:fld id="{09D2F38C-FEF0-406A-8BF9-783EE61D2F53}" type="slidenum">
              <a:rPr lang="en-US" smtClean="0"/>
              <a:t>12</a:t>
            </a:fld>
            <a:endParaRPr lang="en-US"/>
          </a:p>
        </p:txBody>
      </p:sp>
    </p:spTree>
    <p:extLst>
      <p:ext uri="{BB962C8B-B14F-4D97-AF65-F5344CB8AC3E}">
        <p14:creationId xmlns:p14="http://schemas.microsoft.com/office/powerpoint/2010/main" val="13211624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Note regarding categories of obligations for which Adherence Conditions are required</a:t>
            </a:r>
          </a:p>
          <a:p>
            <a:pPr marL="171450" indent="-171450">
              <a:buFont typeface="Arial" panose="020B0604020202020204" pitchFamily="34" charset="0"/>
              <a:buChar char="•"/>
            </a:pPr>
            <a:r>
              <a:rPr lang="en-US" b="0" dirty="0" smtClean="0"/>
              <a:t>The</a:t>
            </a:r>
            <a:r>
              <a:rPr lang="en-US" b="0" baseline="0" dirty="0" smtClean="0"/>
              <a:t> clear corollary is that no Adherence Conditions are required in respect of any other payment obligations of Hydro Trust</a:t>
            </a:r>
            <a:endParaRPr lang="en-US" b="0" dirty="0" smtClean="0"/>
          </a:p>
          <a:p>
            <a:endParaRPr lang="en-US" b="1" dirty="0" smtClean="0"/>
          </a:p>
          <a:p>
            <a:r>
              <a:rPr lang="en-US" b="1" dirty="0" smtClean="0"/>
              <a:t>Notes </a:t>
            </a:r>
            <a:r>
              <a:rPr lang="en-US" b="1" baseline="0" dirty="0" smtClean="0"/>
              <a:t>regarding Adherence Conditions</a:t>
            </a:r>
          </a:p>
          <a:p>
            <a:endParaRPr lang="en-US" b="1" baseline="0" dirty="0" smtClean="0"/>
          </a:p>
          <a:p>
            <a:r>
              <a:rPr lang="en-US" b="0" u="sng" baseline="0" dirty="0" smtClean="0"/>
              <a:t>Adherence Condition #2 – Officer’s Certificate</a:t>
            </a:r>
            <a:endParaRPr lang="en-US" b="0" u="none" baseline="0" dirty="0" smtClean="0"/>
          </a:p>
          <a:p>
            <a:pPr marL="171450" indent="-171450">
              <a:buFont typeface="Arial" panose="020B0604020202020204" pitchFamily="34" charset="0"/>
              <a:buChar char="•"/>
            </a:pPr>
            <a:r>
              <a:rPr lang="en-US" b="0" u="none" baseline="0" dirty="0" smtClean="0"/>
              <a:t>To avoid a situation in which OPG did in fact comply with the internal processes as between OPG and the Province in respect of adherence of the Limited Guarantee but failed to deliver a certificate to the Indenture Trustee -- resulting in no adherence, there is a proviso in the Protection Agreement that, even where OPG fails to deliver a certificate to the Indenture Trustee signaling that the obligations are covered under the Limited Guarantee, so long as OPG can demonstrate after-the-fact that it complied with all internal processes with the Province, the obligation in question will be covered</a:t>
            </a:r>
          </a:p>
          <a:p>
            <a:pPr marL="171450" indent="-171450">
              <a:buFont typeface="Arial" panose="020B0604020202020204" pitchFamily="34" charset="0"/>
              <a:buChar char="•"/>
            </a:pPr>
            <a:endParaRPr lang="en-US" b="0" u="none" baseline="0" dirty="0" smtClean="0"/>
          </a:p>
          <a:p>
            <a:pPr marL="0" indent="0">
              <a:buFont typeface="Arial" panose="020B0604020202020204" pitchFamily="34" charset="0"/>
              <a:buNone/>
            </a:pPr>
            <a:r>
              <a:rPr lang="en-US" b="0" u="sng" baseline="0" dirty="0" smtClean="0"/>
              <a:t>Effect of Adherence Conditions</a:t>
            </a:r>
          </a:p>
          <a:p>
            <a:pPr marL="171450" indent="-171450">
              <a:buFont typeface="Arial" panose="020B0604020202020204" pitchFamily="34" charset="0"/>
              <a:buChar char="•"/>
            </a:pPr>
            <a:r>
              <a:rPr lang="en-US" b="0" u="none" baseline="0" dirty="0" smtClean="0"/>
              <a:t>Once Adherence Conditions are met, the obligation in question is covered by the Limited Guarantee</a:t>
            </a:r>
          </a:p>
          <a:p>
            <a:pPr marL="171450" indent="-171450">
              <a:buFont typeface="Arial" panose="020B0604020202020204" pitchFamily="34" charset="0"/>
              <a:buChar char="•"/>
            </a:pPr>
            <a:r>
              <a:rPr lang="en-US" b="0" u="none" baseline="0" dirty="0" smtClean="0"/>
              <a:t>This means that, where OPG delivers a certificate to the Indenture Trustee that the internal processes with the Province have been satisfied, the obligations are guaranteed, even if the certificate is inaccurate or contains a misrepresentation</a:t>
            </a:r>
          </a:p>
          <a:p>
            <a:pPr marL="171450" indent="-171450">
              <a:buFont typeface="Arial" panose="020B0604020202020204" pitchFamily="34" charset="0"/>
              <a:buChar char="•"/>
            </a:pPr>
            <a:r>
              <a:rPr lang="en-US" b="0" u="none" baseline="0" dirty="0" smtClean="0"/>
              <a:t>There is a mechanism for Province to cut off the Limited Guarantee in respect of </a:t>
            </a:r>
            <a:r>
              <a:rPr lang="en-US" b="0" u="sng" baseline="0" dirty="0" smtClean="0"/>
              <a:t>future</a:t>
            </a:r>
            <a:r>
              <a:rPr lang="en-US" b="0" u="none" baseline="0" dirty="0" smtClean="0"/>
              <a:t> incurrences in event of, among other things, a misrepresentation by OPG (through the Suspension Notice, as will be discussed)</a:t>
            </a:r>
          </a:p>
          <a:p>
            <a:pPr marL="171450" indent="-171450">
              <a:buFont typeface="Arial" panose="020B0604020202020204" pitchFamily="34" charset="0"/>
              <a:buChar char="•"/>
            </a:pPr>
            <a:endParaRPr lang="en-US" b="0" u="none" baseline="0" dirty="0" smtClean="0"/>
          </a:p>
          <a:p>
            <a:pPr marL="171450" indent="-171450">
              <a:buFont typeface="Arial" panose="020B0604020202020204" pitchFamily="34" charset="0"/>
              <a:buChar char="•"/>
            </a:pPr>
            <a:endParaRPr lang="en-US" b="0" u="none" baseline="0" dirty="0" smtClean="0"/>
          </a:p>
          <a:p>
            <a:pPr marL="171450" indent="-171450">
              <a:buFont typeface="Arial" panose="020B0604020202020204" pitchFamily="34" charset="0"/>
              <a:buChar char="•"/>
            </a:pPr>
            <a:endParaRPr lang="en-US" b="0" u="none" baseline="0" dirty="0" smtClean="0"/>
          </a:p>
          <a:p>
            <a:pPr marL="171450" indent="-171450">
              <a:buFont typeface="Arial" panose="020B0604020202020204" pitchFamily="34" charset="0"/>
              <a:buChar char="•"/>
            </a:pPr>
            <a:endParaRPr lang="en-US" b="0" u="none" baseline="0" dirty="0" smtClean="0"/>
          </a:p>
          <a:p>
            <a:pPr marL="171450" indent="-171450">
              <a:buFont typeface="Arial" panose="020B0604020202020204" pitchFamily="34" charset="0"/>
              <a:buChar char="•"/>
            </a:pPr>
            <a:endParaRPr lang="en-US" b="0" u="none" dirty="0"/>
          </a:p>
        </p:txBody>
      </p:sp>
      <p:sp>
        <p:nvSpPr>
          <p:cNvPr id="4" name="Slide Number Placeholder 3"/>
          <p:cNvSpPr>
            <a:spLocks noGrp="1"/>
          </p:cNvSpPr>
          <p:nvPr>
            <p:ph type="sldNum" sz="quarter" idx="10"/>
          </p:nvPr>
        </p:nvSpPr>
        <p:spPr/>
        <p:txBody>
          <a:bodyPr/>
          <a:lstStyle/>
          <a:p>
            <a:fld id="{09D2F38C-FEF0-406A-8BF9-783EE61D2F53}" type="slidenum">
              <a:rPr lang="en-US" smtClean="0"/>
              <a:t>13</a:t>
            </a:fld>
            <a:endParaRPr lang="en-US"/>
          </a:p>
        </p:txBody>
      </p:sp>
    </p:spTree>
    <p:extLst>
      <p:ext uri="{BB962C8B-B14F-4D97-AF65-F5344CB8AC3E}">
        <p14:creationId xmlns:p14="http://schemas.microsoft.com/office/powerpoint/2010/main" val="13211624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b="1" u="none" baseline="0" dirty="0" smtClean="0"/>
              <a:t>“Reference Documentation”</a:t>
            </a:r>
            <a:endParaRPr lang="en-US" b="0" u="none" baseline="0" dirty="0" smtClean="0"/>
          </a:p>
          <a:p>
            <a:pPr marL="171450" indent="-171450">
              <a:buFont typeface="Arial" panose="020B0604020202020204" pitchFamily="34" charset="0"/>
              <a:buChar char="•"/>
            </a:pPr>
            <a:r>
              <a:rPr lang="en-US" b="0" u="none" baseline="0" dirty="0" smtClean="0"/>
              <a:t>OPG will have provided to the province “Reference Documentation”, which are the key agreements pertaining to the program as well as template forms of deal documents, including:</a:t>
            </a:r>
          </a:p>
          <a:p>
            <a:pPr marL="628650" lvl="1" indent="-171450">
              <a:buFont typeface="Arial" panose="020B0604020202020204" pitchFamily="34" charset="0"/>
              <a:buChar char="•"/>
            </a:pPr>
            <a:r>
              <a:rPr lang="en-US" b="0" u="none" baseline="0" dirty="0" err="1" smtClean="0"/>
              <a:t>Constating</a:t>
            </a:r>
            <a:r>
              <a:rPr lang="en-US" b="0" u="none" baseline="0" dirty="0" smtClean="0"/>
              <a:t> and organizational documents of Hydro Trust</a:t>
            </a:r>
          </a:p>
          <a:p>
            <a:pPr marL="628650" lvl="1" indent="-171450">
              <a:buFont typeface="Arial" panose="020B0604020202020204" pitchFamily="34" charset="0"/>
              <a:buChar char="•"/>
            </a:pPr>
            <a:r>
              <a:rPr lang="en-US" b="0" u="none" baseline="0" dirty="0" smtClean="0"/>
              <a:t>Management, administration and servicing documents to which Hydro Trust is a party</a:t>
            </a:r>
          </a:p>
          <a:p>
            <a:pPr marL="628650" lvl="1" indent="-171450">
              <a:buFont typeface="Arial" panose="020B0604020202020204" pitchFamily="34" charset="0"/>
              <a:buChar char="•"/>
            </a:pPr>
            <a:r>
              <a:rPr lang="en-US" b="0" u="none" baseline="0" dirty="0" smtClean="0"/>
              <a:t>Master Transfer and Servicing Agreement</a:t>
            </a:r>
          </a:p>
          <a:p>
            <a:pPr marL="628650" lvl="1" indent="-171450">
              <a:buFont typeface="Arial" panose="020B0604020202020204" pitchFamily="34" charset="0"/>
              <a:buChar char="•"/>
            </a:pPr>
            <a:r>
              <a:rPr lang="en-US" b="0" u="none" baseline="0" dirty="0" smtClean="0"/>
              <a:t>Trust Indenture</a:t>
            </a:r>
          </a:p>
          <a:p>
            <a:pPr marL="628650" lvl="1" indent="-171450">
              <a:buFont typeface="Arial" panose="020B0604020202020204" pitchFamily="34" charset="0"/>
              <a:buChar char="•"/>
            </a:pPr>
            <a:r>
              <a:rPr lang="en-US" b="0" u="none" baseline="0" dirty="0" smtClean="0"/>
              <a:t>Form of supplemental indenture (governing terms of a sample series of securities issued by Hydro Trust)</a:t>
            </a:r>
          </a:p>
          <a:p>
            <a:pPr marL="628650" lvl="1" indent="-171450">
              <a:buFont typeface="Arial" panose="020B0604020202020204" pitchFamily="34" charset="0"/>
              <a:buChar char="•"/>
            </a:pPr>
            <a:r>
              <a:rPr lang="en-US" b="0" u="none" baseline="0" dirty="0" smtClean="0"/>
              <a:t>Form of any note purchase agreement</a:t>
            </a:r>
          </a:p>
          <a:p>
            <a:pPr marL="628650" lvl="1" indent="-171450">
              <a:buFont typeface="Arial" panose="020B0604020202020204" pitchFamily="34" charset="0"/>
              <a:buChar char="•"/>
            </a:pPr>
            <a:r>
              <a:rPr lang="en-US" b="0" u="none" baseline="0" dirty="0" smtClean="0"/>
              <a:t>Form of underwriting/agency agreement</a:t>
            </a:r>
          </a:p>
          <a:p>
            <a:pPr marL="628650" lvl="1" indent="-171450">
              <a:buFont typeface="Arial" panose="020B0604020202020204" pitchFamily="34" charset="0"/>
              <a:buChar char="•"/>
            </a:pPr>
            <a:r>
              <a:rPr lang="en-US" b="0" u="none" baseline="0" dirty="0" smtClean="0"/>
              <a:t>Form of loan or credit agreement</a:t>
            </a:r>
          </a:p>
          <a:p>
            <a:pPr marL="628650" lvl="1" indent="-171450">
              <a:buFont typeface="Arial" panose="020B0604020202020204" pitchFamily="34" charset="0"/>
              <a:buChar char="•"/>
            </a:pPr>
            <a:r>
              <a:rPr lang="en-US" b="0" u="none" baseline="0" dirty="0" smtClean="0"/>
              <a:t>Form of schedule to an ISDA Master Agreement</a:t>
            </a:r>
          </a:p>
          <a:p>
            <a:pPr marL="628650" lvl="1" indent="-171450">
              <a:buFont typeface="Arial" panose="020B0604020202020204" pitchFamily="34" charset="0"/>
              <a:buChar char="•"/>
            </a:pPr>
            <a:r>
              <a:rPr lang="en-US" b="0" u="none" baseline="0" dirty="0" smtClean="0"/>
              <a:t>Form of offering document</a:t>
            </a:r>
          </a:p>
          <a:p>
            <a:pPr marL="171450" indent="-171450">
              <a:buFont typeface="Arial" panose="020B0604020202020204" pitchFamily="34" charset="0"/>
              <a:buChar char="•"/>
            </a:pPr>
            <a:endParaRPr lang="en-US" b="1" u="none" baseline="0" dirty="0" smtClean="0"/>
          </a:p>
          <a:p>
            <a:pPr marL="171450" indent="-171450">
              <a:buFont typeface="Arial" panose="020B0604020202020204" pitchFamily="34" charset="0"/>
              <a:buChar char="•"/>
            </a:pPr>
            <a:r>
              <a:rPr lang="en-US" b="0" u="none" baseline="0" dirty="0" smtClean="0"/>
              <a:t>Once these template documents are set (which is to occur before signing of the Protection Agreement and Process Agreement), in order to satisfy the Adherence Conditions, OPG will have to certify that the obligation in question is consistent (“Substantially in the Form”) with the template documents</a:t>
            </a:r>
          </a:p>
          <a:p>
            <a:pPr marL="171450" indent="-171450">
              <a:buFont typeface="Arial" panose="020B0604020202020204" pitchFamily="34" charset="0"/>
              <a:buChar char="•"/>
            </a:pPr>
            <a:endParaRPr lang="en-US" b="0" u="none" baseline="0" dirty="0" smtClean="0"/>
          </a:p>
          <a:p>
            <a:pPr marL="171450" indent="-171450">
              <a:buFont typeface="Arial" panose="020B0604020202020204" pitchFamily="34" charset="0"/>
              <a:buChar char="•"/>
            </a:pPr>
            <a:r>
              <a:rPr lang="en-US" b="0" u="none" baseline="0" dirty="0" smtClean="0"/>
              <a:t>If OPG wanted a new template document to become “Reference Documentation”, there is a process under which the document would be provided to the Province and the Province might object in writing</a:t>
            </a:r>
          </a:p>
          <a:p>
            <a:pPr marL="171450" indent="-171450">
              <a:buFont typeface="Arial" panose="020B0604020202020204" pitchFamily="34" charset="0"/>
              <a:buChar char="•"/>
            </a:pPr>
            <a:endParaRPr lang="en-US" b="0" u="none" baseline="0" dirty="0" smtClean="0"/>
          </a:p>
          <a:p>
            <a:pPr marL="0" indent="0">
              <a:buFont typeface="Arial" panose="020B0604020202020204" pitchFamily="34" charset="0"/>
              <a:buNone/>
            </a:pPr>
            <a:r>
              <a:rPr lang="en-US" b="1" u="none" baseline="0" dirty="0" smtClean="0"/>
              <a:t>“Substantially in the Form”</a:t>
            </a:r>
          </a:p>
          <a:p>
            <a:pPr marL="171450" indent="-171450">
              <a:buFont typeface="Arial" panose="020B0604020202020204" pitchFamily="34" charset="0"/>
              <a:buChar char="•"/>
            </a:pPr>
            <a:r>
              <a:rPr lang="en-US" b="0" u="none" baseline="0" dirty="0" smtClean="0"/>
              <a:t>“Substantially in the Form” has a technical meaning in the Process Agreement and is the standard by which to determine whether specific transaction documents fit within the defined template documents</a:t>
            </a:r>
          </a:p>
          <a:p>
            <a:pPr marL="171450" indent="-171450">
              <a:buFont typeface="Arial" panose="020B0604020202020204" pitchFamily="34" charset="0"/>
              <a:buChar char="•"/>
            </a:pPr>
            <a:r>
              <a:rPr lang="en-US" b="0" u="none" baseline="0" dirty="0" smtClean="0"/>
              <a:t>Generally, “Substantially in the Form” means that there are no differences between the proposed transaction documents and the Reference Documentation that could result in a change in the material terms or conditions applicable to the obligation, including:</a:t>
            </a:r>
          </a:p>
          <a:p>
            <a:pPr marL="628650" lvl="1" indent="-171450">
              <a:buFont typeface="Arial" panose="020B0604020202020204" pitchFamily="34" charset="0"/>
              <a:buChar char="•"/>
            </a:pPr>
            <a:r>
              <a:rPr lang="en-US" b="0" u="none" baseline="0" dirty="0" smtClean="0"/>
              <a:t>regarding the timing of or circumstances under which payments are or may become due or accrue (including as a result of default, acceleration or termination)</a:t>
            </a:r>
          </a:p>
          <a:p>
            <a:pPr marL="628650" lvl="1" indent="-171450">
              <a:buFont typeface="Arial" panose="020B0604020202020204" pitchFamily="34" charset="0"/>
              <a:buChar char="•"/>
            </a:pPr>
            <a:r>
              <a:rPr lang="en-US" b="0" u="none" baseline="0" dirty="0" smtClean="0"/>
              <a:t>provisions that would affect the Province’s rights of subrogation or assignment under the Protection Agreement by performing on the Limited Guarantee</a:t>
            </a:r>
          </a:p>
          <a:p>
            <a:pPr marL="171450" lvl="0" indent="-171450">
              <a:buFont typeface="Arial" panose="020B0604020202020204" pitchFamily="34" charset="0"/>
              <a:buChar char="•"/>
            </a:pPr>
            <a:r>
              <a:rPr lang="en-US" b="0" u="none" baseline="0" dirty="0" smtClean="0"/>
              <a:t>There are carve-outs for variable terms (financial terms, rates, </a:t>
            </a:r>
            <a:r>
              <a:rPr lang="en-US" b="0" u="none" baseline="0" dirty="0" err="1" smtClean="0"/>
              <a:t>etc</a:t>
            </a:r>
            <a:r>
              <a:rPr lang="en-US" b="0" u="none" baseline="0" dirty="0" smtClean="0"/>
              <a:t>) other than to the extent the Reference Documentation specifies parameters or limitations</a:t>
            </a:r>
          </a:p>
          <a:p>
            <a:pPr marL="0" indent="0">
              <a:buFont typeface="Arial" panose="020B0604020202020204" pitchFamily="34" charset="0"/>
              <a:buNone/>
            </a:pPr>
            <a:endParaRPr lang="en-US" b="1" u="none" baseline="0" dirty="0" smtClean="0"/>
          </a:p>
          <a:p>
            <a:pPr marL="0" indent="0">
              <a:buFont typeface="Arial" panose="020B0604020202020204" pitchFamily="34" charset="0"/>
              <a:buNone/>
            </a:pPr>
            <a:r>
              <a:rPr lang="en-US" b="1" u="none" baseline="0" dirty="0" smtClean="0"/>
              <a:t>“Protection Agreement Maximum”</a:t>
            </a:r>
          </a:p>
          <a:p>
            <a:pPr marL="171450" indent="-171450">
              <a:buFont typeface="Arial" panose="020B0604020202020204" pitchFamily="34" charset="0"/>
              <a:buChar char="•"/>
            </a:pPr>
            <a:r>
              <a:rPr lang="en-US" b="0" u="none" baseline="0" dirty="0" smtClean="0"/>
              <a:t>The Protection Agreement Maximum is a dynamic limit on the amount outstanding to be guaranteed by the Province at a given time</a:t>
            </a:r>
          </a:p>
          <a:p>
            <a:pPr marL="171450" indent="-171450">
              <a:buFont typeface="Arial" panose="020B0604020202020204" pitchFamily="34" charset="0"/>
              <a:buChar char="•"/>
            </a:pPr>
            <a:r>
              <a:rPr lang="en-US" b="0" u="none" baseline="0" dirty="0" smtClean="0"/>
              <a:t>The Process Agreement sets out a procedure under which the Protection Agreement Maximum (“PAM”) is determined.</a:t>
            </a:r>
          </a:p>
          <a:p>
            <a:pPr marL="171450" indent="-171450">
              <a:buFont typeface="Arial" panose="020B0604020202020204" pitchFamily="34" charset="0"/>
              <a:buChar char="•"/>
            </a:pPr>
            <a:r>
              <a:rPr lang="en-US" b="0" u="none" baseline="0" dirty="0" smtClean="0"/>
              <a:t>Generally:</a:t>
            </a:r>
          </a:p>
          <a:p>
            <a:pPr marL="628650" lvl="1" indent="-171450">
              <a:buFont typeface="Arial" panose="020B0604020202020204" pitchFamily="34" charset="0"/>
              <a:buChar char="•"/>
            </a:pPr>
            <a:r>
              <a:rPr lang="en-US" b="0" u="none" baseline="0" dirty="0" smtClean="0"/>
              <a:t>OPG forecasts the aggregate amount of repayments arising out of guaranteed obligations outstanding and expected repayment amounts arising out of obligations to be incurred (and covered under the guarantee) in the next 24 months.</a:t>
            </a:r>
          </a:p>
          <a:p>
            <a:pPr marL="628650" lvl="1" indent="-171450">
              <a:buFont typeface="Arial" panose="020B0604020202020204" pitchFamily="34" charset="0"/>
              <a:buChar char="•"/>
            </a:pPr>
            <a:r>
              <a:rPr lang="en-US" b="0" u="none" baseline="0" dirty="0" smtClean="0"/>
              <a:t>The forecast is to be consistent with the Financing Plan. OPG sends notice to the Province of its proposed PAM, which cannot exceed the forecast.</a:t>
            </a:r>
          </a:p>
          <a:p>
            <a:pPr marL="628650" lvl="1" indent="-171450">
              <a:buFont typeface="Arial" panose="020B0604020202020204" pitchFamily="34" charset="0"/>
              <a:buChar char="•"/>
            </a:pPr>
            <a:r>
              <a:rPr lang="en-US" b="0" u="none" baseline="0" dirty="0" smtClean="0"/>
              <a:t>The Province may disagree with the forecast or PAM on the basis that:</a:t>
            </a:r>
          </a:p>
          <a:p>
            <a:pPr marL="1085850" lvl="2" indent="-171450">
              <a:buFont typeface="Arial" panose="020B0604020202020204" pitchFamily="34" charset="0"/>
              <a:buChar char="•"/>
            </a:pPr>
            <a:r>
              <a:rPr lang="en-US" b="0" u="none" baseline="0" dirty="0" smtClean="0"/>
              <a:t>there appear to be inaccuracies in the Financing Plan or forecast</a:t>
            </a:r>
          </a:p>
          <a:p>
            <a:pPr marL="1085850" lvl="2" indent="-171450">
              <a:buFont typeface="Arial" panose="020B0604020202020204" pitchFamily="34" charset="0"/>
              <a:buChar char="•"/>
            </a:pPr>
            <a:r>
              <a:rPr lang="en-US" b="0" u="none" baseline="0" dirty="0" smtClean="0"/>
              <a:t>the forecast is inconsistent with the Financing Plan</a:t>
            </a:r>
          </a:p>
          <a:p>
            <a:pPr marL="1085850" lvl="2" indent="-171450">
              <a:buFont typeface="Arial" panose="020B0604020202020204" pitchFamily="34" charset="0"/>
              <a:buChar char="•"/>
            </a:pPr>
            <a:r>
              <a:rPr lang="en-US" b="0" u="none" baseline="0" dirty="0" smtClean="0"/>
              <a:t>the PAM is greater than the forecast</a:t>
            </a:r>
          </a:p>
          <a:p>
            <a:pPr marL="628650" lvl="1" indent="-171450">
              <a:buFont typeface="Arial" panose="020B0604020202020204" pitchFamily="34" charset="0"/>
              <a:buChar char="•"/>
            </a:pPr>
            <a:r>
              <a:rPr lang="en-US" b="0" u="none" baseline="0" dirty="0" smtClean="0"/>
              <a:t>Discrepancies on these bases are to be discussed and addressed to the reasonable satisfaction of both parties</a:t>
            </a:r>
          </a:p>
          <a:p>
            <a:pPr marL="171450" indent="-171450">
              <a:buFont typeface="Arial" panose="020B0604020202020204" pitchFamily="34" charset="0"/>
              <a:buChar char="•"/>
            </a:pPr>
            <a:endParaRPr lang="en-US" b="0" u="none" baseline="0" dirty="0" smtClean="0"/>
          </a:p>
          <a:p>
            <a:pPr marL="0" indent="0">
              <a:buFont typeface="Arial" panose="020B0604020202020204" pitchFamily="34" charset="0"/>
              <a:buNone/>
            </a:pPr>
            <a:r>
              <a:rPr lang="en-US" b="1" u="none" baseline="0" dirty="0" smtClean="0"/>
              <a:t>Note regarding other deliveries to the Province beyond the officer’s certificate</a:t>
            </a:r>
            <a:endParaRPr lang="en-US" b="0" u="none" baseline="0" dirty="0" smtClean="0"/>
          </a:p>
          <a:p>
            <a:pPr marL="171450" indent="-171450">
              <a:buFont typeface="Arial" panose="020B0604020202020204" pitchFamily="34" charset="0"/>
              <a:buChar char="•"/>
            </a:pPr>
            <a:r>
              <a:rPr lang="en-US" b="0" u="none" baseline="0" dirty="0" smtClean="0"/>
              <a:t>Note that, regardless of whether an Hydro Trust obligation is of the type to which Adherence Conditions must be satisfied, the Province will receive the closing books (“governing documents” as defined in the General Regulation) in connection with Hydro Trust funding obligations post-closing</a:t>
            </a:r>
            <a:endParaRPr lang="en-US" b="1" u="none" baseline="0" dirty="0" smtClean="0"/>
          </a:p>
          <a:p>
            <a:pPr marL="171450" indent="-171450">
              <a:buFont typeface="Arial" panose="020B0604020202020204" pitchFamily="34" charset="0"/>
              <a:buChar char="•"/>
            </a:pPr>
            <a:endParaRPr lang="en-US" b="0" u="none" baseline="0" dirty="0" smtClean="0"/>
          </a:p>
          <a:p>
            <a:pPr marL="0" indent="0">
              <a:buFont typeface="Arial" panose="020B0604020202020204" pitchFamily="34" charset="0"/>
              <a:buNone/>
            </a:pPr>
            <a:r>
              <a:rPr lang="en-US" b="1" u="none" baseline="0" dirty="0" smtClean="0"/>
              <a:t>Suspension Right</a:t>
            </a:r>
          </a:p>
          <a:p>
            <a:pPr marL="171450" indent="-171450">
              <a:buFont typeface="Arial" panose="020B0604020202020204" pitchFamily="34" charset="0"/>
              <a:buChar char="•"/>
            </a:pPr>
            <a:r>
              <a:rPr lang="en-US" b="0" u="none" baseline="0" dirty="0" smtClean="0"/>
              <a:t>If OPG breaches a covenant under the Process Agreement (which is uncured after 30 days’ notice), or any representation or warranty made by OPG in either the certificate delivered to the Province under the Process Agreement or the certificate delivered to the Indenture Trustee under the Protection Agreement proves to be incorrect on the date made (and, if curable, is not cured on 30 days’ notice), the Province may exercise a suspension right</a:t>
            </a:r>
          </a:p>
          <a:p>
            <a:pPr marL="0" indent="0">
              <a:buFont typeface="Arial" panose="020B0604020202020204" pitchFamily="34" charset="0"/>
              <a:buNone/>
            </a:pPr>
            <a:endParaRPr lang="en-US" b="0" u="none" baseline="0" dirty="0" smtClean="0"/>
          </a:p>
          <a:p>
            <a:pPr marL="171450" indent="-171450">
              <a:buFont typeface="Arial" panose="020B0604020202020204" pitchFamily="34" charset="0"/>
              <a:buChar char="•"/>
            </a:pPr>
            <a:r>
              <a:rPr lang="en-US" b="0" u="none" baseline="0" dirty="0" smtClean="0"/>
              <a:t>Once the suspension right is exercised, the Limited Guarantee will not apply to any Hydro Trust obligations that are subsequently incurred.</a:t>
            </a:r>
          </a:p>
          <a:p>
            <a:pPr marL="628650" lvl="1" indent="-171450">
              <a:buFont typeface="Arial" panose="020B0604020202020204" pitchFamily="34" charset="0"/>
              <a:buChar char="•"/>
            </a:pPr>
            <a:r>
              <a:rPr lang="en-US" b="0" u="none" baseline="0" dirty="0" smtClean="0"/>
              <a:t>There is an exception for refinancing of obligations in respect of which the Adherence Conditions had previously been satisfied.</a:t>
            </a:r>
          </a:p>
          <a:p>
            <a:pPr marL="171450" indent="-171450">
              <a:buFont typeface="Arial" panose="020B0604020202020204" pitchFamily="34" charset="0"/>
              <a:buChar char="•"/>
            </a:pPr>
            <a:endParaRPr lang="en-US" b="0" u="none" baseline="0" dirty="0" smtClean="0"/>
          </a:p>
          <a:p>
            <a:pPr marL="171450" indent="-171450">
              <a:buFont typeface="Arial" panose="020B0604020202020204" pitchFamily="34" charset="0"/>
              <a:buChar char="•"/>
            </a:pPr>
            <a:r>
              <a:rPr lang="en-US" b="0" u="none" baseline="0" dirty="0" smtClean="0"/>
              <a:t>Exercise of the suspension right does not impact obligations incurred by Hydro Trust and covered by the guarantee in the past – it only serves to make unavailable the guarantee in respect of prospective obligations.</a:t>
            </a:r>
          </a:p>
          <a:p>
            <a:pPr marL="0" indent="0">
              <a:buFont typeface="Arial" panose="020B0604020202020204" pitchFamily="34" charset="0"/>
              <a:buNone/>
            </a:pPr>
            <a:endParaRPr lang="en-US" b="0" u="none" baseline="0" dirty="0" smtClean="0"/>
          </a:p>
          <a:p>
            <a:pPr marL="628650" lvl="1" indent="-171450">
              <a:buFont typeface="Arial" panose="020B0604020202020204" pitchFamily="34" charset="0"/>
              <a:buChar char="•"/>
            </a:pPr>
            <a:endParaRPr lang="en-US" b="1" u="none" baseline="0" dirty="0" smtClean="0"/>
          </a:p>
          <a:p>
            <a:pPr marL="171450" indent="-171450">
              <a:buFont typeface="Arial" panose="020B0604020202020204" pitchFamily="34" charset="0"/>
              <a:buChar char="•"/>
            </a:pPr>
            <a:endParaRPr lang="en-US" b="0" u="none" baseline="0" dirty="0" smtClean="0"/>
          </a:p>
          <a:p>
            <a:pPr marL="171450" indent="-171450">
              <a:buFont typeface="Arial" panose="020B0604020202020204" pitchFamily="34" charset="0"/>
              <a:buChar char="•"/>
            </a:pPr>
            <a:endParaRPr lang="en-US" b="0" u="none" dirty="0"/>
          </a:p>
        </p:txBody>
      </p:sp>
      <p:sp>
        <p:nvSpPr>
          <p:cNvPr id="4" name="Slide Number Placeholder 3"/>
          <p:cNvSpPr>
            <a:spLocks noGrp="1"/>
          </p:cNvSpPr>
          <p:nvPr>
            <p:ph type="sldNum" sz="quarter" idx="10"/>
          </p:nvPr>
        </p:nvSpPr>
        <p:spPr/>
        <p:txBody>
          <a:bodyPr/>
          <a:lstStyle/>
          <a:p>
            <a:fld id="{09D2F38C-FEF0-406A-8BF9-783EE61D2F53}" type="slidenum">
              <a:rPr lang="en-US" smtClean="0"/>
              <a:t>14</a:t>
            </a:fld>
            <a:endParaRPr lang="en-US"/>
          </a:p>
        </p:txBody>
      </p:sp>
    </p:spTree>
    <p:extLst>
      <p:ext uri="{BB962C8B-B14F-4D97-AF65-F5344CB8AC3E}">
        <p14:creationId xmlns:p14="http://schemas.microsoft.com/office/powerpoint/2010/main" val="13211624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09D2F38C-FEF0-406A-8BF9-783EE61D2F53}" type="slidenum">
              <a:rPr lang="en-US" smtClean="0"/>
              <a:t>15</a:t>
            </a:fld>
            <a:endParaRPr lang="en-US"/>
          </a:p>
        </p:txBody>
      </p:sp>
    </p:spTree>
    <p:extLst>
      <p:ext uri="{BB962C8B-B14F-4D97-AF65-F5344CB8AC3E}">
        <p14:creationId xmlns:p14="http://schemas.microsoft.com/office/powerpoint/2010/main" val="13211624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9D2F38C-FEF0-406A-8BF9-783EE61D2F53}" type="slidenum">
              <a:rPr lang="en-US" smtClean="0"/>
              <a:t>16</a:t>
            </a:fld>
            <a:endParaRPr lang="en-US"/>
          </a:p>
        </p:txBody>
      </p:sp>
    </p:spTree>
    <p:extLst>
      <p:ext uri="{BB962C8B-B14F-4D97-AF65-F5344CB8AC3E}">
        <p14:creationId xmlns:p14="http://schemas.microsoft.com/office/powerpoint/2010/main" val="13211624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9920C6A-C78F-47B6-9A8B-07D54184C2FE}" type="datetime1">
              <a:rPr lang="en-US" smtClean="0"/>
              <a:t>11/28/2017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487EE6-47F5-4AA8-AB7C-ED75BEE304C7}" type="slidenum">
              <a:rPr lang="en-US" smtClean="0"/>
              <a:t>‹#›</a:t>
            </a:fld>
            <a:endParaRPr lang="en-US"/>
          </a:p>
        </p:txBody>
      </p:sp>
    </p:spTree>
    <p:extLst>
      <p:ext uri="{BB962C8B-B14F-4D97-AF65-F5344CB8AC3E}">
        <p14:creationId xmlns:p14="http://schemas.microsoft.com/office/powerpoint/2010/main" val="32324054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918D7F-0944-404A-9C4B-9072412FBD79}" type="datetime1">
              <a:rPr lang="en-US" smtClean="0"/>
              <a:t>11/28/2017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487EE6-47F5-4AA8-AB7C-ED75BEE304C7}" type="slidenum">
              <a:rPr lang="en-US" smtClean="0"/>
              <a:t>‹#›</a:t>
            </a:fld>
            <a:endParaRPr lang="en-US"/>
          </a:p>
        </p:txBody>
      </p:sp>
    </p:spTree>
    <p:extLst>
      <p:ext uri="{BB962C8B-B14F-4D97-AF65-F5344CB8AC3E}">
        <p14:creationId xmlns:p14="http://schemas.microsoft.com/office/powerpoint/2010/main" val="5602514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B9FD3AA-EB8A-447E-B834-C9119CED4E9C}" type="datetime1">
              <a:rPr lang="en-US" smtClean="0"/>
              <a:t>11/28/2017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487EE6-47F5-4AA8-AB7C-ED75BEE304C7}" type="slidenum">
              <a:rPr lang="en-US" smtClean="0"/>
              <a:t>‹#›</a:t>
            </a:fld>
            <a:endParaRPr lang="en-US"/>
          </a:p>
        </p:txBody>
      </p:sp>
    </p:spTree>
    <p:extLst>
      <p:ext uri="{BB962C8B-B14F-4D97-AF65-F5344CB8AC3E}">
        <p14:creationId xmlns:p14="http://schemas.microsoft.com/office/powerpoint/2010/main" val="12928719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FBEBE42-CFA6-4336-8C16-C12BAB7BC443}" type="datetime1">
              <a:rPr lang="en-US" smtClean="0"/>
              <a:t>11/28/2017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487EE6-47F5-4AA8-AB7C-ED75BEE304C7}" type="slidenum">
              <a:rPr lang="en-US" smtClean="0"/>
              <a:t>‹#›</a:t>
            </a:fld>
            <a:endParaRPr lang="en-US"/>
          </a:p>
        </p:txBody>
      </p:sp>
    </p:spTree>
    <p:extLst>
      <p:ext uri="{BB962C8B-B14F-4D97-AF65-F5344CB8AC3E}">
        <p14:creationId xmlns:p14="http://schemas.microsoft.com/office/powerpoint/2010/main" val="14129497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E242D39-05C8-41BA-A428-533E7D22F96A}" type="datetime1">
              <a:rPr lang="en-US" smtClean="0"/>
              <a:t>11/28/2017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487EE6-47F5-4AA8-AB7C-ED75BEE304C7}" type="slidenum">
              <a:rPr lang="en-US" smtClean="0"/>
              <a:t>‹#›</a:t>
            </a:fld>
            <a:endParaRPr lang="en-US"/>
          </a:p>
        </p:txBody>
      </p:sp>
    </p:spTree>
    <p:extLst>
      <p:ext uri="{BB962C8B-B14F-4D97-AF65-F5344CB8AC3E}">
        <p14:creationId xmlns:p14="http://schemas.microsoft.com/office/powerpoint/2010/main" val="22663736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692FCCE-9DAB-4EEE-8280-90FBBB690AA6}" type="datetime1">
              <a:rPr lang="en-US" smtClean="0"/>
              <a:t>11/28/2017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8487EE6-47F5-4AA8-AB7C-ED75BEE304C7}" type="slidenum">
              <a:rPr lang="en-US" smtClean="0"/>
              <a:t>‹#›</a:t>
            </a:fld>
            <a:endParaRPr lang="en-US"/>
          </a:p>
        </p:txBody>
      </p:sp>
    </p:spTree>
    <p:extLst>
      <p:ext uri="{BB962C8B-B14F-4D97-AF65-F5344CB8AC3E}">
        <p14:creationId xmlns:p14="http://schemas.microsoft.com/office/powerpoint/2010/main" val="16833537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7B8D8B6-5E68-4390-98FA-830F4E6803BB}" type="datetime1">
              <a:rPr lang="en-US" smtClean="0"/>
              <a:t>11/28/2017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8487EE6-47F5-4AA8-AB7C-ED75BEE304C7}" type="slidenum">
              <a:rPr lang="en-US" smtClean="0"/>
              <a:t>‹#›</a:t>
            </a:fld>
            <a:endParaRPr lang="en-US"/>
          </a:p>
        </p:txBody>
      </p:sp>
    </p:spTree>
    <p:extLst>
      <p:ext uri="{BB962C8B-B14F-4D97-AF65-F5344CB8AC3E}">
        <p14:creationId xmlns:p14="http://schemas.microsoft.com/office/powerpoint/2010/main" val="30502254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6573096-7D2D-46F6-99B9-4EC714697283}" type="datetime1">
              <a:rPr lang="en-US" smtClean="0"/>
              <a:t>11/28/2017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8487EE6-47F5-4AA8-AB7C-ED75BEE304C7}" type="slidenum">
              <a:rPr lang="en-US" smtClean="0"/>
              <a:t>‹#›</a:t>
            </a:fld>
            <a:endParaRPr lang="en-US"/>
          </a:p>
        </p:txBody>
      </p:sp>
    </p:spTree>
    <p:extLst>
      <p:ext uri="{BB962C8B-B14F-4D97-AF65-F5344CB8AC3E}">
        <p14:creationId xmlns:p14="http://schemas.microsoft.com/office/powerpoint/2010/main" val="13935214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AE435B-4D9B-433B-9695-1C1F65E2B349}" type="datetime1">
              <a:rPr lang="en-US" smtClean="0"/>
              <a:t>11/28/2017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8487EE6-47F5-4AA8-AB7C-ED75BEE304C7}" type="slidenum">
              <a:rPr lang="en-US" smtClean="0"/>
              <a:t>‹#›</a:t>
            </a:fld>
            <a:endParaRPr lang="en-US"/>
          </a:p>
        </p:txBody>
      </p:sp>
    </p:spTree>
    <p:extLst>
      <p:ext uri="{BB962C8B-B14F-4D97-AF65-F5344CB8AC3E}">
        <p14:creationId xmlns:p14="http://schemas.microsoft.com/office/powerpoint/2010/main" val="33939801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3F6BD81-E526-484F-9954-BA4791E3D399}" type="datetime1">
              <a:rPr lang="en-US" smtClean="0"/>
              <a:t>11/28/2017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8487EE6-47F5-4AA8-AB7C-ED75BEE304C7}" type="slidenum">
              <a:rPr lang="en-US" smtClean="0"/>
              <a:t>‹#›</a:t>
            </a:fld>
            <a:endParaRPr lang="en-US"/>
          </a:p>
        </p:txBody>
      </p:sp>
    </p:spTree>
    <p:extLst>
      <p:ext uri="{BB962C8B-B14F-4D97-AF65-F5344CB8AC3E}">
        <p14:creationId xmlns:p14="http://schemas.microsoft.com/office/powerpoint/2010/main" val="3572491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D81E95C-029C-49C0-84D7-CA02619DDB0C}" type="datetime1">
              <a:rPr lang="en-US" smtClean="0"/>
              <a:t>11/28/2017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8487EE6-47F5-4AA8-AB7C-ED75BEE304C7}" type="slidenum">
              <a:rPr lang="en-US" smtClean="0"/>
              <a:t>‹#›</a:t>
            </a:fld>
            <a:endParaRPr lang="en-US"/>
          </a:p>
        </p:txBody>
      </p:sp>
    </p:spTree>
    <p:extLst>
      <p:ext uri="{BB962C8B-B14F-4D97-AF65-F5344CB8AC3E}">
        <p14:creationId xmlns:p14="http://schemas.microsoft.com/office/powerpoint/2010/main" val="23304224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3AD8BC-EEA8-4811-A67A-721D18AFA19C}" type="datetime1">
              <a:rPr lang="en-US" smtClean="0"/>
              <a:t>11/28/2017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487EE6-47F5-4AA8-AB7C-ED75BEE304C7}" type="slidenum">
              <a:rPr lang="en-US" smtClean="0"/>
              <a:t>‹#›</a:t>
            </a:fld>
            <a:endParaRPr lang="en-US"/>
          </a:p>
        </p:txBody>
      </p:sp>
    </p:spTree>
    <p:extLst>
      <p:ext uri="{BB962C8B-B14F-4D97-AF65-F5344CB8AC3E}">
        <p14:creationId xmlns:p14="http://schemas.microsoft.com/office/powerpoint/2010/main" val="5178135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762000"/>
            <a:ext cx="8382000" cy="5410200"/>
          </a:xfrm>
        </p:spPr>
        <p:txBody>
          <a:bodyPr>
            <a:normAutofit/>
          </a:bodyPr>
          <a:lstStyle/>
          <a:p>
            <a:r>
              <a:rPr lang="en-US" sz="3600" dirty="0" smtClean="0"/>
              <a:t>Ontario’s Fair Hydro Plan</a:t>
            </a:r>
            <a:r>
              <a:rPr lang="en-US" sz="4000" dirty="0" smtClean="0"/>
              <a:t/>
            </a:r>
            <a:br>
              <a:rPr lang="en-US" sz="4000" dirty="0" smtClean="0"/>
            </a:br>
            <a:r>
              <a:rPr lang="en-US" sz="3600" dirty="0"/>
              <a:t/>
            </a:r>
            <a:br>
              <a:rPr lang="en-US" sz="3600" dirty="0"/>
            </a:br>
            <a:r>
              <a:rPr lang="en-US" sz="3200" dirty="0" smtClean="0"/>
              <a:t>Limited Guarantee from the Province – Overview</a:t>
            </a: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2400" dirty="0" smtClean="0"/>
              <a:t>Joint Ministers Briefing</a:t>
            </a:r>
            <a:r>
              <a:rPr lang="en-US" sz="3600" dirty="0" smtClean="0"/>
              <a:t/>
            </a:r>
            <a:br>
              <a:rPr lang="en-US" sz="3600" dirty="0" smtClean="0"/>
            </a:br>
            <a:r>
              <a:rPr lang="en-US" sz="2400" dirty="0" smtClean="0"/>
              <a:t>November </a:t>
            </a:r>
            <a:r>
              <a:rPr lang="en-US" sz="2400" dirty="0" smtClean="0"/>
              <a:t>29, 2017</a:t>
            </a:r>
            <a:endParaRPr lang="en-US" sz="1800" dirty="0"/>
          </a:p>
        </p:txBody>
      </p:sp>
      <p:sp>
        <p:nvSpPr>
          <p:cNvPr id="4" name="Slide Number Placeholder 3"/>
          <p:cNvSpPr>
            <a:spLocks noGrp="1"/>
          </p:cNvSpPr>
          <p:nvPr>
            <p:ph type="sldNum" sz="quarter" idx="12"/>
          </p:nvPr>
        </p:nvSpPr>
        <p:spPr/>
        <p:txBody>
          <a:bodyPr/>
          <a:lstStyle/>
          <a:p>
            <a:fld id="{28487EE6-47F5-4AA8-AB7C-ED75BEE304C7}" type="slidenum">
              <a:rPr lang="en-US" smtClean="0"/>
              <a:t>1</a:t>
            </a:fld>
            <a:endParaRPr lang="en-US" dirty="0"/>
          </a:p>
        </p:txBody>
      </p:sp>
    </p:spTree>
    <p:extLst>
      <p:ext uri="{BB962C8B-B14F-4D97-AF65-F5344CB8AC3E}">
        <p14:creationId xmlns:p14="http://schemas.microsoft.com/office/powerpoint/2010/main" val="7736650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67000"/>
            <a:ext cx="8229600" cy="1143000"/>
          </a:xfrm>
        </p:spPr>
        <p:txBody>
          <a:bodyPr/>
          <a:lstStyle/>
          <a:p>
            <a:pPr algn="l"/>
            <a:r>
              <a:rPr lang="en-US" dirty="0" smtClean="0"/>
              <a:t>Appendix </a:t>
            </a:r>
            <a:endParaRPr lang="en-CA" dirty="0"/>
          </a:p>
        </p:txBody>
      </p:sp>
      <p:sp>
        <p:nvSpPr>
          <p:cNvPr id="4" name="Slide Number Placeholder 3"/>
          <p:cNvSpPr>
            <a:spLocks noGrp="1"/>
          </p:cNvSpPr>
          <p:nvPr>
            <p:ph type="sldNum" sz="quarter" idx="12"/>
          </p:nvPr>
        </p:nvSpPr>
        <p:spPr/>
        <p:txBody>
          <a:bodyPr/>
          <a:lstStyle/>
          <a:p>
            <a:fld id="{28487EE6-47F5-4AA8-AB7C-ED75BEE304C7}" type="slidenum">
              <a:rPr lang="en-US" smtClean="0"/>
              <a:t>10</a:t>
            </a:fld>
            <a:endParaRPr lang="en-US"/>
          </a:p>
        </p:txBody>
      </p:sp>
    </p:spTree>
    <p:extLst>
      <p:ext uri="{BB962C8B-B14F-4D97-AF65-F5344CB8AC3E}">
        <p14:creationId xmlns:p14="http://schemas.microsoft.com/office/powerpoint/2010/main" val="21109433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685800"/>
          </a:xfrm>
        </p:spPr>
        <p:txBody>
          <a:bodyPr>
            <a:normAutofit/>
          </a:bodyPr>
          <a:lstStyle/>
          <a:p>
            <a:pPr algn="l"/>
            <a:r>
              <a:rPr lang="en-US" sz="2400" dirty="0" smtClean="0"/>
              <a:t>General Background</a:t>
            </a:r>
            <a:endParaRPr lang="en-US" sz="2400" dirty="0"/>
          </a:p>
        </p:txBody>
      </p:sp>
      <p:sp>
        <p:nvSpPr>
          <p:cNvPr id="3" name="Content Placeholder 2"/>
          <p:cNvSpPr>
            <a:spLocks noGrp="1"/>
          </p:cNvSpPr>
          <p:nvPr>
            <p:ph idx="1"/>
          </p:nvPr>
        </p:nvSpPr>
        <p:spPr>
          <a:xfrm>
            <a:off x="457200" y="914400"/>
            <a:ext cx="8229600" cy="5486400"/>
          </a:xfrm>
        </p:spPr>
        <p:txBody>
          <a:bodyPr>
            <a:noAutofit/>
          </a:bodyPr>
          <a:lstStyle/>
          <a:p>
            <a:r>
              <a:rPr lang="en-US" sz="1200" dirty="0"/>
              <a:t>Ontario Fair Hydro Plan Act </a:t>
            </a:r>
            <a:r>
              <a:rPr lang="en-US" sz="1200" dirty="0" smtClean="0"/>
              <a:t>(“</a:t>
            </a:r>
            <a:r>
              <a:rPr lang="en-US" sz="1200" b="1" dirty="0" smtClean="0"/>
              <a:t>Act</a:t>
            </a:r>
            <a:r>
              <a:rPr lang="en-US" sz="1200" dirty="0" smtClean="0"/>
              <a:t>”) permits debt financings </a:t>
            </a:r>
            <a:r>
              <a:rPr lang="en-US" sz="1200" dirty="0"/>
              <a:t>through one or more </a:t>
            </a:r>
            <a:r>
              <a:rPr lang="en-US" sz="1200" dirty="0" smtClean="0"/>
              <a:t>[special purpose] financing entities, to be managed </a:t>
            </a:r>
            <a:r>
              <a:rPr lang="en-US" sz="1200" dirty="0"/>
              <a:t>by </a:t>
            </a:r>
            <a:r>
              <a:rPr lang="en-US" sz="1200" dirty="0" smtClean="0"/>
              <a:t>OPG</a:t>
            </a:r>
          </a:p>
          <a:p>
            <a:pPr lvl="1"/>
            <a:r>
              <a:rPr lang="en-US" sz="1100" dirty="0" smtClean="0"/>
              <a:t>Proceeds </a:t>
            </a:r>
            <a:r>
              <a:rPr lang="en-US" sz="1100" dirty="0"/>
              <a:t>of financings are used to acquire portions of the </a:t>
            </a:r>
            <a:r>
              <a:rPr lang="en-US" sz="1100" dirty="0" smtClean="0"/>
              <a:t>Fair Hydro regulatory </a:t>
            </a:r>
            <a:r>
              <a:rPr lang="en-US" sz="1100" dirty="0"/>
              <a:t>asset (“</a:t>
            </a:r>
            <a:r>
              <a:rPr lang="en-US" sz="1100" b="1" dirty="0"/>
              <a:t>Investment Interests</a:t>
            </a:r>
            <a:r>
              <a:rPr lang="en-US" sz="1100" dirty="0"/>
              <a:t>”) from </a:t>
            </a:r>
            <a:r>
              <a:rPr lang="en-US" sz="1100" dirty="0" smtClean="0"/>
              <a:t>IESO</a:t>
            </a:r>
          </a:p>
          <a:p>
            <a:pPr lvl="1"/>
            <a:r>
              <a:rPr lang="en-US" sz="1100" dirty="0" smtClean="0"/>
              <a:t>Amounts </a:t>
            </a:r>
            <a:r>
              <a:rPr lang="en-US" sz="1100" dirty="0"/>
              <a:t>owing will be serviced from “clean energy adjustments</a:t>
            </a:r>
            <a:r>
              <a:rPr lang="en-US" sz="1100" dirty="0" smtClean="0"/>
              <a:t>” (“</a:t>
            </a:r>
            <a:r>
              <a:rPr lang="en-US" sz="1100" b="1" dirty="0" smtClean="0"/>
              <a:t>CEAs</a:t>
            </a:r>
            <a:r>
              <a:rPr lang="en-US" sz="1100" dirty="0" smtClean="0"/>
              <a:t>”) </a:t>
            </a:r>
            <a:r>
              <a:rPr lang="en-US" sz="1100" dirty="0"/>
              <a:t>collected from “specified consumers”</a:t>
            </a:r>
          </a:p>
          <a:p>
            <a:pPr lvl="1"/>
            <a:endParaRPr lang="en-US" sz="1200" dirty="0"/>
          </a:p>
          <a:p>
            <a:r>
              <a:rPr lang="en-US" sz="1200" dirty="0" smtClean="0"/>
              <a:t>Hydro Trust [will be] established to facilitate the first financing transactions</a:t>
            </a:r>
          </a:p>
          <a:p>
            <a:pPr lvl="1"/>
            <a:r>
              <a:rPr lang="en-US" sz="1100" dirty="0"/>
              <a:t>Some combination of short-term “warehouse financings” and long-term notes will be issued </a:t>
            </a:r>
          </a:p>
          <a:p>
            <a:pPr lvl="1"/>
            <a:r>
              <a:rPr lang="en-US" sz="1100" dirty="0"/>
              <a:t>OPG, funded by the Province, will acquire subordinated debt issued by </a:t>
            </a:r>
            <a:r>
              <a:rPr lang="en-US" sz="1100" dirty="0" smtClean="0"/>
              <a:t>Hydro Trust</a:t>
            </a:r>
            <a:endParaRPr lang="en-US" sz="1100" dirty="0"/>
          </a:p>
          <a:p>
            <a:pPr lvl="1"/>
            <a:r>
              <a:rPr lang="en-US" sz="1100" dirty="0"/>
              <a:t>Proceeds raised before December 31st are expected to be $•M ($•M from </a:t>
            </a:r>
            <a:r>
              <a:rPr lang="en-US" sz="1100" dirty="0" smtClean="0"/>
              <a:t>external investors)</a:t>
            </a:r>
            <a:endParaRPr lang="en-US" sz="1100" dirty="0"/>
          </a:p>
          <a:p>
            <a:pPr lvl="1"/>
            <a:r>
              <a:rPr lang="en-US" sz="1100" dirty="0"/>
              <a:t>Future issuances will follow the same pattern (51% external/senior; 49% OPG/subordinated)</a:t>
            </a:r>
          </a:p>
          <a:p>
            <a:pPr marL="0" indent="0">
              <a:buNone/>
            </a:pPr>
            <a:r>
              <a:rPr lang="en-US" sz="1100" dirty="0" smtClean="0"/>
              <a:t> </a:t>
            </a:r>
            <a:endParaRPr lang="en-US" sz="1100" dirty="0"/>
          </a:p>
          <a:p>
            <a:r>
              <a:rPr lang="en-US" sz="1200" dirty="0" smtClean="0"/>
              <a:t>Payment obligations will be owed to noteholders, lenders, credit enhancers, derivative counterparties, service providers, etc.</a:t>
            </a:r>
          </a:p>
          <a:p>
            <a:pPr lvl="1"/>
            <a:r>
              <a:rPr lang="en-US" sz="1100" dirty="0" smtClean="0"/>
              <a:t>Payment obligations will be governed under a Trust Indenture</a:t>
            </a:r>
          </a:p>
          <a:p>
            <a:pPr lvl="1"/>
            <a:r>
              <a:rPr lang="en-US" sz="1100" dirty="0" smtClean="0"/>
              <a:t>Hydro Trust payment obligations under the Trust Indenture are “Obligations Secured”</a:t>
            </a:r>
          </a:p>
          <a:p>
            <a:endParaRPr lang="en-US" sz="1200" dirty="0" smtClean="0"/>
          </a:p>
          <a:p>
            <a:r>
              <a:rPr lang="en-US" sz="1200" dirty="0" smtClean="0"/>
              <a:t>Limited Guarantee from the Province of obligations payable by Hydro Trust when due</a:t>
            </a:r>
          </a:p>
          <a:p>
            <a:pPr lvl="1"/>
            <a:r>
              <a:rPr lang="en-US" sz="1100" dirty="0" smtClean="0"/>
              <a:t>Province pays only upon a </a:t>
            </a:r>
            <a:r>
              <a:rPr lang="en-US" sz="1100" dirty="0"/>
              <a:t>“Protection Event</a:t>
            </a:r>
            <a:r>
              <a:rPr lang="en-US" sz="1100" dirty="0" smtClean="0"/>
              <a:t>”</a:t>
            </a:r>
            <a:endParaRPr lang="en-US" sz="1100" dirty="0"/>
          </a:p>
          <a:p>
            <a:pPr lvl="1"/>
            <a:r>
              <a:rPr lang="en-US" sz="1100" dirty="0" smtClean="0"/>
              <a:t>Limited Guarantee </a:t>
            </a:r>
            <a:r>
              <a:rPr lang="en-US" sz="1100" dirty="0"/>
              <a:t>applies </a:t>
            </a:r>
            <a:r>
              <a:rPr lang="en-US" sz="1100" dirty="0" smtClean="0"/>
              <a:t>to almost all Obligations Secured</a:t>
            </a:r>
          </a:p>
          <a:p>
            <a:pPr lvl="1"/>
            <a:r>
              <a:rPr lang="en-US" sz="1100" dirty="0" smtClean="0"/>
              <a:t>Certain “</a:t>
            </a:r>
            <a:r>
              <a:rPr lang="en-US" sz="1100" b="1" dirty="0"/>
              <a:t>Adherence Conditions</a:t>
            </a:r>
            <a:r>
              <a:rPr lang="en-US" sz="1100" dirty="0" smtClean="0"/>
              <a:t>” to </a:t>
            </a:r>
            <a:r>
              <a:rPr lang="en-US" sz="1100" dirty="0"/>
              <a:t>be satisfied before </a:t>
            </a:r>
            <a:r>
              <a:rPr lang="en-US" sz="1100" dirty="0" smtClean="0"/>
              <a:t>Limited </a:t>
            </a:r>
            <a:r>
              <a:rPr lang="en-US" sz="1100" dirty="0"/>
              <a:t>Guarantee </a:t>
            </a:r>
            <a:r>
              <a:rPr lang="en-US" sz="1100" dirty="0" smtClean="0"/>
              <a:t>willy apply to material obligations</a:t>
            </a:r>
            <a:endParaRPr lang="en-US" sz="1100" dirty="0"/>
          </a:p>
          <a:p>
            <a:pPr marL="0" indent="0">
              <a:buNone/>
            </a:pPr>
            <a:endParaRPr lang="en-US" sz="1200" dirty="0" smtClean="0"/>
          </a:p>
          <a:p>
            <a:r>
              <a:rPr lang="en-US" sz="1200" dirty="0" smtClean="0"/>
              <a:t>Two relevant agreements:</a:t>
            </a:r>
          </a:p>
          <a:p>
            <a:pPr marL="857250" lvl="1" indent="-400050">
              <a:buFont typeface="+mj-lt"/>
              <a:buAutoNum type="romanLcPeriod"/>
            </a:pPr>
            <a:r>
              <a:rPr lang="en-US" sz="1100" dirty="0" smtClean="0"/>
              <a:t>Change of Law Protection Agreement (“</a:t>
            </a:r>
            <a:r>
              <a:rPr lang="en-US" sz="1100" b="1" dirty="0" smtClean="0"/>
              <a:t>Protection Agreement</a:t>
            </a:r>
            <a:r>
              <a:rPr lang="en-US" sz="1100" dirty="0" smtClean="0"/>
              <a:t>”)</a:t>
            </a:r>
          </a:p>
          <a:p>
            <a:pPr marL="857250" lvl="1" indent="-400050">
              <a:buFont typeface="+mj-lt"/>
              <a:buAutoNum type="romanLcPeriod"/>
            </a:pPr>
            <a:r>
              <a:rPr lang="en-US" sz="1100" dirty="0" smtClean="0"/>
              <a:t>Change of Law Process Agreement  (“</a:t>
            </a:r>
            <a:r>
              <a:rPr lang="en-US" sz="1100" b="1" dirty="0" smtClean="0"/>
              <a:t>Process Agreement</a:t>
            </a:r>
            <a:r>
              <a:rPr lang="en-US" sz="1100" dirty="0" smtClean="0"/>
              <a:t>”)</a:t>
            </a:r>
            <a:endParaRPr lang="en-US" sz="1100" dirty="0"/>
          </a:p>
          <a:p>
            <a:pPr lvl="1"/>
            <a:endParaRPr lang="en-US" sz="1200" dirty="0" smtClean="0"/>
          </a:p>
          <a:p>
            <a:endParaRPr lang="en-US" sz="1200" dirty="0" smtClean="0"/>
          </a:p>
        </p:txBody>
      </p:sp>
      <p:sp>
        <p:nvSpPr>
          <p:cNvPr id="4" name="Slide Number Placeholder 3"/>
          <p:cNvSpPr>
            <a:spLocks noGrp="1"/>
          </p:cNvSpPr>
          <p:nvPr>
            <p:ph type="sldNum" sz="quarter" idx="12"/>
          </p:nvPr>
        </p:nvSpPr>
        <p:spPr/>
        <p:txBody>
          <a:bodyPr/>
          <a:lstStyle/>
          <a:p>
            <a:fld id="{28487EE6-47F5-4AA8-AB7C-ED75BEE304C7}" type="slidenum">
              <a:rPr lang="en-US" smtClean="0"/>
              <a:t>11</a:t>
            </a:fld>
            <a:endParaRPr lang="en-US"/>
          </a:p>
        </p:txBody>
      </p:sp>
    </p:spTree>
    <p:extLst>
      <p:ext uri="{BB962C8B-B14F-4D97-AF65-F5344CB8AC3E}">
        <p14:creationId xmlns:p14="http://schemas.microsoft.com/office/powerpoint/2010/main" val="23768706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pPr algn="l"/>
            <a:r>
              <a:rPr lang="en-US" sz="2400" dirty="0" smtClean="0"/>
              <a:t>Technical Details – Limited Guarantee from the Province</a:t>
            </a:r>
            <a:endParaRPr lang="en-US" sz="2400" dirty="0"/>
          </a:p>
        </p:txBody>
      </p:sp>
      <p:sp>
        <p:nvSpPr>
          <p:cNvPr id="3" name="Content Placeholder 2"/>
          <p:cNvSpPr>
            <a:spLocks noGrp="1"/>
          </p:cNvSpPr>
          <p:nvPr>
            <p:ph idx="1"/>
          </p:nvPr>
        </p:nvSpPr>
        <p:spPr>
          <a:xfrm>
            <a:off x="609600" y="990600"/>
            <a:ext cx="8229600" cy="5105400"/>
          </a:xfrm>
        </p:spPr>
        <p:txBody>
          <a:bodyPr>
            <a:normAutofit/>
          </a:bodyPr>
          <a:lstStyle/>
          <a:p>
            <a:r>
              <a:rPr lang="en-US" sz="1600" dirty="0" smtClean="0"/>
              <a:t>Triggered by a “</a:t>
            </a:r>
            <a:r>
              <a:rPr lang="en-US" sz="1600" b="1" dirty="0" smtClean="0"/>
              <a:t>Protection Event</a:t>
            </a:r>
            <a:r>
              <a:rPr lang="en-US" sz="1600" dirty="0" smtClean="0"/>
              <a:t>”: Either:</a:t>
            </a:r>
          </a:p>
          <a:p>
            <a:pPr lvl="1"/>
            <a:r>
              <a:rPr lang="en-US" sz="1400" dirty="0" smtClean="0"/>
              <a:t>There </a:t>
            </a:r>
            <a:r>
              <a:rPr lang="en-US" sz="1400" dirty="0"/>
              <a:t>is a change of law (by </a:t>
            </a:r>
            <a:r>
              <a:rPr lang="en-US" sz="1400" dirty="0" smtClean="0"/>
              <a:t>the Legislature, LGIC, Ministers, government officials, government </a:t>
            </a:r>
            <a:r>
              <a:rPr lang="en-US" sz="1400" dirty="0"/>
              <a:t>appointed </a:t>
            </a:r>
            <a:r>
              <a:rPr lang="en-US" sz="1400" dirty="0" smtClean="0"/>
              <a:t>boards, etc.) or implementation of a change in the organization or structure of the IESO or Ontario’s electricity market undertaken at the initiative of the Province or and entity controlled by the Province that </a:t>
            </a:r>
            <a:r>
              <a:rPr lang="en-US" sz="1400" dirty="0"/>
              <a:t>materially and adversely affects either (1) the ability of </a:t>
            </a:r>
            <a:r>
              <a:rPr lang="en-US" sz="1400" dirty="0" smtClean="0"/>
              <a:t>Hydro Trust </a:t>
            </a:r>
            <a:r>
              <a:rPr lang="en-US" sz="1400" dirty="0"/>
              <a:t>to receive CEA cash flows </a:t>
            </a:r>
            <a:r>
              <a:rPr lang="en-US" sz="1400" dirty="0" smtClean="0"/>
              <a:t>or </a:t>
            </a:r>
            <a:r>
              <a:rPr lang="en-US" sz="1400" dirty="0"/>
              <a:t>(2) the Protection Agreement or any Obligation </a:t>
            </a:r>
            <a:r>
              <a:rPr lang="en-US" sz="1400" dirty="0" smtClean="0"/>
              <a:t>Secured</a:t>
            </a:r>
            <a:endParaRPr lang="en-US" sz="1400" dirty="0"/>
          </a:p>
          <a:p>
            <a:pPr lvl="1"/>
            <a:r>
              <a:rPr lang="en-US" sz="1400" dirty="0"/>
              <a:t>A court of competent jurisdiction determines that any part of the </a:t>
            </a:r>
            <a:r>
              <a:rPr lang="en-US" sz="1400" dirty="0" smtClean="0"/>
              <a:t>OFHPA </a:t>
            </a:r>
            <a:r>
              <a:rPr lang="en-US" sz="1400" dirty="0"/>
              <a:t>or the related regulations are </a:t>
            </a:r>
            <a:r>
              <a:rPr lang="en-US" sz="1400" i="1" dirty="0"/>
              <a:t>ultra vires</a:t>
            </a:r>
            <a:r>
              <a:rPr lang="en-US" sz="1400" dirty="0"/>
              <a:t> or invalid in a way that materially and adversely affects the ability of </a:t>
            </a:r>
            <a:r>
              <a:rPr lang="en-US" sz="1400" dirty="0" smtClean="0"/>
              <a:t>Hydro Trust </a:t>
            </a:r>
            <a:r>
              <a:rPr lang="en-US" sz="1400" dirty="0"/>
              <a:t>to receive CEA cash flows and </a:t>
            </a:r>
            <a:r>
              <a:rPr lang="en-US" sz="1400" dirty="0" smtClean="0"/>
              <a:t>that in </a:t>
            </a:r>
            <a:r>
              <a:rPr lang="en-US" sz="1400" dirty="0"/>
              <a:t>fact results in a deficiency </a:t>
            </a:r>
            <a:r>
              <a:rPr lang="en-US" sz="1400" dirty="0" smtClean="0"/>
              <a:t>such that Hydro Trust </a:t>
            </a:r>
            <a:r>
              <a:rPr lang="en-US" sz="1400" dirty="0"/>
              <a:t>cannot pay </a:t>
            </a:r>
            <a:r>
              <a:rPr lang="en-US" sz="1400" dirty="0" smtClean="0"/>
              <a:t>Obligations Secured when </a:t>
            </a:r>
            <a:r>
              <a:rPr lang="en-US" sz="1400" dirty="0"/>
              <a:t>they become due</a:t>
            </a:r>
          </a:p>
          <a:p>
            <a:endParaRPr lang="en-US" sz="1600" dirty="0" smtClean="0"/>
          </a:p>
          <a:p>
            <a:r>
              <a:rPr lang="en-US" sz="1600" b="1" dirty="0" smtClean="0"/>
              <a:t>Not covered by the Limited Guarantee:</a:t>
            </a:r>
            <a:endParaRPr lang="en-US" sz="1600" dirty="0" smtClean="0"/>
          </a:p>
          <a:p>
            <a:pPr lvl="1"/>
            <a:r>
              <a:rPr lang="en-US" sz="1400" dirty="0" smtClean="0"/>
              <a:t>Amounts required to be deposited into collateral or reserve accounts established under the Hydro Trust program to credit enhance or provide liquidity for ultimate payment of Obligations Secured</a:t>
            </a:r>
          </a:p>
          <a:p>
            <a:pPr lvl="1"/>
            <a:r>
              <a:rPr lang="en-US" sz="1400" dirty="0" smtClean="0"/>
              <a:t>Certain residual payments to OPG under the “payment waterfall” </a:t>
            </a:r>
          </a:p>
          <a:p>
            <a:pPr lvl="1"/>
            <a:endParaRPr lang="en-US" sz="1600" dirty="0"/>
          </a:p>
          <a:p>
            <a:r>
              <a:rPr lang="en-US" sz="1600" b="1" dirty="0" smtClean="0"/>
              <a:t>Term: </a:t>
            </a:r>
            <a:r>
              <a:rPr lang="en-US" sz="1600" dirty="0" smtClean="0"/>
              <a:t>Until all applicable Obligations Secured are paid in full</a:t>
            </a:r>
          </a:p>
          <a:p>
            <a:pPr lvl="2"/>
            <a:endParaRPr lang="en-US" sz="1600" dirty="0"/>
          </a:p>
          <a:p>
            <a:pPr lvl="1"/>
            <a:endParaRPr lang="en-US" sz="1600" dirty="0"/>
          </a:p>
          <a:p>
            <a:pPr marL="800100" lvl="1">
              <a:buFont typeface="+mj-lt"/>
              <a:buAutoNum type="romanLcPeriod"/>
            </a:pPr>
            <a:endParaRPr lang="en-US" sz="1600" dirty="0" smtClean="0"/>
          </a:p>
          <a:p>
            <a:pPr marL="457200" lvl="1" indent="0">
              <a:buNone/>
            </a:pPr>
            <a:endParaRPr lang="en-US" sz="1600" dirty="0"/>
          </a:p>
          <a:p>
            <a:pPr lvl="1"/>
            <a:endParaRPr lang="en-US" sz="1600" dirty="0"/>
          </a:p>
          <a:p>
            <a:pPr lvl="1"/>
            <a:endParaRPr lang="en-US" sz="1600" dirty="0" smtClean="0"/>
          </a:p>
          <a:p>
            <a:endParaRPr lang="en-US" sz="1600" dirty="0" smtClean="0"/>
          </a:p>
        </p:txBody>
      </p:sp>
      <p:sp>
        <p:nvSpPr>
          <p:cNvPr id="4" name="Slide Number Placeholder 3"/>
          <p:cNvSpPr>
            <a:spLocks noGrp="1"/>
          </p:cNvSpPr>
          <p:nvPr>
            <p:ph type="sldNum" sz="quarter" idx="12"/>
          </p:nvPr>
        </p:nvSpPr>
        <p:spPr/>
        <p:txBody>
          <a:bodyPr/>
          <a:lstStyle/>
          <a:p>
            <a:fld id="{28487EE6-47F5-4AA8-AB7C-ED75BEE304C7}" type="slidenum">
              <a:rPr lang="en-US" smtClean="0"/>
              <a:t>12</a:t>
            </a:fld>
            <a:endParaRPr lang="en-US"/>
          </a:p>
        </p:txBody>
      </p:sp>
    </p:spTree>
    <p:extLst>
      <p:ext uri="{BB962C8B-B14F-4D97-AF65-F5344CB8AC3E}">
        <p14:creationId xmlns:p14="http://schemas.microsoft.com/office/powerpoint/2010/main" val="19041022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pPr algn="l"/>
            <a:r>
              <a:rPr lang="en-US" sz="2400" dirty="0" smtClean="0"/>
              <a:t>Technical Details – Adherence Conditions</a:t>
            </a:r>
            <a:endParaRPr lang="en-US" sz="2400" dirty="0"/>
          </a:p>
        </p:txBody>
      </p:sp>
      <p:sp>
        <p:nvSpPr>
          <p:cNvPr id="3" name="Content Placeholder 2"/>
          <p:cNvSpPr>
            <a:spLocks noGrp="1"/>
          </p:cNvSpPr>
          <p:nvPr>
            <p:ph idx="1"/>
          </p:nvPr>
        </p:nvSpPr>
        <p:spPr>
          <a:xfrm>
            <a:off x="457200" y="990600"/>
            <a:ext cx="8229600" cy="5181600"/>
          </a:xfrm>
        </p:spPr>
        <p:txBody>
          <a:bodyPr>
            <a:normAutofit/>
          </a:bodyPr>
          <a:lstStyle/>
          <a:p>
            <a:r>
              <a:rPr lang="en-US" sz="1600" dirty="0" smtClean="0"/>
              <a:t>Certain minimal conditions will apply before the Limited Guarantee will attach to applicable Obligations Secured:</a:t>
            </a:r>
          </a:p>
          <a:p>
            <a:pPr lvl="1"/>
            <a:r>
              <a:rPr lang="en-US" sz="1400" dirty="0" smtClean="0"/>
              <a:t>Incurrence of indebtedness to fund ownership of an Investment Interest</a:t>
            </a:r>
          </a:p>
          <a:p>
            <a:pPr lvl="1"/>
            <a:r>
              <a:rPr lang="en-US" sz="1400" dirty="0" smtClean="0"/>
              <a:t>Entry into ISDA </a:t>
            </a:r>
            <a:r>
              <a:rPr lang="en-US" sz="1400" dirty="0"/>
              <a:t>m</a:t>
            </a:r>
            <a:r>
              <a:rPr lang="en-US" sz="1400" dirty="0" smtClean="0"/>
              <a:t>aster agreements</a:t>
            </a:r>
          </a:p>
          <a:p>
            <a:pPr lvl="1"/>
            <a:r>
              <a:rPr lang="en-US" sz="1400" dirty="0" smtClean="0"/>
              <a:t>Entry into service contracts with term &gt; 3 years and aggregate payments &gt;$5M that are not terminable on giving 3 years notice or less</a:t>
            </a:r>
          </a:p>
          <a:p>
            <a:endParaRPr lang="en-US" sz="1600" dirty="0" smtClean="0"/>
          </a:p>
          <a:p>
            <a:r>
              <a:rPr lang="en-US" sz="1600" dirty="0" smtClean="0"/>
              <a:t>Those conditions are:</a:t>
            </a:r>
            <a:endParaRPr lang="en-US" sz="1600" dirty="0"/>
          </a:p>
          <a:p>
            <a:pPr lvl="1"/>
            <a:r>
              <a:rPr lang="en-US" sz="1400" dirty="0" smtClean="0"/>
              <a:t>Must be an Obligation Secured under the Trust Indenture</a:t>
            </a:r>
          </a:p>
          <a:p>
            <a:pPr lvl="1"/>
            <a:r>
              <a:rPr lang="en-US" sz="1400" dirty="0" smtClean="0"/>
              <a:t>Delivery of officer’s certificate by OPG to Indenture Trustee confirming compliance with internal processes as between OPG and the Province in connection the Limited Guarantee (under the Process Agreement)</a:t>
            </a:r>
          </a:p>
          <a:p>
            <a:pPr lvl="1"/>
            <a:r>
              <a:rPr lang="en-US" sz="1400" dirty="0" smtClean="0"/>
              <a:t>Province has not delivered a “Suspension Notice”</a:t>
            </a:r>
          </a:p>
          <a:p>
            <a:pPr marL="457200" lvl="1" indent="0">
              <a:buNone/>
            </a:pPr>
            <a:endParaRPr lang="en-US" sz="1600" dirty="0" smtClean="0"/>
          </a:p>
          <a:p>
            <a:pPr lvl="1"/>
            <a:endParaRPr lang="en-US" sz="1200" dirty="0"/>
          </a:p>
          <a:p>
            <a:pPr marL="800100" lvl="1">
              <a:buFont typeface="+mj-lt"/>
              <a:buAutoNum type="romanLcPeriod"/>
            </a:pPr>
            <a:endParaRPr lang="en-US" dirty="0" smtClean="0"/>
          </a:p>
          <a:p>
            <a:pPr marL="457200" lvl="1" indent="0">
              <a:buNone/>
            </a:pPr>
            <a:endParaRPr lang="en-US" sz="1200" dirty="0"/>
          </a:p>
          <a:p>
            <a:pPr lvl="1"/>
            <a:endParaRPr lang="en-US" sz="1200" dirty="0"/>
          </a:p>
          <a:p>
            <a:pPr lvl="1"/>
            <a:endParaRPr lang="en-US" sz="1600" dirty="0" smtClean="0"/>
          </a:p>
          <a:p>
            <a:endParaRPr lang="en-US" sz="2000" dirty="0" smtClean="0"/>
          </a:p>
        </p:txBody>
      </p:sp>
      <p:sp>
        <p:nvSpPr>
          <p:cNvPr id="4" name="Slide Number Placeholder 3"/>
          <p:cNvSpPr>
            <a:spLocks noGrp="1"/>
          </p:cNvSpPr>
          <p:nvPr>
            <p:ph type="sldNum" sz="quarter" idx="12"/>
          </p:nvPr>
        </p:nvSpPr>
        <p:spPr/>
        <p:txBody>
          <a:bodyPr/>
          <a:lstStyle/>
          <a:p>
            <a:fld id="{28487EE6-47F5-4AA8-AB7C-ED75BEE304C7}" type="slidenum">
              <a:rPr lang="en-US" smtClean="0"/>
              <a:t>13</a:t>
            </a:fld>
            <a:endParaRPr lang="en-US"/>
          </a:p>
        </p:txBody>
      </p:sp>
    </p:spTree>
    <p:extLst>
      <p:ext uri="{BB962C8B-B14F-4D97-AF65-F5344CB8AC3E}">
        <p14:creationId xmlns:p14="http://schemas.microsoft.com/office/powerpoint/2010/main" val="21428279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pPr algn="l"/>
            <a:r>
              <a:rPr lang="en-US" sz="2400" dirty="0" smtClean="0"/>
              <a:t>Technical Details – Process between Province and OPG</a:t>
            </a:r>
            <a:endParaRPr lang="en-US" sz="2400" dirty="0"/>
          </a:p>
        </p:txBody>
      </p:sp>
      <p:sp>
        <p:nvSpPr>
          <p:cNvPr id="3" name="Content Placeholder 2"/>
          <p:cNvSpPr>
            <a:spLocks noGrp="1"/>
          </p:cNvSpPr>
          <p:nvPr>
            <p:ph idx="1"/>
          </p:nvPr>
        </p:nvSpPr>
        <p:spPr>
          <a:xfrm>
            <a:off x="533400" y="914400"/>
            <a:ext cx="8229600" cy="5181600"/>
          </a:xfrm>
        </p:spPr>
        <p:txBody>
          <a:bodyPr>
            <a:normAutofit lnSpcReduction="10000"/>
          </a:bodyPr>
          <a:lstStyle/>
          <a:p>
            <a:r>
              <a:rPr lang="en-US" sz="1600" dirty="0" smtClean="0"/>
              <a:t>Process Agreement between Province and OPG</a:t>
            </a:r>
          </a:p>
          <a:p>
            <a:pPr lvl="1"/>
            <a:r>
              <a:rPr lang="en-US" sz="1200" dirty="0" smtClean="0"/>
              <a:t>Sets out informational requirements and supporting affirmations regarding incurrence or amendment of Obligations Secured</a:t>
            </a:r>
          </a:p>
          <a:p>
            <a:pPr lvl="1"/>
            <a:r>
              <a:rPr lang="en-US" sz="1200" dirty="0" smtClean="0"/>
              <a:t>Contemplates some (limited) rights of Province to comment on disclosure and terms of Obligations Secured</a:t>
            </a:r>
          </a:p>
          <a:p>
            <a:pPr lvl="1"/>
            <a:r>
              <a:rPr lang="en-US" sz="1200" dirty="0" smtClean="0"/>
              <a:t>Provides for OPG executive</a:t>
            </a:r>
            <a:r>
              <a:rPr lang="en-US" sz="1200" b="1" dirty="0" smtClean="0"/>
              <a:t> </a:t>
            </a:r>
            <a:r>
              <a:rPr lang="en-US" sz="1200" dirty="0" smtClean="0"/>
              <a:t>officer affirmation regarding certain matters (in a “</a:t>
            </a:r>
            <a:r>
              <a:rPr lang="en-US" sz="1200" b="1" dirty="0" smtClean="0"/>
              <a:t>Process Certificate</a:t>
            </a:r>
            <a:r>
              <a:rPr lang="en-US" sz="1200" dirty="0" smtClean="0"/>
              <a:t>”)</a:t>
            </a:r>
          </a:p>
          <a:p>
            <a:endParaRPr lang="en-US" sz="1600" dirty="0" smtClean="0"/>
          </a:p>
          <a:p>
            <a:r>
              <a:rPr lang="en-US" sz="1600" dirty="0" smtClean="0"/>
              <a:t>Delivery of Process Certificate by OPG executive</a:t>
            </a:r>
            <a:r>
              <a:rPr lang="en-US" sz="1600" b="1" dirty="0" smtClean="0"/>
              <a:t> </a:t>
            </a:r>
            <a:r>
              <a:rPr lang="en-US" sz="1600" dirty="0" smtClean="0"/>
              <a:t>officers to the Province setting out:</a:t>
            </a:r>
            <a:endParaRPr lang="en-US" sz="1200" dirty="0" smtClean="0"/>
          </a:p>
          <a:p>
            <a:pPr lvl="1"/>
            <a:r>
              <a:rPr lang="en-US" sz="1200" dirty="0" smtClean="0"/>
              <a:t>Material terms of obligations (incurrence or amendment)</a:t>
            </a:r>
          </a:p>
          <a:p>
            <a:pPr lvl="1"/>
            <a:r>
              <a:rPr lang="en-US" sz="1200" dirty="0" smtClean="0"/>
              <a:t>Confirmation that terms are “</a:t>
            </a:r>
            <a:r>
              <a:rPr lang="en-US" sz="1200" b="1" dirty="0" smtClean="0"/>
              <a:t>Substantially in the Form</a:t>
            </a:r>
            <a:r>
              <a:rPr lang="en-US" sz="1200" dirty="0" smtClean="0"/>
              <a:t>” of the “</a:t>
            </a:r>
            <a:r>
              <a:rPr lang="en-US" sz="1200" b="1" dirty="0" smtClean="0"/>
              <a:t>Reference Documentation</a:t>
            </a:r>
            <a:r>
              <a:rPr lang="en-US" sz="1200" dirty="0" smtClean="0"/>
              <a:t>”</a:t>
            </a:r>
            <a:endParaRPr lang="en-US" sz="1200" dirty="0"/>
          </a:p>
          <a:p>
            <a:pPr lvl="1"/>
            <a:r>
              <a:rPr lang="en-US" sz="1200" dirty="0" smtClean="0"/>
              <a:t>Confirmation that the offering document is “</a:t>
            </a:r>
            <a:r>
              <a:rPr lang="en-US" sz="1200" b="1" dirty="0" smtClean="0"/>
              <a:t>Substantially in the Form</a:t>
            </a:r>
            <a:r>
              <a:rPr lang="en-US" sz="1200" dirty="0" smtClean="0"/>
              <a:t>” of the “</a:t>
            </a:r>
            <a:r>
              <a:rPr lang="en-US" sz="1200" b="1" dirty="0" smtClean="0"/>
              <a:t>Reference Documentation</a:t>
            </a:r>
            <a:r>
              <a:rPr lang="en-US" sz="1200" dirty="0" smtClean="0"/>
              <a:t>”</a:t>
            </a:r>
          </a:p>
          <a:p>
            <a:pPr lvl="1"/>
            <a:r>
              <a:rPr lang="en-US" sz="1200" dirty="0" smtClean="0"/>
              <a:t>Confirmation that no breach of the Process Agreement has occurred</a:t>
            </a:r>
          </a:p>
          <a:p>
            <a:pPr lvl="1"/>
            <a:r>
              <a:rPr lang="en-US" sz="1200" dirty="0" smtClean="0"/>
              <a:t>Confirmation that the maximum payment amounts due in the future under the obligation plus other outstanding amounts will not exceed the “</a:t>
            </a:r>
            <a:r>
              <a:rPr lang="en-US" sz="1200" b="1" dirty="0" smtClean="0"/>
              <a:t>Protection Agreement Maximum</a:t>
            </a:r>
            <a:r>
              <a:rPr lang="en-US" sz="1200" dirty="0" smtClean="0"/>
              <a:t>”</a:t>
            </a:r>
          </a:p>
          <a:p>
            <a:pPr lvl="1"/>
            <a:r>
              <a:rPr lang="en-US" sz="1200" dirty="0" smtClean="0"/>
              <a:t>Confirmation that any disclosure referring to the Protection Agreement or Process Agreement was made available to the Province</a:t>
            </a:r>
          </a:p>
          <a:p>
            <a:pPr lvl="1"/>
            <a:r>
              <a:rPr lang="en-US" sz="1200" dirty="0" smtClean="0"/>
              <a:t>Confirmation as to reasonableness, arm’s length terms and conditions, and compliance with the Act and the Financing Plan</a:t>
            </a:r>
          </a:p>
          <a:p>
            <a:endParaRPr lang="en-US" sz="1600" dirty="0"/>
          </a:p>
          <a:p>
            <a:r>
              <a:rPr lang="en-US" sz="1600" dirty="0" smtClean="0"/>
              <a:t>Suspension Right</a:t>
            </a:r>
          </a:p>
          <a:p>
            <a:pPr lvl="1"/>
            <a:r>
              <a:rPr lang="en-US" sz="1200" dirty="0" smtClean="0"/>
              <a:t>Uncured </a:t>
            </a:r>
            <a:r>
              <a:rPr lang="en-US" sz="1200" dirty="0"/>
              <a:t>b</a:t>
            </a:r>
            <a:r>
              <a:rPr lang="en-US" sz="1200" dirty="0" smtClean="0"/>
              <a:t>reach of Process Agreement or breach by any party of other program agreements allows Province to suspend Limited </a:t>
            </a:r>
            <a:r>
              <a:rPr lang="en-US" sz="1200" dirty="0"/>
              <a:t>G</a:t>
            </a:r>
            <a:r>
              <a:rPr lang="en-US" sz="1200" dirty="0" smtClean="0"/>
              <a:t>uarantee for new obligations, other than for </a:t>
            </a:r>
            <a:r>
              <a:rPr lang="en-US" sz="1200" dirty="0" err="1" smtClean="0"/>
              <a:t>refinancings</a:t>
            </a:r>
            <a:endParaRPr lang="en-US" sz="1200" dirty="0" smtClean="0"/>
          </a:p>
          <a:p>
            <a:pPr lvl="1"/>
            <a:r>
              <a:rPr lang="en-US" sz="1200" dirty="0" smtClean="0"/>
              <a:t>Exercise of suspension right does not impact prior Hydro Trust obligations covered under the Limited Guarantee</a:t>
            </a:r>
          </a:p>
          <a:p>
            <a:endParaRPr lang="en-US" sz="1700" dirty="0"/>
          </a:p>
          <a:p>
            <a:endParaRPr lang="en-US" sz="1700" dirty="0" smtClean="0"/>
          </a:p>
          <a:p>
            <a:pPr lvl="1"/>
            <a:endParaRPr lang="en-US" sz="1600" dirty="0" smtClean="0"/>
          </a:p>
          <a:p>
            <a:pPr lvl="1"/>
            <a:endParaRPr lang="en-US" sz="1200" dirty="0"/>
          </a:p>
          <a:p>
            <a:pPr marL="800100" lvl="1">
              <a:buFont typeface="+mj-lt"/>
              <a:buAutoNum type="romanLcPeriod"/>
            </a:pPr>
            <a:endParaRPr lang="en-US" dirty="0" smtClean="0"/>
          </a:p>
          <a:p>
            <a:pPr marL="457200" lvl="1" indent="0">
              <a:buNone/>
            </a:pPr>
            <a:endParaRPr lang="en-US" sz="1200" dirty="0"/>
          </a:p>
          <a:p>
            <a:pPr lvl="1"/>
            <a:endParaRPr lang="en-US" sz="1200" dirty="0"/>
          </a:p>
          <a:p>
            <a:pPr lvl="1"/>
            <a:endParaRPr lang="en-US" sz="1600" dirty="0" smtClean="0"/>
          </a:p>
          <a:p>
            <a:endParaRPr lang="en-US" sz="2000" dirty="0" smtClean="0"/>
          </a:p>
        </p:txBody>
      </p:sp>
      <p:sp>
        <p:nvSpPr>
          <p:cNvPr id="4" name="Slide Number Placeholder 3"/>
          <p:cNvSpPr>
            <a:spLocks noGrp="1"/>
          </p:cNvSpPr>
          <p:nvPr>
            <p:ph type="sldNum" sz="quarter" idx="12"/>
          </p:nvPr>
        </p:nvSpPr>
        <p:spPr/>
        <p:txBody>
          <a:bodyPr/>
          <a:lstStyle/>
          <a:p>
            <a:fld id="{28487EE6-47F5-4AA8-AB7C-ED75BEE304C7}" type="slidenum">
              <a:rPr lang="en-US" smtClean="0"/>
              <a:t>14</a:t>
            </a:fld>
            <a:endParaRPr lang="en-US"/>
          </a:p>
        </p:txBody>
      </p:sp>
    </p:spTree>
    <p:extLst>
      <p:ext uri="{BB962C8B-B14F-4D97-AF65-F5344CB8AC3E}">
        <p14:creationId xmlns:p14="http://schemas.microsoft.com/office/powerpoint/2010/main" val="3413116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pPr algn="l"/>
            <a:r>
              <a:rPr lang="en-US" sz="2400" dirty="0" smtClean="0"/>
              <a:t>Technical Details – Obligation of Province on Protection Event</a:t>
            </a:r>
            <a:endParaRPr lang="en-US" sz="2400" dirty="0"/>
          </a:p>
        </p:txBody>
      </p:sp>
      <p:sp>
        <p:nvSpPr>
          <p:cNvPr id="4" name="Slide Number Placeholder 3"/>
          <p:cNvSpPr>
            <a:spLocks noGrp="1"/>
          </p:cNvSpPr>
          <p:nvPr>
            <p:ph type="sldNum" sz="quarter" idx="12"/>
          </p:nvPr>
        </p:nvSpPr>
        <p:spPr/>
        <p:txBody>
          <a:bodyPr/>
          <a:lstStyle/>
          <a:p>
            <a:fld id="{28487EE6-47F5-4AA8-AB7C-ED75BEE304C7}" type="slidenum">
              <a:rPr lang="en-US" smtClean="0"/>
              <a:t>15</a:t>
            </a:fld>
            <a:endParaRPr lang="en-US"/>
          </a:p>
        </p:txBody>
      </p:sp>
      <p:sp>
        <p:nvSpPr>
          <p:cNvPr id="9" name="Content Placeholder 2"/>
          <p:cNvSpPr>
            <a:spLocks noGrp="1"/>
          </p:cNvSpPr>
          <p:nvPr>
            <p:ph idx="1"/>
          </p:nvPr>
        </p:nvSpPr>
        <p:spPr>
          <a:xfrm>
            <a:off x="457200" y="1219200"/>
            <a:ext cx="8229600" cy="5181600"/>
          </a:xfrm>
        </p:spPr>
        <p:txBody>
          <a:bodyPr>
            <a:normAutofit/>
          </a:bodyPr>
          <a:lstStyle/>
          <a:p>
            <a:r>
              <a:rPr lang="en-US" sz="1700" dirty="0" smtClean="0"/>
              <a:t>Make payments on Limited Guarantee</a:t>
            </a:r>
          </a:p>
          <a:p>
            <a:endParaRPr lang="en-US" sz="1700" dirty="0"/>
          </a:p>
          <a:p>
            <a:r>
              <a:rPr lang="en-US" sz="1700" dirty="0" smtClean="0"/>
              <a:t>Payments replicate stream of CEAs to pay amounts due and payable by Hydro Trust</a:t>
            </a:r>
          </a:p>
          <a:p>
            <a:pPr lvl="1"/>
            <a:endParaRPr lang="en-US" sz="1700" dirty="0"/>
          </a:p>
          <a:p>
            <a:r>
              <a:rPr lang="en-US" sz="1700" dirty="0" smtClean="0"/>
              <a:t>In event of an acceleration of any Obligation Secured, Province would pay acceleration amounts, capped at scheduled payment amounts (without acceleration) plus an additional amount up to the “fair allocation” in the </a:t>
            </a:r>
            <a:r>
              <a:rPr lang="en-US" sz="1700" dirty="0" smtClean="0"/>
              <a:t>aggregate</a:t>
            </a:r>
          </a:p>
          <a:p>
            <a:pPr marL="0" indent="0">
              <a:buNone/>
            </a:pPr>
            <a:endParaRPr lang="en-US" sz="1700" dirty="0"/>
          </a:p>
          <a:p>
            <a:r>
              <a:rPr lang="en-US" sz="1700" dirty="0" smtClean="0"/>
              <a:t>Province will be subrogated to rights of the creditors of Hydro Trust to the extent of performance under the Limited Guarantee</a:t>
            </a:r>
          </a:p>
          <a:p>
            <a:endParaRPr lang="en-US" sz="1700" dirty="0"/>
          </a:p>
          <a:p>
            <a:endParaRPr lang="en-US" sz="1700" dirty="0" smtClean="0"/>
          </a:p>
          <a:p>
            <a:pPr lvl="1"/>
            <a:endParaRPr lang="en-US" sz="1600" dirty="0" smtClean="0"/>
          </a:p>
          <a:p>
            <a:pPr lvl="1"/>
            <a:endParaRPr lang="en-US" sz="1200" dirty="0"/>
          </a:p>
          <a:p>
            <a:pPr marL="800100" lvl="1">
              <a:buFont typeface="+mj-lt"/>
              <a:buAutoNum type="romanLcPeriod"/>
            </a:pPr>
            <a:endParaRPr lang="en-US" dirty="0" smtClean="0"/>
          </a:p>
          <a:p>
            <a:pPr marL="457200" lvl="1" indent="0">
              <a:buNone/>
            </a:pPr>
            <a:endParaRPr lang="en-US" sz="1200" dirty="0"/>
          </a:p>
          <a:p>
            <a:pPr lvl="1"/>
            <a:endParaRPr lang="en-US" sz="1200" dirty="0"/>
          </a:p>
          <a:p>
            <a:pPr lvl="1"/>
            <a:endParaRPr lang="en-US" sz="1600" dirty="0" smtClean="0"/>
          </a:p>
          <a:p>
            <a:endParaRPr lang="en-US" sz="2000" dirty="0" smtClean="0"/>
          </a:p>
        </p:txBody>
      </p:sp>
    </p:spTree>
    <p:extLst>
      <p:ext uri="{BB962C8B-B14F-4D97-AF65-F5344CB8AC3E}">
        <p14:creationId xmlns:p14="http://schemas.microsoft.com/office/powerpoint/2010/main" val="11643671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pPr algn="l"/>
            <a:r>
              <a:rPr lang="en-US" sz="2400" dirty="0" smtClean="0"/>
              <a:t>Technical Details – Obligations of OPG</a:t>
            </a:r>
            <a:endParaRPr lang="en-US" sz="2400" dirty="0"/>
          </a:p>
        </p:txBody>
      </p:sp>
      <p:sp>
        <p:nvSpPr>
          <p:cNvPr id="3" name="Content Placeholder 2"/>
          <p:cNvSpPr>
            <a:spLocks noGrp="1"/>
          </p:cNvSpPr>
          <p:nvPr>
            <p:ph idx="1"/>
          </p:nvPr>
        </p:nvSpPr>
        <p:spPr>
          <a:xfrm>
            <a:off x="609600" y="990600"/>
            <a:ext cx="8229600" cy="4876800"/>
          </a:xfrm>
        </p:spPr>
        <p:txBody>
          <a:bodyPr>
            <a:normAutofit/>
          </a:bodyPr>
          <a:lstStyle/>
          <a:p>
            <a:r>
              <a:rPr lang="en-US" sz="1600" dirty="0" smtClean="0"/>
              <a:t>Process Agreement obligates OPG, but without limiting protections under existing indemnity agreement</a:t>
            </a:r>
            <a:endParaRPr lang="en-US" sz="1600" dirty="0"/>
          </a:p>
          <a:p>
            <a:pPr lvl="1"/>
            <a:r>
              <a:rPr lang="en-US" sz="1400" dirty="0" smtClean="0"/>
              <a:t>Province has indemnified OPG, its subsidiaries, and each of their respective directors, officers and employees from liability resulting from activities under the Act and activities of Hydro Trust pursuant to an Indemnity Agreement</a:t>
            </a:r>
          </a:p>
          <a:p>
            <a:endParaRPr lang="en-US" sz="1600" dirty="0"/>
          </a:p>
          <a:p>
            <a:r>
              <a:rPr lang="en-US" sz="1600" dirty="0" smtClean="0"/>
              <a:t>If there is any conflict between the Process Agreement, the Protection Agreement and the existing Indemnity Agreement in respect of any matter relating to the Province’s indemnification obligations in </a:t>
            </a:r>
            <a:r>
              <a:rPr lang="en-US" sz="1600" dirty="0" err="1" smtClean="0"/>
              <a:t>favour</a:t>
            </a:r>
            <a:r>
              <a:rPr lang="en-US" sz="1600" dirty="0" smtClean="0"/>
              <a:t> of OPG, the Indemnity Agreement is paramount</a:t>
            </a:r>
            <a:endParaRPr lang="en-US" sz="1600" dirty="0"/>
          </a:p>
          <a:p>
            <a:pPr marL="800100" lvl="1">
              <a:buFont typeface="+mj-lt"/>
              <a:buAutoNum type="romanLcPeriod"/>
            </a:pPr>
            <a:endParaRPr lang="en-US" sz="1600" dirty="0" smtClean="0"/>
          </a:p>
          <a:p>
            <a:pPr marL="457200" lvl="1" indent="0">
              <a:buNone/>
            </a:pPr>
            <a:endParaRPr lang="en-US" sz="1600" dirty="0"/>
          </a:p>
          <a:p>
            <a:pPr lvl="1"/>
            <a:endParaRPr lang="en-US" sz="1600" dirty="0"/>
          </a:p>
          <a:p>
            <a:pPr lvl="1"/>
            <a:endParaRPr lang="en-US" sz="1600" dirty="0" smtClean="0"/>
          </a:p>
          <a:p>
            <a:endParaRPr lang="en-US" sz="1600" dirty="0" smtClean="0"/>
          </a:p>
        </p:txBody>
      </p:sp>
      <p:sp>
        <p:nvSpPr>
          <p:cNvPr id="4" name="Slide Number Placeholder 3"/>
          <p:cNvSpPr>
            <a:spLocks noGrp="1"/>
          </p:cNvSpPr>
          <p:nvPr>
            <p:ph type="sldNum" sz="quarter" idx="12"/>
          </p:nvPr>
        </p:nvSpPr>
        <p:spPr/>
        <p:txBody>
          <a:bodyPr/>
          <a:lstStyle/>
          <a:p>
            <a:fld id="{28487EE6-47F5-4AA8-AB7C-ED75BEE304C7}" type="slidenum">
              <a:rPr lang="en-US" smtClean="0"/>
              <a:t>16</a:t>
            </a:fld>
            <a:endParaRPr lang="en-US"/>
          </a:p>
        </p:txBody>
      </p:sp>
    </p:spTree>
    <p:extLst>
      <p:ext uri="{BB962C8B-B14F-4D97-AF65-F5344CB8AC3E}">
        <p14:creationId xmlns:p14="http://schemas.microsoft.com/office/powerpoint/2010/main" val="41761183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85800"/>
          </a:xfrm>
        </p:spPr>
        <p:txBody>
          <a:bodyPr>
            <a:normAutofit/>
          </a:bodyPr>
          <a:lstStyle/>
          <a:p>
            <a:pPr algn="l"/>
            <a:r>
              <a:rPr lang="en-US" sz="2400" dirty="0" smtClean="0"/>
              <a:t>Purpose</a:t>
            </a:r>
            <a:endParaRPr lang="en-CA" sz="2400" dirty="0"/>
          </a:p>
        </p:txBody>
      </p:sp>
      <p:sp>
        <p:nvSpPr>
          <p:cNvPr id="3" name="Content Placeholder 2"/>
          <p:cNvSpPr>
            <a:spLocks noGrp="1"/>
          </p:cNvSpPr>
          <p:nvPr>
            <p:ph idx="1"/>
          </p:nvPr>
        </p:nvSpPr>
        <p:spPr>
          <a:xfrm>
            <a:off x="457200" y="1219200"/>
            <a:ext cx="8229600" cy="4525963"/>
          </a:xfrm>
        </p:spPr>
        <p:txBody>
          <a:bodyPr>
            <a:normAutofit/>
          </a:bodyPr>
          <a:lstStyle/>
          <a:p>
            <a:r>
              <a:rPr lang="en-US" sz="1800" dirty="0" smtClean="0"/>
              <a:t>Provide </a:t>
            </a:r>
            <a:r>
              <a:rPr lang="en-US" sz="1800" dirty="0" smtClean="0"/>
              <a:t>Ministers </a:t>
            </a:r>
            <a:r>
              <a:rPr lang="en-US" sz="1800" dirty="0" smtClean="0"/>
              <a:t>with an update of the work being done to prepare two provincial agreements to support the implementation of Ontario’s Fair Hydro Plan. </a:t>
            </a:r>
          </a:p>
          <a:p>
            <a:endParaRPr lang="en-US" sz="1800" dirty="0" smtClean="0"/>
          </a:p>
          <a:p>
            <a:r>
              <a:rPr lang="en-US" sz="1800" dirty="0" smtClean="0"/>
              <a:t>Provide an overview of the </a:t>
            </a:r>
            <a:r>
              <a:rPr lang="en-US" sz="1800" dirty="0"/>
              <a:t>two provincial </a:t>
            </a:r>
            <a:r>
              <a:rPr lang="en-US" sz="1800" dirty="0" smtClean="0"/>
              <a:t>agreements, </a:t>
            </a:r>
            <a:r>
              <a:rPr lang="en-US" sz="1800" dirty="0" smtClean="0"/>
              <a:t>including </a:t>
            </a:r>
            <a:r>
              <a:rPr lang="en-US" sz="1800" dirty="0" smtClean="0"/>
              <a:t>key details of the agreements.</a:t>
            </a:r>
          </a:p>
          <a:p>
            <a:pPr marL="0" indent="0">
              <a:buNone/>
            </a:pPr>
            <a:endParaRPr lang="en-US" sz="1800" dirty="0" smtClean="0"/>
          </a:p>
          <a:p>
            <a:r>
              <a:rPr lang="en-US" sz="1800" dirty="0" smtClean="0"/>
              <a:t>Outline next steps.  </a:t>
            </a:r>
            <a:endParaRPr lang="en-CA" sz="1800" dirty="0"/>
          </a:p>
        </p:txBody>
      </p:sp>
      <p:sp>
        <p:nvSpPr>
          <p:cNvPr id="4" name="Slide Number Placeholder 3"/>
          <p:cNvSpPr>
            <a:spLocks noGrp="1"/>
          </p:cNvSpPr>
          <p:nvPr>
            <p:ph type="sldNum" sz="quarter" idx="12"/>
          </p:nvPr>
        </p:nvSpPr>
        <p:spPr/>
        <p:txBody>
          <a:bodyPr/>
          <a:lstStyle/>
          <a:p>
            <a:fld id="{28487EE6-47F5-4AA8-AB7C-ED75BEE304C7}" type="slidenum">
              <a:rPr lang="en-US" smtClean="0"/>
              <a:t>2</a:t>
            </a:fld>
            <a:endParaRPr lang="en-US"/>
          </a:p>
        </p:txBody>
      </p:sp>
    </p:spTree>
    <p:extLst>
      <p:ext uri="{BB962C8B-B14F-4D97-AF65-F5344CB8AC3E}">
        <p14:creationId xmlns:p14="http://schemas.microsoft.com/office/powerpoint/2010/main" val="15204413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42107"/>
            <a:ext cx="8229600" cy="724693"/>
          </a:xfrm>
        </p:spPr>
        <p:txBody>
          <a:bodyPr>
            <a:normAutofit/>
          </a:bodyPr>
          <a:lstStyle/>
          <a:p>
            <a:pPr algn="l"/>
            <a:r>
              <a:rPr lang="en-US" sz="2400" dirty="0" smtClean="0"/>
              <a:t>Context</a:t>
            </a:r>
            <a:endParaRPr lang="en-CA" sz="2400" dirty="0"/>
          </a:p>
        </p:txBody>
      </p:sp>
      <p:sp>
        <p:nvSpPr>
          <p:cNvPr id="3" name="Content Placeholder 2"/>
          <p:cNvSpPr>
            <a:spLocks noGrp="1"/>
          </p:cNvSpPr>
          <p:nvPr>
            <p:ph idx="1"/>
          </p:nvPr>
        </p:nvSpPr>
        <p:spPr>
          <a:xfrm>
            <a:off x="457200" y="1189037"/>
            <a:ext cx="8229600" cy="4830763"/>
          </a:xfrm>
        </p:spPr>
        <p:txBody>
          <a:bodyPr>
            <a:noAutofit/>
          </a:bodyPr>
          <a:lstStyle/>
          <a:p>
            <a:r>
              <a:rPr lang="en-US" sz="1800" dirty="0"/>
              <a:t>On March 2, 2017, the government announced its proposed Ontario’s Fair Hydro Plan (OFHP), which would lower bills by 25% for a typical residential consumer, starting in the summer of 2017. </a:t>
            </a:r>
            <a:endParaRPr lang="en-US" sz="1800" dirty="0" smtClean="0"/>
          </a:p>
          <a:p>
            <a:endParaRPr lang="en-US" sz="1800" dirty="0" smtClean="0"/>
          </a:p>
          <a:p>
            <a:r>
              <a:rPr lang="en-US" sz="1800" dirty="0"/>
              <a:t>Ontario Power Generation (OPG) has indicated that it requires some level of guarantee from province to be able to secure </a:t>
            </a:r>
            <a:r>
              <a:rPr lang="en-US" sz="1800" dirty="0" smtClean="0"/>
              <a:t>the financing for the OFHP. </a:t>
            </a:r>
            <a:endParaRPr lang="en-US" sz="1800" dirty="0"/>
          </a:p>
          <a:p>
            <a:endParaRPr lang="en-US" sz="1800" dirty="0" smtClean="0"/>
          </a:p>
          <a:p>
            <a:r>
              <a:rPr lang="en-US" sz="1800" dirty="0" smtClean="0"/>
              <a:t>On </a:t>
            </a:r>
            <a:r>
              <a:rPr lang="en-US" sz="1800" dirty="0" smtClean="0"/>
              <a:t>September 25, 2017, </a:t>
            </a:r>
            <a:r>
              <a:rPr lang="en-US" sz="1800" dirty="0" smtClean="0"/>
              <a:t>TB/MBC approved a “term sheet” that set out the </a:t>
            </a:r>
            <a:r>
              <a:rPr lang="en-US" sz="1800" dirty="0" smtClean="0"/>
              <a:t>broad parameters of this guarantee.</a:t>
            </a:r>
          </a:p>
          <a:p>
            <a:pPr marL="0" indent="0">
              <a:buNone/>
            </a:pPr>
            <a:endParaRPr lang="en-US" sz="1800" dirty="0" smtClean="0"/>
          </a:p>
          <a:p>
            <a:r>
              <a:rPr lang="en-US" sz="1800" dirty="0" smtClean="0"/>
              <a:t>Ministries </a:t>
            </a:r>
            <a:r>
              <a:rPr lang="en-US" sz="1800" dirty="0" smtClean="0"/>
              <a:t>have been working with OPG, external lawyers and underwriters to finalize the</a:t>
            </a:r>
            <a:r>
              <a:rPr lang="en-US" sz="1800" dirty="0"/>
              <a:t> provincial </a:t>
            </a:r>
            <a:r>
              <a:rPr lang="en-US" sz="1800" dirty="0" smtClean="0"/>
              <a:t>agreements.    </a:t>
            </a:r>
            <a:endParaRPr lang="en-US" sz="1800" dirty="0" smtClean="0"/>
          </a:p>
          <a:p>
            <a:pPr marL="0" indent="0">
              <a:buNone/>
            </a:pPr>
            <a:endParaRPr lang="en-US" sz="1800" dirty="0" smtClean="0"/>
          </a:p>
          <a:p>
            <a:r>
              <a:rPr lang="en-US" sz="1800" dirty="0" smtClean="0"/>
              <a:t>The provincial agreements must be signed by OPG and the Ministers of Energy and Finance well in advance of December 31</a:t>
            </a:r>
            <a:r>
              <a:rPr lang="en-US" sz="1800" baseline="30000" dirty="0" smtClean="0"/>
              <a:t>st</a:t>
            </a:r>
            <a:r>
              <a:rPr lang="en-US" sz="1800" dirty="0" smtClean="0"/>
              <a:t>, to allow the Financing Entity to purchase the regulatory asset from the IESO before its year-end. </a:t>
            </a:r>
            <a:endParaRPr lang="en-US" sz="1800" dirty="0" smtClean="0"/>
          </a:p>
          <a:p>
            <a:pPr marL="0" indent="0">
              <a:buNone/>
            </a:pPr>
            <a:endParaRPr lang="en-CA" sz="1800" dirty="0" smtClean="0"/>
          </a:p>
        </p:txBody>
      </p:sp>
      <p:sp>
        <p:nvSpPr>
          <p:cNvPr id="4" name="Slide Number Placeholder 3"/>
          <p:cNvSpPr>
            <a:spLocks noGrp="1"/>
          </p:cNvSpPr>
          <p:nvPr>
            <p:ph type="sldNum" sz="quarter" idx="12"/>
          </p:nvPr>
        </p:nvSpPr>
        <p:spPr/>
        <p:txBody>
          <a:bodyPr/>
          <a:lstStyle/>
          <a:p>
            <a:fld id="{28487EE6-47F5-4AA8-AB7C-ED75BEE304C7}" type="slidenum">
              <a:rPr lang="en-US" smtClean="0"/>
              <a:t>3</a:t>
            </a:fld>
            <a:endParaRPr lang="en-US" dirty="0"/>
          </a:p>
        </p:txBody>
      </p:sp>
    </p:spTree>
    <p:extLst>
      <p:ext uri="{BB962C8B-B14F-4D97-AF65-F5344CB8AC3E}">
        <p14:creationId xmlns:p14="http://schemas.microsoft.com/office/powerpoint/2010/main" val="20384899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pPr algn="l"/>
            <a:r>
              <a:rPr lang="en-US" sz="2400" dirty="0" smtClean="0"/>
              <a:t>Overview of Provincial </a:t>
            </a:r>
            <a:r>
              <a:rPr lang="en-US" sz="2400" dirty="0" smtClean="0"/>
              <a:t>Approvals Already Completed</a:t>
            </a:r>
            <a:endParaRPr lang="en-US" sz="2400" dirty="0"/>
          </a:p>
        </p:txBody>
      </p:sp>
      <p:sp>
        <p:nvSpPr>
          <p:cNvPr id="3" name="Content Placeholder 2"/>
          <p:cNvSpPr>
            <a:spLocks noGrp="1"/>
          </p:cNvSpPr>
          <p:nvPr>
            <p:ph idx="1"/>
          </p:nvPr>
        </p:nvSpPr>
        <p:spPr>
          <a:xfrm>
            <a:off x="533400" y="1143000"/>
            <a:ext cx="8229600" cy="4876800"/>
          </a:xfrm>
        </p:spPr>
        <p:txBody>
          <a:bodyPr>
            <a:noAutofit/>
          </a:bodyPr>
          <a:lstStyle/>
          <a:p>
            <a:r>
              <a:rPr lang="en-US" sz="1800" dirty="0" smtClean="0"/>
              <a:t>Authorization under Section 5(3) of OFHPA</a:t>
            </a:r>
          </a:p>
          <a:p>
            <a:pPr lvl="1">
              <a:buFont typeface="Arial" panose="020B0604020202020204" pitchFamily="34" charset="0"/>
              <a:buChar char="•"/>
            </a:pPr>
            <a:r>
              <a:rPr lang="en-US" sz="1600" dirty="0" smtClean="0"/>
              <a:t>Section </a:t>
            </a:r>
            <a:r>
              <a:rPr lang="en-US" sz="1600" dirty="0" smtClean="0"/>
              <a:t>5(3) provides that LGIC may by order authorize the Minister of Energy and Minister of Finance, acting together on behalf of the Province, to agree to guarantee or indemnify obligations associated with an Investment Interest</a:t>
            </a:r>
          </a:p>
          <a:p>
            <a:pPr marL="457200" lvl="1" indent="0">
              <a:buNone/>
            </a:pPr>
            <a:endParaRPr lang="en-US" sz="1800" dirty="0" smtClean="0"/>
          </a:p>
          <a:p>
            <a:r>
              <a:rPr lang="en-US" sz="1800" dirty="0" smtClean="0"/>
              <a:t>Order in Council 1981/2017 made pursuant to subsection 5(3) of the OFHPA </a:t>
            </a:r>
            <a:endParaRPr lang="en-US" sz="1800" dirty="0"/>
          </a:p>
          <a:p>
            <a:pPr lvl="1">
              <a:buFont typeface="Arial" panose="020B0604020202020204" pitchFamily="34" charset="0"/>
              <a:buChar char="•"/>
            </a:pPr>
            <a:r>
              <a:rPr lang="en-US" sz="1600" dirty="0" smtClean="0"/>
              <a:t>The OIC, approved by Cabinet on September 27, 2017, authorized </a:t>
            </a:r>
            <a:r>
              <a:rPr lang="en-US" sz="1600" dirty="0" smtClean="0"/>
              <a:t>the Minister of Energy and the Minister of Finance, acting together on behalf of Ontario, to enter into one or more agreements to guarantee or indemnify the debts, obligations, securities or undertakings of a financing entity established under the OFHPA associated with investment interests acquired by a financing entity.</a:t>
            </a:r>
          </a:p>
          <a:p>
            <a:pPr marL="0" indent="0">
              <a:buNone/>
            </a:pPr>
            <a:endParaRPr lang="en-US" sz="1800" u="sng" dirty="0" smtClean="0"/>
          </a:p>
          <a:p>
            <a:endParaRPr lang="en-US" sz="1800" dirty="0"/>
          </a:p>
          <a:p>
            <a:pPr marL="800100" lvl="1">
              <a:buFont typeface="+mj-lt"/>
              <a:buAutoNum type="romanLcPeriod"/>
            </a:pPr>
            <a:endParaRPr lang="en-US" sz="1800" dirty="0" smtClean="0"/>
          </a:p>
          <a:p>
            <a:pPr marL="457200" lvl="1" indent="0">
              <a:buNone/>
            </a:pPr>
            <a:endParaRPr lang="en-US" sz="1800" dirty="0"/>
          </a:p>
          <a:p>
            <a:pPr lvl="1"/>
            <a:endParaRPr lang="en-US" sz="1800" dirty="0"/>
          </a:p>
          <a:p>
            <a:pPr lvl="1"/>
            <a:endParaRPr lang="en-US" sz="1800" dirty="0" smtClean="0"/>
          </a:p>
          <a:p>
            <a:endParaRPr lang="en-US" sz="1800" dirty="0" smtClean="0"/>
          </a:p>
        </p:txBody>
      </p:sp>
      <p:sp>
        <p:nvSpPr>
          <p:cNvPr id="4" name="Slide Number Placeholder 3"/>
          <p:cNvSpPr>
            <a:spLocks noGrp="1"/>
          </p:cNvSpPr>
          <p:nvPr>
            <p:ph type="sldNum" sz="quarter" idx="12"/>
          </p:nvPr>
        </p:nvSpPr>
        <p:spPr/>
        <p:txBody>
          <a:bodyPr/>
          <a:lstStyle/>
          <a:p>
            <a:fld id="{28487EE6-47F5-4AA8-AB7C-ED75BEE304C7}" type="slidenum">
              <a:rPr lang="en-US" smtClean="0"/>
              <a:t>4</a:t>
            </a:fld>
            <a:endParaRPr lang="en-US"/>
          </a:p>
        </p:txBody>
      </p:sp>
    </p:spTree>
    <p:extLst>
      <p:ext uri="{BB962C8B-B14F-4D97-AF65-F5344CB8AC3E}">
        <p14:creationId xmlns:p14="http://schemas.microsoft.com/office/powerpoint/2010/main" val="36049610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ormAutofit/>
          </a:bodyPr>
          <a:lstStyle/>
          <a:p>
            <a:pPr algn="l"/>
            <a:r>
              <a:rPr lang="en-US" sz="2400" dirty="0" smtClean="0"/>
              <a:t>Overview of Proposed </a:t>
            </a:r>
            <a:r>
              <a:rPr lang="en-US" sz="2400" dirty="0" smtClean="0"/>
              <a:t>Agreements</a:t>
            </a:r>
            <a:endParaRPr lang="en-CA" sz="2400" dirty="0">
              <a:solidFill>
                <a:srgbClr val="FF0000"/>
              </a:solidFill>
            </a:endParaRPr>
          </a:p>
        </p:txBody>
      </p:sp>
      <p:sp>
        <p:nvSpPr>
          <p:cNvPr id="3" name="Content Placeholder 2"/>
          <p:cNvSpPr>
            <a:spLocks noGrp="1"/>
          </p:cNvSpPr>
          <p:nvPr>
            <p:ph idx="1"/>
          </p:nvPr>
        </p:nvSpPr>
        <p:spPr>
          <a:xfrm>
            <a:off x="457200" y="1265237"/>
            <a:ext cx="8229600" cy="4983163"/>
          </a:xfrm>
        </p:spPr>
        <p:txBody>
          <a:bodyPr>
            <a:noAutofit/>
          </a:bodyPr>
          <a:lstStyle/>
          <a:p>
            <a:r>
              <a:rPr lang="en-US" sz="1800" dirty="0"/>
              <a:t>There are two </a:t>
            </a:r>
            <a:r>
              <a:rPr lang="en-US" sz="1800" dirty="0" smtClean="0"/>
              <a:t>agreements which set out the terms of the limited guarantee: </a:t>
            </a:r>
          </a:p>
          <a:p>
            <a:pPr marL="800100" lvl="1" indent="-342900">
              <a:buFont typeface="+mj-lt"/>
              <a:buAutoNum type="arabicPeriod"/>
            </a:pPr>
            <a:r>
              <a:rPr lang="en-US" sz="1600" dirty="0"/>
              <a:t>Change of Law Protection </a:t>
            </a:r>
            <a:r>
              <a:rPr lang="en-US" sz="1600" dirty="0" smtClean="0"/>
              <a:t>Agreement </a:t>
            </a:r>
            <a:r>
              <a:rPr lang="en-US" sz="1600" b="1" dirty="0" smtClean="0"/>
              <a:t>(“Protection Agreement”)</a:t>
            </a:r>
          </a:p>
          <a:p>
            <a:pPr marL="800100" lvl="1" indent="-342900">
              <a:buFont typeface="+mj-lt"/>
              <a:buAutoNum type="arabicPeriod"/>
            </a:pPr>
            <a:r>
              <a:rPr lang="en-US" sz="1600" dirty="0"/>
              <a:t>Change of Law Process Agreement  (“</a:t>
            </a:r>
            <a:r>
              <a:rPr lang="en-US" sz="1600" b="1" dirty="0"/>
              <a:t>Process Agreement</a:t>
            </a:r>
            <a:r>
              <a:rPr lang="en-US" sz="1600" dirty="0" smtClean="0"/>
              <a:t>”)</a:t>
            </a:r>
          </a:p>
          <a:p>
            <a:endParaRPr lang="en-US" sz="1800" dirty="0" smtClean="0"/>
          </a:p>
          <a:p>
            <a:r>
              <a:rPr lang="en-US" sz="1800" dirty="0" smtClean="0"/>
              <a:t>The </a:t>
            </a:r>
            <a:r>
              <a:rPr lang="en-US" sz="1800" b="1" dirty="0" smtClean="0"/>
              <a:t>Protection Agreement </a:t>
            </a:r>
            <a:r>
              <a:rPr lang="en-US" sz="1800" dirty="0" smtClean="0"/>
              <a:t>describes the circumstances that would trigger the guarantee:</a:t>
            </a:r>
          </a:p>
          <a:p>
            <a:pPr lvl="1">
              <a:buFont typeface="Arial" panose="020B0604020202020204" pitchFamily="34" charset="0"/>
              <a:buChar char="•"/>
            </a:pPr>
            <a:r>
              <a:rPr lang="en-US" sz="1600" dirty="0" smtClean="0"/>
              <a:t>A change of law (</a:t>
            </a:r>
            <a:r>
              <a:rPr lang="en-CA" sz="1600" dirty="0" smtClean="0">
                <a:cs typeface="Helvetica" pitchFamily="34" charset="0"/>
              </a:rPr>
              <a:t>i.e., repeal or amendment of the </a:t>
            </a:r>
            <a:r>
              <a:rPr lang="en-CA" sz="1600" i="1" dirty="0" smtClean="0">
                <a:cs typeface="Helvetica" pitchFamily="34" charset="0"/>
              </a:rPr>
              <a:t>Ontario Fair Hydro Plan Act, 2017</a:t>
            </a:r>
            <a:r>
              <a:rPr lang="en-CA" sz="1600" dirty="0" smtClean="0">
                <a:cs typeface="Helvetica" pitchFamily="34" charset="0"/>
              </a:rPr>
              <a:t>); court decision; or a change in the electricity market structure or operations that adversely affects the ability of the Financing Entity to recover amounts related to funding obligations.</a:t>
            </a:r>
            <a:r>
              <a:rPr lang="en-US" sz="1600" dirty="0" smtClean="0"/>
              <a:t> </a:t>
            </a:r>
          </a:p>
          <a:p>
            <a:pPr marL="457200" lvl="1" indent="0">
              <a:buNone/>
            </a:pPr>
            <a:endParaRPr lang="en-CA" sz="1600" dirty="0">
              <a:cs typeface="Helvetica" pitchFamily="34" charset="0"/>
            </a:endParaRPr>
          </a:p>
          <a:p>
            <a:pPr marL="342900" lvl="2" indent="-342900">
              <a:lnSpc>
                <a:spcPct val="90000"/>
              </a:lnSpc>
              <a:spcAft>
                <a:spcPts val="600"/>
              </a:spcAft>
            </a:pPr>
            <a:r>
              <a:rPr lang="en-US" sz="1800" dirty="0" smtClean="0"/>
              <a:t>Should the guarantee be triggered, the </a:t>
            </a:r>
            <a:r>
              <a:rPr lang="en-US" sz="1800" dirty="0"/>
              <a:t>Province </a:t>
            </a:r>
            <a:r>
              <a:rPr lang="en-CA" sz="1800" dirty="0"/>
              <a:t>would take over the </a:t>
            </a:r>
            <a:r>
              <a:rPr lang="en-CA" sz="1800" dirty="0" smtClean="0"/>
              <a:t>financial obligations </a:t>
            </a:r>
            <a:r>
              <a:rPr lang="en-CA" sz="1800" dirty="0"/>
              <a:t>of the Financing </a:t>
            </a:r>
            <a:r>
              <a:rPr lang="en-CA" sz="1800" dirty="0" smtClean="0"/>
              <a:t>Entity, which would have an immediate impact on the Province’s fiscal plan and debt. </a:t>
            </a:r>
            <a:br>
              <a:rPr lang="en-CA" sz="1800" dirty="0" smtClean="0"/>
            </a:br>
            <a:endParaRPr lang="en-CA" sz="1800" dirty="0" smtClean="0"/>
          </a:p>
          <a:p>
            <a:pPr marL="342900" lvl="2" indent="-342900">
              <a:lnSpc>
                <a:spcPct val="90000"/>
              </a:lnSpc>
              <a:spcAft>
                <a:spcPts val="600"/>
              </a:spcAft>
            </a:pPr>
            <a:r>
              <a:rPr lang="en-CA" sz="1800" dirty="0" smtClean="0">
                <a:latin typeface="Helvetica" pitchFamily="34" charset="0"/>
                <a:cs typeface="Helvetica" pitchFamily="34" charset="0"/>
              </a:rPr>
              <a:t>The Protection Agreement also describes “adherence conditions” which must be fulfilled before the guarantee covers debt obligations: </a:t>
            </a:r>
          </a:p>
          <a:p>
            <a:pPr lvl="1">
              <a:lnSpc>
                <a:spcPct val="90000"/>
              </a:lnSpc>
              <a:spcAft>
                <a:spcPts val="600"/>
              </a:spcAft>
              <a:buFont typeface="Arial" pitchFamily="34" charset="0"/>
              <a:buChar char="•"/>
            </a:pPr>
            <a:r>
              <a:rPr lang="en-CA" sz="1600" dirty="0"/>
              <a:t>For example, OPG must </a:t>
            </a:r>
            <a:r>
              <a:rPr lang="en-CA" sz="1600" dirty="0" smtClean="0"/>
              <a:t>confirm that </a:t>
            </a:r>
            <a:r>
              <a:rPr lang="en-CA" sz="1600" dirty="0"/>
              <a:t>terms of a bond deal are aligned with </a:t>
            </a:r>
            <a:r>
              <a:rPr lang="en-CA" sz="1600" dirty="0" smtClean="0"/>
              <a:t>reference documentation</a:t>
            </a:r>
            <a:r>
              <a:rPr lang="en-CA" sz="1600" dirty="0"/>
              <a:t>. </a:t>
            </a:r>
            <a:endParaRPr lang="en-US" sz="1600" dirty="0"/>
          </a:p>
        </p:txBody>
      </p:sp>
      <p:sp>
        <p:nvSpPr>
          <p:cNvPr id="4" name="Slide Number Placeholder 3"/>
          <p:cNvSpPr>
            <a:spLocks noGrp="1"/>
          </p:cNvSpPr>
          <p:nvPr>
            <p:ph type="sldNum" sz="quarter" idx="12"/>
          </p:nvPr>
        </p:nvSpPr>
        <p:spPr/>
        <p:txBody>
          <a:bodyPr/>
          <a:lstStyle/>
          <a:p>
            <a:fld id="{28487EE6-47F5-4AA8-AB7C-ED75BEE304C7}" type="slidenum">
              <a:rPr lang="en-US" smtClean="0"/>
              <a:t>5</a:t>
            </a:fld>
            <a:endParaRPr lang="en-US"/>
          </a:p>
        </p:txBody>
      </p:sp>
    </p:spTree>
    <p:extLst>
      <p:ext uri="{BB962C8B-B14F-4D97-AF65-F5344CB8AC3E}">
        <p14:creationId xmlns:p14="http://schemas.microsoft.com/office/powerpoint/2010/main" val="6514652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ormAutofit/>
          </a:bodyPr>
          <a:lstStyle/>
          <a:p>
            <a:pPr algn="l"/>
            <a:r>
              <a:rPr lang="en-US" sz="2400" dirty="0" smtClean="0"/>
              <a:t>Overview of Proposed </a:t>
            </a:r>
            <a:r>
              <a:rPr lang="en-US" sz="2400" dirty="0" smtClean="0"/>
              <a:t>Agreements Cont’d </a:t>
            </a:r>
            <a:endParaRPr lang="en-CA" sz="2400" dirty="0">
              <a:solidFill>
                <a:srgbClr val="FF0000"/>
              </a:solidFill>
            </a:endParaRPr>
          </a:p>
        </p:txBody>
      </p:sp>
      <p:sp>
        <p:nvSpPr>
          <p:cNvPr id="3" name="Content Placeholder 2"/>
          <p:cNvSpPr>
            <a:spLocks noGrp="1"/>
          </p:cNvSpPr>
          <p:nvPr>
            <p:ph idx="1"/>
          </p:nvPr>
        </p:nvSpPr>
        <p:spPr>
          <a:xfrm>
            <a:off x="457200" y="1265237"/>
            <a:ext cx="8229600" cy="4525963"/>
          </a:xfrm>
        </p:spPr>
        <p:txBody>
          <a:bodyPr>
            <a:noAutofit/>
          </a:bodyPr>
          <a:lstStyle/>
          <a:p>
            <a:r>
              <a:rPr lang="en-US" sz="1800" dirty="0" smtClean="0"/>
              <a:t>The </a:t>
            </a:r>
            <a:r>
              <a:rPr lang="en-US" sz="1800" b="1" dirty="0" smtClean="0"/>
              <a:t>Process Agreement </a:t>
            </a:r>
            <a:r>
              <a:rPr lang="en-US" sz="1800" dirty="0" smtClean="0"/>
              <a:t>sets out the information and necessary documentation that has to be provided by OPG to the Province to ensure the continuing application of the limited guarantee.</a:t>
            </a:r>
          </a:p>
          <a:p>
            <a:endParaRPr lang="en-US" sz="1800" dirty="0" smtClean="0"/>
          </a:p>
          <a:p>
            <a:r>
              <a:rPr lang="en-US" sz="1800" dirty="0" smtClean="0"/>
              <a:t>A breach </a:t>
            </a:r>
            <a:r>
              <a:rPr lang="en-US" sz="1800" dirty="0"/>
              <a:t>of </a:t>
            </a:r>
            <a:r>
              <a:rPr lang="en-US" sz="1800" dirty="0" smtClean="0"/>
              <a:t>the Process Agreement allows the Province to suspend the limited guarantee for any new obligations. </a:t>
            </a:r>
            <a:endParaRPr lang="en-CA" sz="1800" dirty="0"/>
          </a:p>
        </p:txBody>
      </p:sp>
      <p:sp>
        <p:nvSpPr>
          <p:cNvPr id="4" name="Slide Number Placeholder 3"/>
          <p:cNvSpPr>
            <a:spLocks noGrp="1"/>
          </p:cNvSpPr>
          <p:nvPr>
            <p:ph type="sldNum" sz="quarter" idx="12"/>
          </p:nvPr>
        </p:nvSpPr>
        <p:spPr/>
        <p:txBody>
          <a:bodyPr/>
          <a:lstStyle/>
          <a:p>
            <a:fld id="{28487EE6-47F5-4AA8-AB7C-ED75BEE304C7}" type="slidenum">
              <a:rPr lang="en-US" smtClean="0"/>
              <a:t>6</a:t>
            </a:fld>
            <a:endParaRPr lang="en-US"/>
          </a:p>
        </p:txBody>
      </p:sp>
    </p:spTree>
    <p:extLst>
      <p:ext uri="{BB962C8B-B14F-4D97-AF65-F5344CB8AC3E}">
        <p14:creationId xmlns:p14="http://schemas.microsoft.com/office/powerpoint/2010/main" val="8795580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CA" sz="2400" dirty="0" smtClean="0"/>
              <a:t>Accounting Implications</a:t>
            </a:r>
            <a:endParaRPr lang="en-CA" sz="2400" dirty="0"/>
          </a:p>
        </p:txBody>
      </p:sp>
      <p:sp>
        <p:nvSpPr>
          <p:cNvPr id="3" name="Content Placeholder 2"/>
          <p:cNvSpPr>
            <a:spLocks noGrp="1"/>
          </p:cNvSpPr>
          <p:nvPr>
            <p:ph idx="1"/>
          </p:nvPr>
        </p:nvSpPr>
        <p:spPr/>
        <p:txBody>
          <a:bodyPr>
            <a:normAutofit/>
          </a:bodyPr>
          <a:lstStyle/>
          <a:p>
            <a:r>
              <a:rPr lang="en-US" sz="1800" dirty="0"/>
              <a:t>Reporting structure of </a:t>
            </a:r>
            <a:r>
              <a:rPr lang="en-US" sz="1800" dirty="0" smtClean="0"/>
              <a:t>the Financing Entity, </a:t>
            </a:r>
            <a:r>
              <a:rPr lang="en-US" sz="1800" dirty="0"/>
              <a:t>as determined by OPG, will be a subsidiary of </a:t>
            </a:r>
            <a:r>
              <a:rPr lang="en-US" sz="1800" dirty="0" smtClean="0"/>
              <a:t>OPG, </a:t>
            </a:r>
            <a:r>
              <a:rPr lang="en-US" sz="1800" dirty="0"/>
              <a:t>reporting as a government business enterprise in the </a:t>
            </a:r>
            <a:r>
              <a:rPr lang="en-US" sz="1800" dirty="0" smtClean="0"/>
              <a:t>Public Accounts on </a:t>
            </a:r>
            <a:r>
              <a:rPr lang="en-US" sz="1800" dirty="0"/>
              <a:t>a modified equity, one-line basis (no change from current presentation)</a:t>
            </a:r>
          </a:p>
          <a:p>
            <a:endParaRPr lang="en-US" sz="1800" dirty="0"/>
          </a:p>
          <a:p>
            <a:r>
              <a:rPr lang="en-US" sz="1800" dirty="0"/>
              <a:t>Reporting under IFRS 10, the ability for OPG to consolidate </a:t>
            </a:r>
            <a:r>
              <a:rPr lang="en-US" sz="1800" dirty="0" smtClean="0"/>
              <a:t>the Financing Entity is </a:t>
            </a:r>
            <a:r>
              <a:rPr lang="en-US" sz="1800" dirty="0"/>
              <a:t>determined by way of its power to direct and access returns from the subsidiary (as set out in the agreements)</a:t>
            </a:r>
          </a:p>
          <a:p>
            <a:endParaRPr lang="en-US" sz="1800" dirty="0"/>
          </a:p>
          <a:p>
            <a:r>
              <a:rPr lang="en-US" sz="1800" dirty="0"/>
              <a:t>Province can set the terms and conditions without exercising direct control</a:t>
            </a:r>
          </a:p>
          <a:p>
            <a:endParaRPr lang="en-CA" sz="1800" dirty="0"/>
          </a:p>
        </p:txBody>
      </p:sp>
      <p:sp>
        <p:nvSpPr>
          <p:cNvPr id="4" name="Slide Number Placeholder 3"/>
          <p:cNvSpPr>
            <a:spLocks noGrp="1"/>
          </p:cNvSpPr>
          <p:nvPr>
            <p:ph type="sldNum" sz="quarter" idx="12"/>
          </p:nvPr>
        </p:nvSpPr>
        <p:spPr/>
        <p:txBody>
          <a:bodyPr/>
          <a:lstStyle/>
          <a:p>
            <a:fld id="{28487EE6-47F5-4AA8-AB7C-ED75BEE304C7}" type="slidenum">
              <a:rPr lang="en-US" smtClean="0"/>
              <a:t>7</a:t>
            </a:fld>
            <a:endParaRPr lang="en-US"/>
          </a:p>
        </p:txBody>
      </p:sp>
    </p:spTree>
    <p:extLst>
      <p:ext uri="{BB962C8B-B14F-4D97-AF65-F5344CB8AC3E}">
        <p14:creationId xmlns:p14="http://schemas.microsoft.com/office/powerpoint/2010/main" val="2131093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838200"/>
          </a:xfrm>
        </p:spPr>
        <p:txBody>
          <a:bodyPr>
            <a:normAutofit/>
          </a:bodyPr>
          <a:lstStyle/>
          <a:p>
            <a:pPr algn="l"/>
            <a:r>
              <a:rPr lang="en-US" sz="2400" dirty="0" smtClean="0"/>
              <a:t>Risks</a:t>
            </a:r>
            <a:endParaRPr lang="en-US" sz="2400" dirty="0">
              <a:solidFill>
                <a:srgbClr val="FF0000"/>
              </a:solidFill>
            </a:endParaRPr>
          </a:p>
        </p:txBody>
      </p:sp>
      <p:sp>
        <p:nvSpPr>
          <p:cNvPr id="3" name="Content Placeholder 2"/>
          <p:cNvSpPr>
            <a:spLocks noGrp="1"/>
          </p:cNvSpPr>
          <p:nvPr>
            <p:ph idx="1"/>
          </p:nvPr>
        </p:nvSpPr>
        <p:spPr>
          <a:xfrm>
            <a:off x="457200" y="990600"/>
            <a:ext cx="8229600" cy="4876800"/>
          </a:xfrm>
        </p:spPr>
        <p:txBody>
          <a:bodyPr>
            <a:noAutofit/>
          </a:bodyPr>
          <a:lstStyle/>
          <a:p>
            <a:r>
              <a:rPr lang="en-US" sz="1700" dirty="0" smtClean="0"/>
              <a:t>Accounting</a:t>
            </a:r>
          </a:p>
          <a:p>
            <a:pPr lvl="1">
              <a:buFont typeface="Arial" panose="020B0604020202020204" pitchFamily="34" charset="0"/>
              <a:buChar char="•"/>
            </a:pPr>
            <a:r>
              <a:rPr lang="en-US" sz="1500" dirty="0"/>
              <a:t>Any actions taken by the Province to direct the activities of </a:t>
            </a:r>
            <a:r>
              <a:rPr lang="en-US" sz="1500" dirty="0" smtClean="0"/>
              <a:t>the Financing Entity may </a:t>
            </a:r>
            <a:r>
              <a:rPr lang="en-US" sz="1500" dirty="0"/>
              <a:t>result in </a:t>
            </a:r>
            <a:r>
              <a:rPr lang="en-US" sz="1500" dirty="0" smtClean="0"/>
              <a:t>the Financing Entity being </a:t>
            </a:r>
            <a:r>
              <a:rPr lang="en-US" sz="1500" dirty="0"/>
              <a:t>controlled directly by the Province and not consolidated under OPG</a:t>
            </a:r>
          </a:p>
          <a:p>
            <a:pPr lvl="1">
              <a:buFont typeface="Arial" panose="020B0604020202020204" pitchFamily="34" charset="0"/>
              <a:buChar char="•"/>
            </a:pPr>
            <a:r>
              <a:rPr lang="en-US" sz="1500" dirty="0"/>
              <a:t>No assessment has been undertaken as to whether </a:t>
            </a:r>
            <a:r>
              <a:rPr lang="en-US" sz="1500" dirty="0" smtClean="0"/>
              <a:t>the Financing Entity would </a:t>
            </a:r>
            <a:r>
              <a:rPr lang="en-US" sz="1500" dirty="0"/>
              <a:t>be considered a government business </a:t>
            </a:r>
            <a:r>
              <a:rPr lang="en-US" sz="1500" dirty="0" smtClean="0"/>
              <a:t>enterprise</a:t>
            </a:r>
            <a:r>
              <a:rPr lang="en-US" sz="1600" dirty="0" smtClean="0"/>
              <a:t/>
            </a:r>
            <a:br>
              <a:rPr lang="en-US" sz="1600" dirty="0" smtClean="0"/>
            </a:br>
            <a:endParaRPr lang="en-US" sz="1600" dirty="0"/>
          </a:p>
          <a:p>
            <a:r>
              <a:rPr lang="en-US" sz="1700" dirty="0" smtClean="0"/>
              <a:t>Province </a:t>
            </a:r>
            <a:r>
              <a:rPr lang="en-US" sz="1700" dirty="0" smtClean="0"/>
              <a:t>dependent on OPG </a:t>
            </a:r>
            <a:r>
              <a:rPr lang="en-US" sz="1700" dirty="0" smtClean="0"/>
              <a:t>for </a:t>
            </a:r>
            <a:r>
              <a:rPr lang="en-US" sz="1700" dirty="0" smtClean="0"/>
              <a:t>key matters relating to the </a:t>
            </a:r>
            <a:r>
              <a:rPr lang="en-US" sz="1700" dirty="0" smtClean="0"/>
              <a:t>limited guarantee</a:t>
            </a:r>
            <a:endParaRPr lang="en-US" sz="1700" dirty="0" smtClean="0"/>
          </a:p>
          <a:p>
            <a:pPr lvl="1">
              <a:buFont typeface="Arial" panose="020B0604020202020204" pitchFamily="34" charset="0"/>
              <a:buChar char="•"/>
            </a:pPr>
            <a:r>
              <a:rPr lang="en-US" sz="1500" dirty="0" smtClean="0"/>
              <a:t>Less power/information than would typically be afforded to a guarantor</a:t>
            </a:r>
          </a:p>
          <a:p>
            <a:pPr lvl="1">
              <a:buFont typeface="Arial" panose="020B0604020202020204" pitchFamily="34" charset="0"/>
              <a:buChar char="•"/>
            </a:pPr>
            <a:r>
              <a:rPr lang="en-US" sz="1500" dirty="0" smtClean="0"/>
              <a:t>Significant reliance on OPG to deliver timely, accurate information</a:t>
            </a:r>
          </a:p>
          <a:p>
            <a:pPr lvl="1">
              <a:buFont typeface="Arial" panose="020B0604020202020204" pitchFamily="34" charset="0"/>
              <a:buChar char="•"/>
            </a:pPr>
            <a:r>
              <a:rPr lang="en-US" sz="1500" dirty="0" smtClean="0"/>
              <a:t>Province has no say on financing decisions if permitted by the Financing Plan </a:t>
            </a:r>
            <a:r>
              <a:rPr lang="en-US" sz="1600" dirty="0" smtClean="0"/>
              <a:t/>
            </a:r>
            <a:br>
              <a:rPr lang="en-US" sz="1600" dirty="0" smtClean="0"/>
            </a:br>
            <a:endParaRPr lang="en-US" sz="1600" dirty="0"/>
          </a:p>
          <a:p>
            <a:r>
              <a:rPr lang="en-US" sz="1700" dirty="0"/>
              <a:t>Even without a change of law by the Legislature, a court determination may trigger a Protection </a:t>
            </a:r>
            <a:r>
              <a:rPr lang="en-US" sz="1700" dirty="0" smtClean="0"/>
              <a:t>Event</a:t>
            </a:r>
            <a:br>
              <a:rPr lang="en-US" sz="1700" dirty="0" smtClean="0"/>
            </a:br>
            <a:endParaRPr lang="en-US" sz="1700" dirty="0"/>
          </a:p>
          <a:p>
            <a:r>
              <a:rPr lang="en-US" sz="1700" dirty="0" smtClean="0"/>
              <a:t>Possible </a:t>
            </a:r>
            <a:r>
              <a:rPr lang="en-US" sz="1700" dirty="0" smtClean="0"/>
              <a:t>criticism for wholesale delegation to OPG; although accounting considerations and the Act itself lead to this </a:t>
            </a:r>
            <a:r>
              <a:rPr lang="en-US" sz="1700" dirty="0" smtClean="0"/>
              <a:t>outcome</a:t>
            </a:r>
            <a:br>
              <a:rPr lang="en-US" sz="1700" dirty="0" smtClean="0"/>
            </a:br>
            <a:endParaRPr lang="en-US" sz="1700" dirty="0" smtClean="0"/>
          </a:p>
          <a:p>
            <a:r>
              <a:rPr lang="en-US" sz="1700" dirty="0" smtClean="0"/>
              <a:t>Potential for opportunistic </a:t>
            </a:r>
            <a:r>
              <a:rPr lang="en-US" sz="1700" dirty="0" smtClean="0"/>
              <a:t>litigation </a:t>
            </a:r>
            <a:r>
              <a:rPr lang="en-US" sz="1700" dirty="0" smtClean="0"/>
              <a:t>by Financing Entity creditors to trigger </a:t>
            </a:r>
            <a:r>
              <a:rPr lang="en-US" sz="1700" dirty="0" smtClean="0"/>
              <a:t>a Protection </a:t>
            </a:r>
            <a:r>
              <a:rPr lang="en-US" sz="1700" dirty="0" smtClean="0"/>
              <a:t>Event </a:t>
            </a:r>
            <a:endParaRPr lang="en-US" sz="1700" dirty="0" smtClean="0"/>
          </a:p>
          <a:p>
            <a:pPr marL="0" indent="0">
              <a:buNone/>
            </a:pPr>
            <a:endParaRPr lang="en-US" sz="1750" dirty="0"/>
          </a:p>
          <a:p>
            <a:endParaRPr lang="en-US" sz="1750" dirty="0"/>
          </a:p>
          <a:p>
            <a:pPr marL="514350" lvl="1" indent="0">
              <a:buNone/>
            </a:pPr>
            <a:endParaRPr lang="en-US" sz="1750" dirty="0" smtClean="0"/>
          </a:p>
          <a:p>
            <a:pPr marL="457200" lvl="1" indent="0">
              <a:buNone/>
            </a:pPr>
            <a:endParaRPr lang="en-US" sz="1750" dirty="0"/>
          </a:p>
          <a:p>
            <a:pPr lvl="1"/>
            <a:endParaRPr lang="en-US" sz="1750" dirty="0"/>
          </a:p>
          <a:p>
            <a:pPr lvl="1"/>
            <a:endParaRPr lang="en-US" sz="1750" dirty="0" smtClean="0"/>
          </a:p>
          <a:p>
            <a:endParaRPr lang="en-US" sz="1750" dirty="0" smtClean="0"/>
          </a:p>
        </p:txBody>
      </p:sp>
      <p:sp>
        <p:nvSpPr>
          <p:cNvPr id="4" name="Slide Number Placeholder 3"/>
          <p:cNvSpPr>
            <a:spLocks noGrp="1"/>
          </p:cNvSpPr>
          <p:nvPr>
            <p:ph type="sldNum" sz="quarter" idx="12"/>
          </p:nvPr>
        </p:nvSpPr>
        <p:spPr/>
        <p:txBody>
          <a:bodyPr/>
          <a:lstStyle/>
          <a:p>
            <a:fld id="{28487EE6-47F5-4AA8-AB7C-ED75BEE304C7}" type="slidenum">
              <a:rPr lang="en-US" smtClean="0"/>
              <a:t>8</a:t>
            </a:fld>
            <a:endParaRPr lang="en-US"/>
          </a:p>
        </p:txBody>
      </p:sp>
    </p:spTree>
    <p:extLst>
      <p:ext uri="{BB962C8B-B14F-4D97-AF65-F5344CB8AC3E}">
        <p14:creationId xmlns:p14="http://schemas.microsoft.com/office/powerpoint/2010/main" val="27777710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pPr algn="l"/>
            <a:r>
              <a:rPr lang="en-US" sz="2400" dirty="0" smtClean="0"/>
              <a:t>Next </a:t>
            </a:r>
            <a:r>
              <a:rPr lang="en-US" sz="2400" dirty="0" smtClean="0"/>
              <a:t>Steps</a:t>
            </a:r>
            <a:endParaRPr lang="en-CA" sz="2400" dirty="0"/>
          </a:p>
        </p:txBody>
      </p:sp>
      <p:sp>
        <p:nvSpPr>
          <p:cNvPr id="3" name="Content Placeholder 2"/>
          <p:cNvSpPr>
            <a:spLocks noGrp="1"/>
          </p:cNvSpPr>
          <p:nvPr>
            <p:ph idx="1"/>
          </p:nvPr>
        </p:nvSpPr>
        <p:spPr>
          <a:xfrm>
            <a:off x="457200" y="1189037"/>
            <a:ext cx="8305800" cy="4525963"/>
          </a:xfrm>
        </p:spPr>
        <p:txBody>
          <a:bodyPr>
            <a:noAutofit/>
          </a:bodyPr>
          <a:lstStyle/>
          <a:p>
            <a:r>
              <a:rPr lang="en-US" sz="1700" dirty="0" smtClean="0"/>
              <a:t>Ministries are working to finalize the two agreements, incorporating recent input from the credit rating agencies and continued input from the underwriters. </a:t>
            </a:r>
          </a:p>
          <a:p>
            <a:pPr marL="0" indent="0">
              <a:buNone/>
            </a:pPr>
            <a:endParaRPr lang="en-US" sz="1700" dirty="0" smtClean="0"/>
          </a:p>
          <a:p>
            <a:r>
              <a:rPr lang="en-CA" sz="1700" dirty="0"/>
              <a:t>Final agreements will come forward for signature by the Ministers of Energy and </a:t>
            </a:r>
            <a:r>
              <a:rPr lang="en-CA" sz="1700" dirty="0" smtClean="0"/>
              <a:t>Finance in the </a:t>
            </a:r>
            <a:r>
              <a:rPr lang="en-CA" sz="1700" dirty="0"/>
              <a:t>coming </a:t>
            </a:r>
            <a:r>
              <a:rPr lang="en-CA" sz="1700" dirty="0" smtClean="0"/>
              <a:t>weeks. </a:t>
            </a:r>
            <a:r>
              <a:rPr lang="en-US" sz="1700" dirty="0" smtClean="0"/>
              <a:t>The Minister </a:t>
            </a:r>
            <a:r>
              <a:rPr lang="en-US" sz="1700" dirty="0" smtClean="0"/>
              <a:t>of Finance </a:t>
            </a:r>
            <a:r>
              <a:rPr lang="en-US" sz="1700" dirty="0" smtClean="0"/>
              <a:t>will be asked to provide s.28 approval at the same time as the agreements are signed.  </a:t>
            </a:r>
          </a:p>
          <a:p>
            <a:endParaRPr lang="en-US" sz="1700" dirty="0" smtClean="0"/>
          </a:p>
          <a:p>
            <a:r>
              <a:rPr lang="en-US" sz="1700" dirty="0" smtClean="0"/>
              <a:t>Upon execution of the agreements, and completion of the rating agency process, the Financing Entity will enter into a short-term borrowing facility (the warehouse) in order to purchase the regulatory asset from the IESO before December 31st.</a:t>
            </a:r>
          </a:p>
          <a:p>
            <a:pPr marL="0" indent="0">
              <a:buNone/>
            </a:pPr>
            <a:r>
              <a:rPr lang="en-US" sz="1700" dirty="0" smtClean="0"/>
              <a:t> </a:t>
            </a:r>
          </a:p>
          <a:p>
            <a:r>
              <a:rPr lang="en-US" sz="1700" dirty="0" smtClean="0"/>
              <a:t>In January 2018, the Financing Entity plans to issue long-term notes (bond issue) to empty the warehouse. Going forward, the Financing Entity will make monthly purchases of the regulatory asset. These purchases will be financed through the warehouse, provincial equity injection and OPG borrowing. It is expected that the Financing Entity will enter into approximately three bond issues per year in order to regularly pay down the warehouse. </a:t>
            </a:r>
            <a:endParaRPr lang="en-US" sz="1700" dirty="0"/>
          </a:p>
          <a:p>
            <a:endParaRPr lang="en-US" sz="1700" dirty="0" smtClean="0"/>
          </a:p>
          <a:p>
            <a:endParaRPr lang="en-US" sz="1700" dirty="0" smtClean="0"/>
          </a:p>
        </p:txBody>
      </p:sp>
      <p:sp>
        <p:nvSpPr>
          <p:cNvPr id="4" name="Slide Number Placeholder 3"/>
          <p:cNvSpPr>
            <a:spLocks noGrp="1"/>
          </p:cNvSpPr>
          <p:nvPr>
            <p:ph type="sldNum" sz="quarter" idx="12"/>
          </p:nvPr>
        </p:nvSpPr>
        <p:spPr/>
        <p:txBody>
          <a:bodyPr/>
          <a:lstStyle/>
          <a:p>
            <a:fld id="{28487EE6-47F5-4AA8-AB7C-ED75BEE304C7}" type="slidenum">
              <a:rPr lang="en-US" smtClean="0"/>
              <a:t>9</a:t>
            </a:fld>
            <a:endParaRPr lang="en-US"/>
          </a:p>
        </p:txBody>
      </p:sp>
    </p:spTree>
    <p:extLst>
      <p:ext uri="{BB962C8B-B14F-4D97-AF65-F5344CB8AC3E}">
        <p14:creationId xmlns:p14="http://schemas.microsoft.com/office/powerpoint/2010/main" val="622866637"/>
      </p:ext>
    </p:extLst>
  </p:cSld>
  <p:clrMapOvr>
    <a:masterClrMapping/>
  </p:clrMapOvr>
</p:sld>
</file>

<file path=ppt/theme/theme1.xml><?xml version="1.0" encoding="utf-8"?>
<a:theme xmlns:a="http://schemas.openxmlformats.org/drawingml/2006/main" name="Blank">
  <a:themeElements>
    <a:clrScheme name="Blakes">
      <a:dk1>
        <a:srgbClr val="0F0F0F"/>
      </a:dk1>
      <a:lt1>
        <a:sysClr val="window" lastClr="FFFFFF"/>
      </a:lt1>
      <a:dk2>
        <a:srgbClr val="808285"/>
      </a:dk2>
      <a:lt2>
        <a:srgbClr val="FFFFFF"/>
      </a:lt2>
      <a:accent1>
        <a:srgbClr val="E31836"/>
      </a:accent1>
      <a:accent2>
        <a:srgbClr val="808285"/>
      </a:accent2>
      <a:accent3>
        <a:srgbClr val="D1D3D4"/>
      </a:accent3>
      <a:accent4>
        <a:srgbClr val="4E67C8"/>
      </a:accent4>
      <a:accent5>
        <a:srgbClr val="A7EA52"/>
      </a:accent5>
      <a:accent6>
        <a:srgbClr val="FF8021"/>
      </a:accent6>
      <a:hlink>
        <a:srgbClr val="0000FF"/>
      </a:hlink>
      <a:folHlink>
        <a:srgbClr val="800080"/>
      </a:folHlink>
    </a:clrScheme>
    <a:fontScheme name="Blake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2570</TotalTime>
  <Words>3116</Words>
  <Application>Microsoft Office PowerPoint</Application>
  <PresentationFormat>On-screen Show (4:3)</PresentationFormat>
  <Paragraphs>282</Paragraphs>
  <Slides>16</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Helvetica</vt:lpstr>
      <vt:lpstr>Blank</vt:lpstr>
      <vt:lpstr>Ontario’s Fair Hydro Plan  Limited Guarantee from the Province – Overview   Joint Ministers Briefing November 29, 2017</vt:lpstr>
      <vt:lpstr>Purpose</vt:lpstr>
      <vt:lpstr>Context</vt:lpstr>
      <vt:lpstr>Overview of Provincial Approvals Already Completed</vt:lpstr>
      <vt:lpstr>Overview of Proposed Agreements</vt:lpstr>
      <vt:lpstr>Overview of Proposed Agreements Cont’d </vt:lpstr>
      <vt:lpstr>Accounting Implications</vt:lpstr>
      <vt:lpstr>Risks</vt:lpstr>
      <vt:lpstr>Next Steps</vt:lpstr>
      <vt:lpstr>Appendix </vt:lpstr>
      <vt:lpstr>General Background</vt:lpstr>
      <vt:lpstr>Technical Details – Limited Guarantee from the Province</vt:lpstr>
      <vt:lpstr>Technical Details – Adherence Conditions</vt:lpstr>
      <vt:lpstr>Technical Details – Process between Province and OPG</vt:lpstr>
      <vt:lpstr>Technical Details – Obligation of Province on Protection Event</vt:lpstr>
      <vt:lpstr>Technical Details – Obligations of OPG</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Ontario’s Fair Hydro Plan  Limited Guarantee of the Province  Briefing of the Ministers  Ontario Financing Authority &amp; Ministry of Energy  [Date]</dc:title>
  <dc:creator>VINER, JON</dc:creator>
  <cp:lastModifiedBy>Anna Strathy</cp:lastModifiedBy>
  <cp:revision>97</cp:revision>
  <cp:lastPrinted>2017-11-28T21:39:48Z</cp:lastPrinted>
  <dcterms:created xsi:type="dcterms:W3CDTF">2017-11-21T01:32:57Z</dcterms:created>
  <dcterms:modified xsi:type="dcterms:W3CDTF">2017-11-28T22:12:51Z</dcterms:modified>
</cp:coreProperties>
</file>