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1" r:id="rId6"/>
    <p:sldId id="266"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8" d="100"/>
          <a:sy n="108" d="100"/>
        </p:scale>
        <p:origin x="7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BB486-D73D-4BFE-A9FE-2DBD41A3CFA2}" type="datetimeFigureOut">
              <a:rPr lang="en-CA" smtClean="0"/>
              <a:t>2017-11-29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33C265-30A8-4A46-ABB1-4947F34EFC27}" type="slidenum">
              <a:rPr lang="en-CA" smtClean="0"/>
              <a:t>‹#›</a:t>
            </a:fld>
            <a:endParaRPr lang="en-CA"/>
          </a:p>
        </p:txBody>
      </p:sp>
    </p:spTree>
    <p:extLst>
      <p:ext uri="{BB962C8B-B14F-4D97-AF65-F5344CB8AC3E}">
        <p14:creationId xmlns:p14="http://schemas.microsoft.com/office/powerpoint/2010/main" val="460987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2</a:t>
            </a:fld>
            <a:endParaRPr lang="en-CA"/>
          </a:p>
        </p:txBody>
      </p:sp>
    </p:spTree>
    <p:extLst>
      <p:ext uri="{BB962C8B-B14F-4D97-AF65-F5344CB8AC3E}">
        <p14:creationId xmlns:p14="http://schemas.microsoft.com/office/powerpoint/2010/main" val="1796553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3</a:t>
            </a:fld>
            <a:endParaRPr lang="en-CA"/>
          </a:p>
        </p:txBody>
      </p:sp>
    </p:spTree>
    <p:extLst>
      <p:ext uri="{BB962C8B-B14F-4D97-AF65-F5344CB8AC3E}">
        <p14:creationId xmlns:p14="http://schemas.microsoft.com/office/powerpoint/2010/main" val="805546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u="sng" dirty="0"/>
              <a:t>Key Transaction Highlights:</a:t>
            </a:r>
          </a:p>
          <a:p>
            <a:endParaRPr lang="en-US" dirty="0"/>
          </a:p>
          <a:p>
            <a:pPr>
              <a:spcBef>
                <a:spcPts val="700"/>
              </a:spcBef>
              <a:buClr>
                <a:srgbClr val="0079C1"/>
              </a:buClr>
              <a:buSzPct val="100000"/>
              <a:buFont typeface="Wingdings" panose="05000000000000000000" pitchFamily="2" charset="2"/>
              <a:buChar char="§"/>
            </a:pPr>
            <a:r>
              <a:rPr lang="en-US" sz="1150" kern="0" dirty="0">
                <a:solidFill>
                  <a:srgbClr val="000000"/>
                </a:solidFill>
                <a:latin typeface="Arial"/>
                <a:ea typeface="LF_Kai"/>
              </a:rPr>
              <a:t>Successfully launched and priced a C$500 million medium term note offering on September 28.  Deal closed on October 2</a:t>
            </a:r>
            <a:r>
              <a:rPr lang="en-US" sz="1150" kern="0" baseline="30000" dirty="0">
                <a:solidFill>
                  <a:srgbClr val="000000"/>
                </a:solidFill>
                <a:latin typeface="Arial"/>
                <a:ea typeface="LF_Kai"/>
              </a:rPr>
              <a:t>nd</a:t>
            </a:r>
            <a:r>
              <a:rPr lang="en-US" sz="1150" kern="0" dirty="0">
                <a:solidFill>
                  <a:srgbClr val="000000"/>
                </a:solidFill>
                <a:latin typeface="Arial"/>
                <a:ea typeface="LF_Kai"/>
              </a:rPr>
              <a:t> </a:t>
            </a:r>
          </a:p>
          <a:p>
            <a:pPr>
              <a:spcBef>
                <a:spcPts val="700"/>
              </a:spcBef>
              <a:buClr>
                <a:srgbClr val="0079C1"/>
              </a:buClr>
              <a:buSzPct val="100000"/>
              <a:buFont typeface="Wingdings" panose="05000000000000000000" pitchFamily="2" charset="2"/>
              <a:buChar char="§"/>
            </a:pPr>
            <a:r>
              <a:rPr lang="en-US" sz="1150" kern="0" dirty="0">
                <a:solidFill>
                  <a:srgbClr val="000000"/>
                </a:solidFill>
                <a:latin typeface="Arial"/>
                <a:ea typeface="LF_Kai"/>
              </a:rPr>
              <a:t>OPG conducted a two-day roadshow in Montreal and Toronto, which included 13 1x1s, 2 lunches in Montreal / Toronto attracting ~60 institutional investors, and a national investor call attracting over 30 institutional investors</a:t>
            </a:r>
          </a:p>
          <a:p>
            <a:pPr>
              <a:spcBef>
                <a:spcPts val="700"/>
              </a:spcBef>
              <a:buClr>
                <a:srgbClr val="0079C1"/>
              </a:buClr>
              <a:buSzPct val="100000"/>
              <a:buFont typeface="Wingdings" panose="05000000000000000000" pitchFamily="2" charset="2"/>
              <a:buChar char="§"/>
            </a:pPr>
            <a:r>
              <a:rPr lang="en-US" sz="1150" kern="0" dirty="0">
                <a:solidFill>
                  <a:srgbClr val="000000"/>
                </a:solidFill>
                <a:latin typeface="Arial"/>
                <a:ea typeface="LF_Kai"/>
              </a:rPr>
              <a:t>The transaction was met with very strong follow-on demand from a total of 52 investors across Canada, garnering ~$1.8 billion in overall interest.  </a:t>
            </a:r>
          </a:p>
          <a:p>
            <a:pPr>
              <a:spcBef>
                <a:spcPts val="700"/>
              </a:spcBef>
              <a:buClr>
                <a:srgbClr val="0079C1"/>
              </a:buClr>
              <a:buSzPct val="100000"/>
              <a:buFont typeface="Wingdings" panose="05000000000000000000" pitchFamily="2" charset="2"/>
              <a:buChar char="§"/>
            </a:pPr>
            <a:r>
              <a:rPr lang="en-US" sz="1150" kern="0" dirty="0">
                <a:solidFill>
                  <a:srgbClr val="000000"/>
                </a:solidFill>
                <a:latin typeface="Arial"/>
                <a:ea typeface="LF_Kai"/>
              </a:rPr>
              <a:t>On the strength of the book, the transaction was priced at the tight end of guidance at +115bps vs. the </a:t>
            </a:r>
            <a:r>
              <a:rPr lang="en-US" sz="1150" kern="0" dirty="0" err="1">
                <a:solidFill>
                  <a:srgbClr val="000000"/>
                </a:solidFill>
                <a:latin typeface="Arial"/>
                <a:ea typeface="LF_Kai"/>
              </a:rPr>
              <a:t>GoC</a:t>
            </a:r>
            <a:r>
              <a:rPr lang="en-US" sz="1150" kern="0" dirty="0">
                <a:solidFill>
                  <a:srgbClr val="000000"/>
                </a:solidFill>
                <a:latin typeface="Arial"/>
                <a:ea typeface="LF_Kai"/>
              </a:rPr>
              <a:t> Curve (all-in yield of 3.315%)</a:t>
            </a:r>
          </a:p>
          <a:p>
            <a:pPr marL="231775" lvl="1" indent="-231775">
              <a:spcBef>
                <a:spcPts val="700"/>
              </a:spcBef>
              <a:buClr>
                <a:srgbClr val="0079C1"/>
              </a:buClr>
              <a:buSzPct val="100000"/>
              <a:buFont typeface="Wingdings" panose="05000000000000000000" pitchFamily="2" charset="2"/>
              <a:buChar char="§"/>
            </a:pPr>
            <a:r>
              <a:rPr lang="en-US" sz="1150" kern="0" dirty="0">
                <a:solidFill>
                  <a:srgbClr val="000000"/>
                </a:solidFill>
                <a:latin typeface="Arial"/>
                <a:ea typeface="LF_Kai"/>
              </a:rPr>
              <a:t>Widely distributed offering with a good mix of buyers by size, type, and geography</a:t>
            </a:r>
          </a:p>
          <a:p>
            <a:pPr lvl="1">
              <a:spcBef>
                <a:spcPts val="700"/>
              </a:spcBef>
              <a:buClr>
                <a:srgbClr val="0079C1"/>
              </a:buClr>
              <a:buSzPct val="100000"/>
              <a:buFont typeface="Wingdings" panose="05000000000000000000" pitchFamily="2" charset="2"/>
              <a:buChar char="§"/>
            </a:pPr>
            <a:r>
              <a:rPr lang="en-US" sz="1150" kern="0" dirty="0">
                <a:solidFill>
                  <a:srgbClr val="000000"/>
                </a:solidFill>
                <a:latin typeface="Arial"/>
                <a:ea typeface="LF_Kai"/>
              </a:rPr>
              <a:t>Approximately 85% of the debt was issued to investors in BC and Ontario </a:t>
            </a:r>
          </a:p>
          <a:p>
            <a:pPr lvl="1">
              <a:spcBef>
                <a:spcPts val="700"/>
              </a:spcBef>
              <a:buClr>
                <a:srgbClr val="0079C1"/>
              </a:buClr>
              <a:buSzPct val="100000"/>
              <a:buFont typeface="Wingdings" panose="05000000000000000000" pitchFamily="2" charset="2"/>
              <a:buChar char="§"/>
            </a:pPr>
            <a:r>
              <a:rPr lang="en-US" sz="1150" kern="0" dirty="0">
                <a:solidFill>
                  <a:srgbClr val="000000"/>
                </a:solidFill>
                <a:latin typeface="Arial"/>
                <a:ea typeface="LF_Kai"/>
              </a:rPr>
              <a:t>Approximately 84% of the debt was issued to fund managers and pension funds</a:t>
            </a:r>
          </a:p>
          <a:p>
            <a:pPr marL="231775" lvl="1" indent="-231775">
              <a:spcBef>
                <a:spcPts val="700"/>
              </a:spcBef>
              <a:buClr>
                <a:srgbClr val="0079C1"/>
              </a:buClr>
              <a:buSzPct val="100000"/>
              <a:buFont typeface="Wingdings" panose="05000000000000000000" pitchFamily="2" charset="2"/>
              <a:buChar char="§"/>
            </a:pPr>
            <a:r>
              <a:rPr lang="en-US" sz="1150" kern="0" dirty="0">
                <a:solidFill>
                  <a:srgbClr val="000000"/>
                </a:solidFill>
                <a:latin typeface="Arial"/>
                <a:ea typeface="LF_Kai"/>
              </a:rPr>
              <a:t>Good secondary follow through with the credit spread narrowing ~3bps in secondary trade activity </a:t>
            </a:r>
          </a:p>
          <a:p>
            <a:pPr marL="231775" lvl="1" indent="-231775">
              <a:spcBef>
                <a:spcPts val="700"/>
              </a:spcBef>
              <a:buClr>
                <a:srgbClr val="0079C1"/>
              </a:buClr>
              <a:buSzPct val="100000"/>
              <a:buFont typeface="Wingdings" panose="05000000000000000000" pitchFamily="2" charset="2"/>
              <a:buChar char="§"/>
            </a:pPr>
            <a:r>
              <a:rPr lang="en-US" sz="1150" kern="0" dirty="0">
                <a:solidFill>
                  <a:srgbClr val="000000"/>
                </a:solidFill>
                <a:latin typeface="Arial"/>
                <a:ea typeface="LF_Kai"/>
              </a:rPr>
              <a:t>Extensive marketing effort and clear articulation of OPG story key drivers of momentum for transaction</a:t>
            </a:r>
          </a:p>
          <a:p>
            <a:endParaRPr lang="en-CA" dirty="0"/>
          </a:p>
        </p:txBody>
      </p:sp>
      <p:sp>
        <p:nvSpPr>
          <p:cNvPr id="4" name="Slide Number Placeholder 3"/>
          <p:cNvSpPr>
            <a:spLocks noGrp="1"/>
          </p:cNvSpPr>
          <p:nvPr>
            <p:ph type="sldNum" sz="quarter" idx="10"/>
          </p:nvPr>
        </p:nvSpPr>
        <p:spPr/>
        <p:txBody>
          <a:bodyPr/>
          <a:lstStyle/>
          <a:p>
            <a:fld id="{42DBD88E-BD5F-4C3F-BAD6-1C37CCE46B83}" type="slidenum">
              <a:rPr lang="en-CA" smtClean="0"/>
              <a:pPr/>
              <a:t>7</a:t>
            </a:fld>
            <a:endParaRPr lang="en-CA"/>
          </a:p>
        </p:txBody>
      </p:sp>
    </p:spTree>
    <p:extLst>
      <p:ext uri="{BB962C8B-B14F-4D97-AF65-F5344CB8AC3E}">
        <p14:creationId xmlns:p14="http://schemas.microsoft.com/office/powerpoint/2010/main" val="2274677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BBF2E7CA-1408-4DF6-84C1-BD700D8951C4}" type="datetime1">
              <a:rPr lang="en-CA" smtClean="0"/>
              <a:t>2017-11-29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35523E9-49CD-4D39-905D-489EA7210666}" type="slidenum">
              <a:rPr lang="en-CA" smtClean="0"/>
              <a:t>‹#›</a:t>
            </a:fld>
            <a:endParaRPr lang="en-CA"/>
          </a:p>
        </p:txBody>
      </p:sp>
      <p:sp>
        <p:nvSpPr>
          <p:cNvPr id="7" name="TextBox 6"/>
          <p:cNvSpPr txBox="1"/>
          <p:nvPr userDrawn="1"/>
        </p:nvSpPr>
        <p:spPr>
          <a:xfrm>
            <a:off x="9064869" y="378069"/>
            <a:ext cx="1324145" cy="369332"/>
          </a:xfrm>
          <a:prstGeom prst="rect">
            <a:avLst/>
          </a:prstGeom>
          <a:noFill/>
        </p:spPr>
        <p:txBody>
          <a:bodyPr wrap="none" rtlCol="0">
            <a:spAutoFit/>
          </a:bodyPr>
          <a:lstStyle/>
          <a:p>
            <a:r>
              <a:rPr lang="en-US" dirty="0"/>
              <a:t>Confidential</a:t>
            </a:r>
            <a:endParaRPr lang="en-CA" dirty="0"/>
          </a:p>
        </p:txBody>
      </p:sp>
    </p:spTree>
    <p:extLst>
      <p:ext uri="{BB962C8B-B14F-4D97-AF65-F5344CB8AC3E}">
        <p14:creationId xmlns:p14="http://schemas.microsoft.com/office/powerpoint/2010/main" val="34056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3E767FB-57AA-4A51-97CF-2D10EC7BCBF5}" type="datetime1">
              <a:rPr lang="en-CA" smtClean="0"/>
              <a:t>2017-11-29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35523E9-49CD-4D39-905D-489EA7210666}" type="slidenum">
              <a:rPr lang="en-CA" smtClean="0"/>
              <a:t>‹#›</a:t>
            </a:fld>
            <a:endParaRPr lang="en-CA"/>
          </a:p>
        </p:txBody>
      </p:sp>
    </p:spTree>
    <p:extLst>
      <p:ext uri="{BB962C8B-B14F-4D97-AF65-F5344CB8AC3E}">
        <p14:creationId xmlns:p14="http://schemas.microsoft.com/office/powerpoint/2010/main" val="1594526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FA0C735E-C3C6-49CE-BF00-430D44C0C767}" type="datetime1">
              <a:rPr lang="en-CA" smtClean="0"/>
              <a:t>2017-11-29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35523E9-49CD-4D39-905D-489EA7210666}" type="slidenum">
              <a:rPr lang="en-CA" smtClean="0"/>
              <a:t>‹#›</a:t>
            </a:fld>
            <a:endParaRPr lang="en-CA"/>
          </a:p>
        </p:txBody>
      </p:sp>
    </p:spTree>
    <p:extLst>
      <p:ext uri="{BB962C8B-B14F-4D97-AF65-F5344CB8AC3E}">
        <p14:creationId xmlns:p14="http://schemas.microsoft.com/office/powerpoint/2010/main" val="1111449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a:xfrm>
            <a:off x="838200" y="1922337"/>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B68BB47E-2A54-48D4-AB17-7A791CB08B05}" type="datetime1">
              <a:rPr lang="en-CA" smtClean="0"/>
              <a:t>2017-11-29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35523E9-49CD-4D39-905D-489EA7210666}" type="slidenum">
              <a:rPr lang="en-CA" smtClean="0"/>
              <a:t>‹#›</a:t>
            </a:fld>
            <a:endParaRPr lang="en-CA"/>
          </a:p>
        </p:txBody>
      </p:sp>
    </p:spTree>
    <p:extLst>
      <p:ext uri="{BB962C8B-B14F-4D97-AF65-F5344CB8AC3E}">
        <p14:creationId xmlns:p14="http://schemas.microsoft.com/office/powerpoint/2010/main" val="1866293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B5248F-F11B-4256-8FEE-627289BA8A6C}" type="datetime1">
              <a:rPr lang="en-CA" smtClean="0"/>
              <a:t>2017-11-29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35523E9-49CD-4D39-905D-489EA7210666}" type="slidenum">
              <a:rPr lang="en-CA" smtClean="0"/>
              <a:t>‹#›</a:t>
            </a:fld>
            <a:endParaRPr lang="en-CA"/>
          </a:p>
        </p:txBody>
      </p:sp>
    </p:spTree>
    <p:extLst>
      <p:ext uri="{BB962C8B-B14F-4D97-AF65-F5344CB8AC3E}">
        <p14:creationId xmlns:p14="http://schemas.microsoft.com/office/powerpoint/2010/main" val="3769167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AA167622-0014-4893-86CE-D522DEEF4C86}" type="datetime1">
              <a:rPr lang="en-CA" smtClean="0"/>
              <a:t>2017-11-29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35523E9-49CD-4D39-905D-489EA7210666}" type="slidenum">
              <a:rPr lang="en-CA" smtClean="0"/>
              <a:t>‹#›</a:t>
            </a:fld>
            <a:endParaRPr lang="en-CA"/>
          </a:p>
        </p:txBody>
      </p:sp>
    </p:spTree>
    <p:extLst>
      <p:ext uri="{BB962C8B-B14F-4D97-AF65-F5344CB8AC3E}">
        <p14:creationId xmlns:p14="http://schemas.microsoft.com/office/powerpoint/2010/main" val="3675350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E4B5CEA6-4445-4015-A9EA-18EC9E4ADDD2}" type="datetime1">
              <a:rPr lang="en-CA" smtClean="0"/>
              <a:t>2017-11-29</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E35523E9-49CD-4D39-905D-489EA7210666}" type="slidenum">
              <a:rPr lang="en-CA" smtClean="0"/>
              <a:t>‹#›</a:t>
            </a:fld>
            <a:endParaRPr lang="en-CA"/>
          </a:p>
        </p:txBody>
      </p:sp>
    </p:spTree>
    <p:extLst>
      <p:ext uri="{BB962C8B-B14F-4D97-AF65-F5344CB8AC3E}">
        <p14:creationId xmlns:p14="http://schemas.microsoft.com/office/powerpoint/2010/main" val="3403451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DD01331A-F035-4998-9134-09A0B4D4810C}" type="datetime1">
              <a:rPr lang="en-CA" smtClean="0"/>
              <a:t>2017-11-29</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E35523E9-49CD-4D39-905D-489EA7210666}" type="slidenum">
              <a:rPr lang="en-CA" smtClean="0"/>
              <a:t>‹#›</a:t>
            </a:fld>
            <a:endParaRPr lang="en-CA"/>
          </a:p>
        </p:txBody>
      </p:sp>
    </p:spTree>
    <p:extLst>
      <p:ext uri="{BB962C8B-B14F-4D97-AF65-F5344CB8AC3E}">
        <p14:creationId xmlns:p14="http://schemas.microsoft.com/office/powerpoint/2010/main" val="2556915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F7916-4B83-4E9B-AE47-7B5F4927726C}" type="datetime1">
              <a:rPr lang="en-CA" smtClean="0"/>
              <a:t>2017-11-29</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E35523E9-49CD-4D39-905D-489EA7210666}" type="slidenum">
              <a:rPr lang="en-CA" smtClean="0"/>
              <a:t>‹#›</a:t>
            </a:fld>
            <a:endParaRPr lang="en-CA"/>
          </a:p>
        </p:txBody>
      </p:sp>
    </p:spTree>
    <p:extLst>
      <p:ext uri="{BB962C8B-B14F-4D97-AF65-F5344CB8AC3E}">
        <p14:creationId xmlns:p14="http://schemas.microsoft.com/office/powerpoint/2010/main" val="1132905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D40856-73B0-4F93-B179-AB57E37B38FD}" type="datetime1">
              <a:rPr lang="en-CA" smtClean="0"/>
              <a:t>2017-11-29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35523E9-49CD-4D39-905D-489EA7210666}" type="slidenum">
              <a:rPr lang="en-CA" smtClean="0"/>
              <a:t>‹#›</a:t>
            </a:fld>
            <a:endParaRPr lang="en-CA"/>
          </a:p>
        </p:txBody>
      </p:sp>
    </p:spTree>
    <p:extLst>
      <p:ext uri="{BB962C8B-B14F-4D97-AF65-F5344CB8AC3E}">
        <p14:creationId xmlns:p14="http://schemas.microsoft.com/office/powerpoint/2010/main" val="2213928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AB2B794-AFFC-4D36-962D-6360DDA8CF30}" type="datetime1">
              <a:rPr lang="en-CA" smtClean="0"/>
              <a:t>2017-11-29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35523E9-49CD-4D39-905D-489EA7210666}" type="slidenum">
              <a:rPr lang="en-CA" smtClean="0"/>
              <a:t>‹#›</a:t>
            </a:fld>
            <a:endParaRPr lang="en-CA"/>
          </a:p>
        </p:txBody>
      </p:sp>
    </p:spTree>
    <p:extLst>
      <p:ext uri="{BB962C8B-B14F-4D97-AF65-F5344CB8AC3E}">
        <p14:creationId xmlns:p14="http://schemas.microsoft.com/office/powerpoint/2010/main" val="2366730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8FAEFB-7B2F-476D-AA37-E49A879163BD}" type="datetime1">
              <a:rPr lang="en-CA" smtClean="0"/>
              <a:t>2017-11-29</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5523E9-49CD-4D39-905D-489EA7210666}" type="slidenum">
              <a:rPr lang="en-CA" smtClean="0"/>
              <a:t>‹#›</a:t>
            </a:fld>
            <a:endParaRPr lang="en-CA"/>
          </a:p>
        </p:txBody>
      </p:sp>
    </p:spTree>
    <p:extLst>
      <p:ext uri="{BB962C8B-B14F-4D97-AF65-F5344CB8AC3E}">
        <p14:creationId xmlns:p14="http://schemas.microsoft.com/office/powerpoint/2010/main" val="2399379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8881" y="1470101"/>
            <a:ext cx="9144000" cy="2387600"/>
          </a:xfrm>
        </p:spPr>
        <p:txBody>
          <a:bodyPr>
            <a:normAutofit/>
          </a:bodyPr>
          <a:lstStyle/>
          <a:p>
            <a:r>
              <a:rPr lang="en-US" sz="4000" dirty="0">
                <a:latin typeface="Arial" panose="020B0604020202020204" pitchFamily="34" charset="0"/>
                <a:cs typeface="Arial" panose="020B0604020202020204" pitchFamily="34" charset="0"/>
              </a:rPr>
              <a:t>Technical Briefing</a:t>
            </a:r>
            <a:r>
              <a:rPr lang="en-CA" sz="4000" dirty="0">
                <a:latin typeface="Arial" panose="020B0604020202020204" pitchFamily="34" charset="0"/>
                <a:cs typeface="Arial" panose="020B0604020202020204" pitchFamily="34" charset="0"/>
              </a:rPr>
              <a:t> – Financing Update For </a:t>
            </a:r>
            <a:r>
              <a:rPr lang="en-US" sz="4000" dirty="0">
                <a:latin typeface="Arial" panose="020B0604020202020204" pitchFamily="34" charset="0"/>
                <a:cs typeface="Arial" panose="020B0604020202020204" pitchFamily="34" charset="0"/>
              </a:rPr>
              <a:t>Ontario</a:t>
            </a:r>
            <a:r>
              <a:rPr lang="en-CA" sz="4000" dirty="0">
                <a:latin typeface="Arial" panose="020B0604020202020204" pitchFamily="34" charset="0"/>
                <a:cs typeface="Arial" panose="020B0604020202020204" pitchFamily="34" charset="0"/>
              </a:rPr>
              <a:t>’s</a:t>
            </a:r>
            <a:r>
              <a:rPr lang="en-US" sz="4000" dirty="0">
                <a:latin typeface="Arial" panose="020B0604020202020204" pitchFamily="34" charset="0"/>
                <a:cs typeface="Arial" panose="020B0604020202020204" pitchFamily="34" charset="0"/>
              </a:rPr>
              <a:t> Fair Hydro Plan</a:t>
            </a:r>
            <a:endParaRPr lang="en-CA" sz="40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327452" y="5295372"/>
            <a:ext cx="9144000" cy="812724"/>
          </a:xfrm>
        </p:spPr>
        <p:txBody>
          <a:bodyPr/>
          <a:lstStyle/>
          <a:p>
            <a:r>
              <a:rPr lang="en-US" dirty="0">
                <a:latin typeface="Arial" panose="020B0604020202020204" pitchFamily="34" charset="0"/>
                <a:cs typeface="Arial" panose="020B0604020202020204" pitchFamily="34" charset="0"/>
              </a:rPr>
              <a:t>January 2017</a:t>
            </a:r>
            <a:endParaRPr lang="en-C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35523E9-49CD-4D39-905D-489EA7210666}" type="slidenum">
              <a:rPr lang="en-CA" smtClean="0"/>
              <a:t>1</a:t>
            </a:fld>
            <a:endParaRPr lang="en-CA"/>
          </a:p>
        </p:txBody>
      </p:sp>
    </p:spTree>
    <p:extLst>
      <p:ext uri="{BB962C8B-B14F-4D97-AF65-F5344CB8AC3E}">
        <p14:creationId xmlns:p14="http://schemas.microsoft.com/office/powerpoint/2010/main" val="2122289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22248"/>
            <a:ext cx="10515600" cy="1325563"/>
          </a:xfrm>
        </p:spPr>
        <p:txBody>
          <a:bodyPr/>
          <a:lstStyle/>
          <a:p>
            <a:r>
              <a:rPr lang="en-US" dirty="0">
                <a:latin typeface="Arial" panose="020B0604020202020204" pitchFamily="34" charset="0"/>
                <a:cs typeface="Arial" panose="020B0604020202020204" pitchFamily="34" charset="0"/>
              </a:rPr>
              <a:t>Questions?</a:t>
            </a:r>
            <a:endParaRPr lang="en-C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35523E9-49CD-4D39-905D-489EA7210666}" type="slidenum">
              <a:rPr lang="en-CA" smtClean="0"/>
              <a:t>10</a:t>
            </a:fld>
            <a:endParaRPr lang="en-CA"/>
          </a:p>
        </p:txBody>
      </p:sp>
    </p:spTree>
    <p:extLst>
      <p:ext uri="{BB962C8B-B14F-4D97-AF65-F5344CB8AC3E}">
        <p14:creationId xmlns:p14="http://schemas.microsoft.com/office/powerpoint/2010/main" val="2417266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131892"/>
            <a:ext cx="8507288" cy="848836"/>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dirty="0">
                <a:solidFill>
                  <a:schemeClr val="tx1"/>
                </a:solidFill>
                <a:latin typeface="Arial" charset="0"/>
                <a:ea typeface="Arial" charset="0"/>
                <a:cs typeface="Arial" charset="0"/>
              </a:rPr>
              <a:t>Ontario’s Fair Hydro Plan – Context</a:t>
            </a:r>
            <a:endParaRPr lang="en-US" sz="2800" strike="sngStrike"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1190277" y="1171774"/>
            <a:ext cx="9498890" cy="5184576"/>
          </a:xfrm>
        </p:spPr>
        <p:txBody>
          <a:bodyPr>
            <a:noAutofit/>
          </a:bodyPr>
          <a:lstStyle/>
          <a:p>
            <a:pPr marL="290512" indent="-285750">
              <a:spcBef>
                <a:spcPts val="0"/>
              </a:spcBef>
              <a:buSzPct val="85000"/>
              <a:defRPr/>
            </a:pPr>
            <a:r>
              <a:rPr lang="en-CA" sz="1400" dirty="0">
                <a:latin typeface="Arial" panose="020B0604020202020204" pitchFamily="34" charset="0"/>
                <a:cs typeface="Arial" panose="020B0604020202020204" pitchFamily="34" charset="0"/>
              </a:rPr>
              <a:t>Ontario’s Fair Hydro Plan (OFHP) is delivering rate relief to residential consumers, farms, most small businesses, long-term care homes and condominiums. </a:t>
            </a:r>
          </a:p>
          <a:p>
            <a:pPr marL="752474" lvl="1">
              <a:spcBef>
                <a:spcPts val="0"/>
              </a:spcBef>
              <a:buSzPct val="85000"/>
              <a:buFont typeface="Arial" panose="020B0604020202020204" pitchFamily="34" charset="0"/>
              <a:buChar char="‒"/>
              <a:defRPr/>
            </a:pPr>
            <a:endParaRPr lang="en-CA" sz="1400" dirty="0">
              <a:latin typeface="Arial" panose="020B0604020202020204" pitchFamily="34" charset="0"/>
              <a:cs typeface="Arial" panose="020B0604020202020204" pitchFamily="34" charset="0"/>
            </a:endParaRPr>
          </a:p>
          <a:p>
            <a:pPr marL="752474" lvl="1">
              <a:spcBef>
                <a:spcPts val="0"/>
              </a:spcBef>
              <a:buSzPct val="85000"/>
              <a:buFont typeface="Courier New" panose="02070309020205020404" pitchFamily="49" charset="0"/>
              <a:buChar char="o"/>
              <a:defRPr/>
            </a:pPr>
            <a:r>
              <a:rPr lang="en-CA" sz="1200" dirty="0">
                <a:latin typeface="Arial" panose="020B0604020202020204" pitchFamily="34" charset="0"/>
                <a:cs typeface="Arial" panose="020B0604020202020204" pitchFamily="34" charset="0"/>
              </a:rPr>
              <a:t>Since 2003, the government has invested nearly $70 billion in the electricity system, including more than $37 billion in electricity generation to ensure the system is clean and reliable.</a:t>
            </a:r>
          </a:p>
          <a:p>
            <a:pPr marL="565150" lvl="1" indent="0">
              <a:spcBef>
                <a:spcPts val="0"/>
              </a:spcBef>
              <a:buSzPct val="85000"/>
              <a:buNone/>
              <a:defRPr/>
            </a:pPr>
            <a:endParaRPr lang="en-CA" sz="1400" dirty="0">
              <a:latin typeface="Arial" panose="020B0604020202020204" pitchFamily="34" charset="0"/>
              <a:cs typeface="Arial" panose="020B0604020202020204" pitchFamily="34" charset="0"/>
            </a:endParaRPr>
          </a:p>
          <a:p>
            <a:pPr marL="290512" indent="-285750">
              <a:spcBef>
                <a:spcPts val="0"/>
              </a:spcBef>
              <a:buSzPct val="85000"/>
              <a:defRPr/>
            </a:pPr>
            <a:endParaRPr lang="en-CA" sz="1400" dirty="0">
              <a:latin typeface="Arial" panose="020B0604020202020204" pitchFamily="34" charset="0"/>
              <a:cs typeface="Arial" panose="020B0604020202020204" pitchFamily="34" charset="0"/>
            </a:endParaRPr>
          </a:p>
          <a:p>
            <a:pPr marL="290512" indent="-285750">
              <a:spcBef>
                <a:spcPts val="0"/>
              </a:spcBef>
              <a:buSzPct val="85000"/>
              <a:defRPr/>
            </a:pPr>
            <a:r>
              <a:rPr lang="en-CA" sz="1400" dirty="0">
                <a:latin typeface="Arial" panose="020B0604020202020204" pitchFamily="34" charset="0"/>
                <a:cs typeface="Arial" panose="020B0604020202020204" pitchFamily="34" charset="0"/>
              </a:rPr>
              <a:t>OFHP is comprised of a series of initiatives, including the refinancing of a portion of Global Adjustment (GA), the shifting of cost recovery for electricity support programs from electricity bills to provincial revenue, and the 8 per cent rebate introduced by the government on January 1, 2017.</a:t>
            </a:r>
          </a:p>
          <a:p>
            <a:pPr marL="565150" lvl="1" indent="0">
              <a:spcBef>
                <a:spcPts val="0"/>
              </a:spcBef>
              <a:buSzPct val="85000"/>
              <a:buNone/>
              <a:defRPr/>
            </a:pPr>
            <a:endParaRPr lang="en-CA" sz="1400" dirty="0">
              <a:latin typeface="Arial" panose="020B0604020202020204" pitchFamily="34" charset="0"/>
              <a:cs typeface="Arial" panose="020B0604020202020204" pitchFamily="34" charset="0"/>
            </a:endParaRPr>
          </a:p>
          <a:p>
            <a:pPr marL="290512" indent="-285750">
              <a:spcBef>
                <a:spcPts val="0"/>
              </a:spcBef>
              <a:buSzPct val="85000"/>
              <a:defRPr/>
            </a:pPr>
            <a:endParaRPr lang="en-CA" sz="1400" dirty="0">
              <a:latin typeface="Arial" panose="020B0604020202020204" pitchFamily="34" charset="0"/>
              <a:cs typeface="Arial" panose="020B0604020202020204" pitchFamily="34" charset="0"/>
            </a:endParaRPr>
          </a:p>
          <a:p>
            <a:pPr marL="290512" indent="-285750">
              <a:spcBef>
                <a:spcPts val="0"/>
              </a:spcBef>
              <a:buSzPct val="85000"/>
              <a:defRPr/>
            </a:pPr>
            <a:r>
              <a:rPr lang="en-CA" sz="1400" dirty="0">
                <a:latin typeface="Arial" panose="020B0604020202020204" pitchFamily="34" charset="0"/>
                <a:cs typeface="Arial" panose="020B0604020202020204" pitchFamily="34" charset="0"/>
              </a:rPr>
              <a:t>Refinancing the GA, which pays for the bulk of the recent investments in the electricity system, provides significant and immediate rate relief by matching the cost of electricity investments with the expected useful life of the generation that has been built.</a:t>
            </a:r>
          </a:p>
          <a:p>
            <a:pPr marL="290512" indent="-285750">
              <a:spcBef>
                <a:spcPts val="0"/>
              </a:spcBef>
              <a:buSzPct val="85000"/>
              <a:defRPr/>
            </a:pPr>
            <a:endParaRPr lang="en-CA" dirty="0">
              <a:latin typeface="Arial" panose="020B0604020202020204" pitchFamily="34" charset="0"/>
              <a:cs typeface="Arial" panose="020B0604020202020204" pitchFamily="34" charset="0"/>
            </a:endParaRPr>
          </a:p>
          <a:p>
            <a:pPr marL="809624" lvl="1" indent="-285750">
              <a:spcBef>
                <a:spcPts val="0"/>
              </a:spcBef>
              <a:buSzPct val="85000"/>
              <a:buFont typeface="Courier New" panose="02070309020205020404" pitchFamily="49" charset="0"/>
              <a:buChar char="o"/>
              <a:defRPr/>
            </a:pPr>
            <a:r>
              <a:rPr lang="en-CA" sz="1400" dirty="0">
                <a:latin typeface="Arial" panose="020B0604020202020204" pitchFamily="34" charset="0"/>
                <a:cs typeface="Arial" panose="020B0604020202020204" pitchFamily="34" charset="0"/>
              </a:rPr>
              <a:t>T</a:t>
            </a:r>
            <a:r>
              <a:rPr lang="en-CA" sz="1200" dirty="0">
                <a:latin typeface="Arial" panose="020B0604020202020204" pitchFamily="34" charset="0"/>
                <a:cs typeface="Arial" panose="020B0604020202020204" pitchFamily="34" charset="0"/>
              </a:rPr>
              <a:t>he majority of the province’s electricity generators are under 20-year contracts, and are expected to be able to operate beyond their contract lives.</a:t>
            </a:r>
          </a:p>
          <a:p>
            <a:endParaRPr lang="en-CA" sz="1200" dirty="0">
              <a:latin typeface="Arial" panose="020B0604020202020204" pitchFamily="34" charset="0"/>
              <a:cs typeface="Arial" panose="020B0604020202020204" pitchFamily="34" charset="0"/>
            </a:endParaRPr>
          </a:p>
          <a:p>
            <a:pPr marL="4762" indent="0">
              <a:spcBef>
                <a:spcPts val="0"/>
              </a:spcBef>
              <a:buSzPct val="85000"/>
              <a:buNone/>
              <a:defRPr/>
            </a:pPr>
            <a:br>
              <a:rPr lang="en-CA" sz="1400" dirty="0">
                <a:latin typeface="Arial" panose="020B0604020202020204" pitchFamily="34" charset="0"/>
                <a:cs typeface="Arial" panose="020B0604020202020204" pitchFamily="34" charset="0"/>
              </a:rPr>
            </a:br>
            <a:endParaRPr lang="en-CA"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a:p>
            <a:pPr marL="0" indent="-4762">
              <a:buNone/>
            </a:pPr>
            <a:endParaRPr lang="en-CA" sz="1400" dirty="0">
              <a:latin typeface="Arial" panose="020B0604020202020204" pitchFamily="34" charset="0"/>
              <a:ea typeface="Arial" charset="0"/>
              <a:cs typeface="Arial" panose="020B0604020202020204" pitchFamily="34" charset="0"/>
            </a:endParaRPr>
          </a:p>
          <a:p>
            <a:endParaRPr lang="en-US" sz="1400" dirty="0">
              <a:latin typeface="Arial" panose="020B0604020202020204" pitchFamily="34" charset="0"/>
              <a:ea typeface="Arial"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35523E9-49CD-4D39-905D-489EA7210666}" type="slidenum">
              <a:rPr lang="en-CA" smtClean="0"/>
              <a:t>2</a:t>
            </a:fld>
            <a:endParaRPr lang="en-CA"/>
          </a:p>
        </p:txBody>
      </p:sp>
    </p:spTree>
    <p:extLst>
      <p:ext uri="{BB962C8B-B14F-4D97-AF65-F5344CB8AC3E}">
        <p14:creationId xmlns:p14="http://schemas.microsoft.com/office/powerpoint/2010/main" val="3056149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131892"/>
            <a:ext cx="8507288" cy="848836"/>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dirty="0">
                <a:solidFill>
                  <a:schemeClr val="tx1"/>
                </a:solidFill>
                <a:latin typeface="Arial" charset="0"/>
                <a:ea typeface="Arial" charset="0"/>
                <a:cs typeface="Arial" charset="0"/>
              </a:rPr>
              <a:t>Ontario’s Fair Hydro Plan – Context (cont’d)</a:t>
            </a:r>
            <a:endParaRPr lang="en-US" sz="2800" strike="sngStrike"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1352999" y="980728"/>
            <a:ext cx="8629201" cy="5040560"/>
          </a:xfrm>
        </p:spPr>
        <p:txBody>
          <a:bodyPr>
            <a:noAutofit/>
          </a:bodyPr>
          <a:lstStyle/>
          <a:p>
            <a:r>
              <a:rPr lang="en-CA" sz="1400" dirty="0">
                <a:latin typeface="Arial" panose="020B0604020202020204" pitchFamily="34" charset="0"/>
                <a:cs typeface="Arial" panose="020B0604020202020204" pitchFamily="34" charset="0"/>
              </a:rPr>
              <a:t>Since the March 2, 2017 OFHP announcement, a number of key milestones have been reached in the implementation of OFHP, including: </a:t>
            </a:r>
          </a:p>
          <a:p>
            <a:pPr marL="752474" lvl="1">
              <a:spcBef>
                <a:spcPts val="0"/>
              </a:spcBef>
              <a:buSzPct val="85000"/>
              <a:buFont typeface="Arial" panose="020B0604020202020204" pitchFamily="34" charset="0"/>
              <a:buChar char="‒"/>
              <a:defRPr/>
            </a:pPr>
            <a:endParaRPr lang="en-CA" sz="1200" dirty="0">
              <a:latin typeface="Arial" panose="020B0604020202020204" pitchFamily="34" charset="0"/>
              <a:cs typeface="Arial" panose="020B0604020202020204" pitchFamily="34" charset="0"/>
            </a:endParaRPr>
          </a:p>
          <a:p>
            <a:pPr marL="752474" lvl="1">
              <a:spcBef>
                <a:spcPts val="0"/>
              </a:spcBef>
              <a:buSzPct val="85000"/>
              <a:buFont typeface="Courier New" panose="02070309020205020404" pitchFamily="49" charset="0"/>
              <a:buChar char="o"/>
              <a:defRPr/>
            </a:pPr>
            <a:r>
              <a:rPr lang="en-CA" sz="1200" dirty="0">
                <a:latin typeface="Arial" panose="020B0604020202020204" pitchFamily="34" charset="0"/>
                <a:cs typeface="Arial" panose="020B0604020202020204" pitchFamily="34" charset="0"/>
              </a:rPr>
              <a:t>May 1, 2017: Partial Global Adjustment (GA) refinancing incorporated into the OEB’s Regulated Price Plan (RPP) report; </a:t>
            </a:r>
          </a:p>
          <a:p>
            <a:pPr marL="752474" lvl="1">
              <a:spcBef>
                <a:spcPts val="0"/>
              </a:spcBef>
              <a:buSzPct val="85000"/>
              <a:buFont typeface="Courier New" panose="02070309020205020404" pitchFamily="49" charset="0"/>
              <a:buChar char="o"/>
              <a:defRPr/>
            </a:pPr>
            <a:endParaRPr lang="en-CA" sz="1200" dirty="0">
              <a:latin typeface="Arial" panose="020B0604020202020204" pitchFamily="34" charset="0"/>
              <a:cs typeface="Arial" panose="020B0604020202020204" pitchFamily="34" charset="0"/>
            </a:endParaRPr>
          </a:p>
          <a:p>
            <a:pPr marL="752474" lvl="1">
              <a:spcBef>
                <a:spcPts val="0"/>
              </a:spcBef>
              <a:buSzPct val="85000"/>
              <a:buFont typeface="Courier New" panose="02070309020205020404" pitchFamily="49" charset="0"/>
              <a:buChar char="o"/>
              <a:defRPr/>
            </a:pPr>
            <a:r>
              <a:rPr lang="en-CA" sz="1200" dirty="0">
                <a:latin typeface="Arial" panose="020B0604020202020204" pitchFamily="34" charset="0"/>
                <a:cs typeface="Arial" panose="020B0604020202020204" pitchFamily="34" charset="0"/>
              </a:rPr>
              <a:t>June 1, 2017: The Fair Hydro Act, 2017 (FHA) received Royal Assent; </a:t>
            </a:r>
          </a:p>
          <a:p>
            <a:pPr marL="752474" lvl="1">
              <a:spcBef>
                <a:spcPts val="0"/>
              </a:spcBef>
              <a:buSzPct val="85000"/>
              <a:buFont typeface="Courier New" panose="02070309020205020404" pitchFamily="49" charset="0"/>
              <a:buChar char="o"/>
              <a:defRPr/>
            </a:pPr>
            <a:endParaRPr lang="en-CA" sz="1200" dirty="0">
              <a:latin typeface="Arial" panose="020B0604020202020204" pitchFamily="34" charset="0"/>
              <a:cs typeface="Arial" panose="020B0604020202020204" pitchFamily="34" charset="0"/>
            </a:endParaRPr>
          </a:p>
          <a:p>
            <a:pPr marL="752474" lvl="1">
              <a:spcBef>
                <a:spcPts val="0"/>
              </a:spcBef>
              <a:buSzPct val="85000"/>
              <a:buFont typeface="Courier New" panose="02070309020205020404" pitchFamily="49" charset="0"/>
              <a:buChar char="o"/>
              <a:defRPr/>
            </a:pPr>
            <a:r>
              <a:rPr lang="en-CA" sz="1200" dirty="0">
                <a:latin typeface="Arial" panose="020B0604020202020204" pitchFamily="34" charset="0"/>
                <a:cs typeface="Arial" panose="020B0604020202020204" pitchFamily="34" charset="0"/>
              </a:rPr>
              <a:t>June 15, 2017: Regulations to enable new and enhanced electricity social programs and shift associated program cost from the rate-base to tax-base came into effect; and </a:t>
            </a:r>
          </a:p>
          <a:p>
            <a:pPr marL="752474" lvl="1">
              <a:spcBef>
                <a:spcPts val="0"/>
              </a:spcBef>
              <a:buSzPct val="85000"/>
              <a:buFont typeface="Courier New" panose="02070309020205020404" pitchFamily="49" charset="0"/>
              <a:buChar char="o"/>
              <a:defRPr/>
            </a:pPr>
            <a:endParaRPr lang="en-CA" sz="1200" dirty="0">
              <a:latin typeface="Arial" panose="020B0604020202020204" pitchFamily="34" charset="0"/>
              <a:cs typeface="Arial" panose="020B0604020202020204" pitchFamily="34" charset="0"/>
            </a:endParaRPr>
          </a:p>
          <a:p>
            <a:pPr marL="752474" lvl="1">
              <a:spcBef>
                <a:spcPts val="0"/>
              </a:spcBef>
              <a:buSzPct val="85000"/>
              <a:buFont typeface="Courier New" panose="02070309020205020404" pitchFamily="49" charset="0"/>
              <a:buChar char="o"/>
              <a:defRPr/>
            </a:pPr>
            <a:r>
              <a:rPr lang="en-CA" sz="1200" dirty="0">
                <a:latin typeface="Arial" panose="020B0604020202020204" pitchFamily="34" charset="0"/>
                <a:cs typeface="Arial" panose="020B0604020202020204" pitchFamily="34" charset="0"/>
              </a:rPr>
              <a:t>July 1, 2017: The full 25% reduction of electricity bill came into effect on July 1, 2017, including the 8% rebate. </a:t>
            </a:r>
          </a:p>
          <a:p>
            <a:endParaRPr lang="en-CA" sz="1400" dirty="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Ontario Power Generation (OPG) is wholly-owned by the Province of Ontario and produces almost half of the electricity used in Ontario. OPG owns and operates: two nuclear stations, 66 hydroelectric stations, two biomass stations and one thermal station. </a:t>
            </a:r>
            <a:endParaRPr lang="en-CA" dirty="0">
              <a:latin typeface="Arial" panose="020B0604020202020204" pitchFamily="34" charset="0"/>
              <a:cs typeface="Arial" panose="020B0604020202020204" pitchFamily="34" charset="0"/>
            </a:endParaRPr>
          </a:p>
          <a:p>
            <a:pPr>
              <a:buSzPct val="85000"/>
              <a:defRPr/>
            </a:pPr>
            <a:endParaRPr lang="en-CA" sz="1400" dirty="0">
              <a:latin typeface="Arial" panose="020B0604020202020204" pitchFamily="34" charset="0"/>
              <a:cs typeface="Arial" panose="020B0604020202020204" pitchFamily="34" charset="0"/>
            </a:endParaRPr>
          </a:p>
          <a:p>
            <a:pPr>
              <a:buSzPct val="85000"/>
              <a:defRPr/>
            </a:pPr>
            <a:r>
              <a:rPr lang="en-CA" sz="1400" dirty="0">
                <a:latin typeface="Arial" panose="020B0604020202020204" pitchFamily="34" charset="0"/>
                <a:cs typeface="Arial" panose="020B0604020202020204" pitchFamily="34" charset="0"/>
              </a:rPr>
              <a:t>OPG has been working with the government, the Independent Electricity System Operator (IESO), the Ontario Energy Board (OEB) and legal, financial and energy sector third-party experts on the implementation of OFHP.</a:t>
            </a:r>
          </a:p>
        </p:txBody>
      </p:sp>
      <p:sp>
        <p:nvSpPr>
          <p:cNvPr id="4" name="Slide Number Placeholder 3"/>
          <p:cNvSpPr>
            <a:spLocks noGrp="1"/>
          </p:cNvSpPr>
          <p:nvPr>
            <p:ph type="sldNum" sz="quarter" idx="12"/>
          </p:nvPr>
        </p:nvSpPr>
        <p:spPr/>
        <p:txBody>
          <a:bodyPr/>
          <a:lstStyle/>
          <a:p>
            <a:fld id="{E35523E9-49CD-4D39-905D-489EA7210666}" type="slidenum">
              <a:rPr lang="en-CA" smtClean="0"/>
              <a:t>3</a:t>
            </a:fld>
            <a:endParaRPr lang="en-CA"/>
          </a:p>
        </p:txBody>
      </p:sp>
    </p:spTree>
    <p:extLst>
      <p:ext uri="{BB962C8B-B14F-4D97-AF65-F5344CB8AC3E}">
        <p14:creationId xmlns:p14="http://schemas.microsoft.com/office/powerpoint/2010/main" val="3104227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p:txBody>
          <a:bodyPr/>
          <a:lstStyle/>
          <a:p>
            <a:endParaRPr lang="en-CA" dirty="0"/>
          </a:p>
        </p:txBody>
      </p:sp>
      <p:sp>
        <p:nvSpPr>
          <p:cNvPr id="9" name="Content Placeholder 2"/>
          <p:cNvSpPr txBox="1">
            <a:spLocks/>
          </p:cNvSpPr>
          <p:nvPr/>
        </p:nvSpPr>
        <p:spPr>
          <a:xfrm>
            <a:off x="1439314" y="1147468"/>
            <a:ext cx="8815330" cy="5257800"/>
          </a:xfrm>
          <a:prstGeom prst="rect">
            <a:avLst/>
          </a:prstGeom>
        </p:spPr>
        <p:txBody>
          <a:bodyPr vert="horz" lIns="91440" tIns="45720" rIns="91440" bIns="45720" rtlCol="0">
            <a:noAutofit/>
          </a:bodyPr>
          <a:lstStyle>
            <a:lvl1pPr marL="231775" indent="-231775" algn="l" defTabSz="914400" rtl="0" eaLnBrk="1" latinLnBrk="0" hangingPunct="1">
              <a:spcBef>
                <a:spcPct val="20000"/>
              </a:spcBef>
              <a:buClr>
                <a:srgbClr val="6E8190"/>
              </a:buClr>
              <a:buSzPct val="90000"/>
              <a:buFont typeface="Wingdings" pitchFamily="2" charset="2"/>
              <a:buChar char="§"/>
              <a:defRPr sz="2400" kern="1200">
                <a:solidFill>
                  <a:schemeClr val="tx1"/>
                </a:solidFill>
                <a:latin typeface="Franklin Gothic Book" pitchFamily="34" charset="0"/>
                <a:ea typeface="+mn-ea"/>
                <a:cs typeface="+mn-cs"/>
              </a:defRPr>
            </a:lvl1pPr>
            <a:lvl2pPr marL="742950" indent="-285750" algn="l" defTabSz="914400" rtl="0" eaLnBrk="1" latinLnBrk="0" hangingPunct="1">
              <a:spcBef>
                <a:spcPct val="20000"/>
              </a:spcBef>
              <a:buClrTx/>
              <a:buSzPct val="100000"/>
              <a:buFont typeface="Arial" pitchFamily="34" charset="0"/>
              <a:buChar char="•"/>
              <a:defRPr sz="2000" kern="1200">
                <a:solidFill>
                  <a:schemeClr val="tx1"/>
                </a:solidFill>
                <a:latin typeface="Franklin Gothic Book" pitchFamily="34" charset="0"/>
                <a:ea typeface="+mn-ea"/>
                <a:cs typeface="+mn-cs"/>
              </a:defRPr>
            </a:lvl2pPr>
            <a:lvl3pPr marL="1143000" indent="-228600" algn="l" defTabSz="914400" rtl="0" eaLnBrk="1" latinLnBrk="0" hangingPunct="1">
              <a:spcBef>
                <a:spcPct val="20000"/>
              </a:spcBef>
              <a:buSzPct val="85000"/>
              <a:buFont typeface="Webdings" pitchFamily="18" charset="2"/>
              <a:buChar char="4"/>
              <a:defRPr sz="1800" kern="1200">
                <a:solidFill>
                  <a:schemeClr val="tx1"/>
                </a:solidFill>
                <a:latin typeface="Franklin Gothic Book" pitchFamily="34"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Franklin Gothic Book" pitchFamily="34" charset="0"/>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0988" indent="-280988">
              <a:spcBef>
                <a:spcPts val="400"/>
              </a:spcBef>
              <a:spcAft>
                <a:spcPts val="600"/>
              </a:spcAft>
              <a:buClrTx/>
              <a:buSzPct val="85000"/>
              <a:buFont typeface="Arial" panose="020B0604020202020204" pitchFamily="34" charset="0"/>
              <a:buChar char="•"/>
              <a:defRPr/>
            </a:pPr>
            <a:r>
              <a:rPr lang="en-US" sz="1400" dirty="0">
                <a:latin typeface="Arial" panose="020B0604020202020204" pitchFamily="34" charset="0"/>
                <a:ea typeface="Verdana" panose="020B0604030504040204" pitchFamily="34" charset="0"/>
                <a:cs typeface="Arial" panose="020B0604020202020204" pitchFamily="34" charset="0"/>
              </a:rPr>
              <a:t>The OHFP identified OPG as the Financial Services Manager (FSM) assigned to develop the financing plans and manage the Fair Hydro</a:t>
            </a:r>
            <a:r>
              <a:rPr lang="en-CA" sz="1400" dirty="0">
                <a:latin typeface="Arial" panose="020B0604020202020204" pitchFamily="34" charset="0"/>
                <a:ea typeface="Verdana" panose="020B0604030504040204" pitchFamily="34" charset="0"/>
                <a:cs typeface="Arial" panose="020B0604020202020204" pitchFamily="34" charset="0"/>
              </a:rPr>
              <a:t> </a:t>
            </a:r>
            <a:r>
              <a:rPr lang="en-US" sz="1400" dirty="0">
                <a:latin typeface="Arial" panose="020B0604020202020204" pitchFamily="34" charset="0"/>
                <a:ea typeface="Verdana" panose="020B0604030504040204" pitchFamily="34" charset="0"/>
                <a:cs typeface="Arial" panose="020B0604020202020204" pitchFamily="34" charset="0"/>
              </a:rPr>
              <a:t>Trust, which manages the debt obligations associated with GA refinancing. </a:t>
            </a:r>
          </a:p>
          <a:p>
            <a:pPr marL="280988" indent="-280988">
              <a:spcBef>
                <a:spcPts val="400"/>
              </a:spcBef>
              <a:spcAft>
                <a:spcPts val="600"/>
              </a:spcAft>
              <a:buClrTx/>
              <a:buSzPct val="85000"/>
              <a:buFont typeface="Arial" panose="020B0604020202020204" pitchFamily="34" charset="0"/>
              <a:buChar char="•"/>
              <a:defRPr/>
            </a:pPr>
            <a:endParaRPr lang="en-CA" sz="1400" dirty="0">
              <a:latin typeface="Arial" panose="020B0604020202020204" pitchFamily="34" charset="0"/>
              <a:ea typeface="Verdana" panose="020B0604030504040204" pitchFamily="34" charset="0"/>
              <a:cs typeface="Arial" panose="020B0604020202020204" pitchFamily="34" charset="0"/>
            </a:endParaRPr>
          </a:p>
          <a:p>
            <a:pPr marL="280988" indent="-280988">
              <a:spcBef>
                <a:spcPts val="400"/>
              </a:spcBef>
              <a:spcAft>
                <a:spcPts val="600"/>
              </a:spcAft>
              <a:buClrTx/>
              <a:buSzPct val="85000"/>
              <a:buFont typeface="Arial" panose="020B0604020202020204" pitchFamily="34" charset="0"/>
              <a:buChar char="•"/>
              <a:defRPr/>
            </a:pPr>
            <a:r>
              <a:rPr lang="en-US" sz="1400" dirty="0">
                <a:latin typeface="Arial" panose="020B0604020202020204" pitchFamily="34" charset="0"/>
                <a:ea typeface="Verdana" panose="020B0604030504040204" pitchFamily="34" charset="0"/>
                <a:cs typeface="Arial" panose="020B0604020202020204" pitchFamily="34" charset="0"/>
              </a:rPr>
              <a:t>OPG has extensive experience in the Ontario energy market, capital markets, regulation and fund management and will ensure that the refinancing will be done in the most efficient and cost-effective manner.</a:t>
            </a:r>
          </a:p>
          <a:p>
            <a:pPr marL="752474" lvl="1">
              <a:spcBef>
                <a:spcPts val="0"/>
              </a:spcBef>
              <a:buSzPct val="85000"/>
              <a:buFont typeface="Arial" panose="020B0604020202020204" pitchFamily="34" charset="0"/>
              <a:buChar char="‒"/>
              <a:defRPr/>
            </a:pPr>
            <a:endParaRPr lang="en-US" sz="1200" dirty="0">
              <a:latin typeface="Arial" panose="020B0604020202020204" pitchFamily="34" charset="0"/>
              <a:ea typeface="Verdana" panose="020B0604030504040204" pitchFamily="34" charset="0"/>
              <a:cs typeface="Arial" panose="020B0604020202020204" pitchFamily="34" charset="0"/>
            </a:endParaRPr>
          </a:p>
          <a:p>
            <a:pPr marL="752474" lvl="1">
              <a:spcBef>
                <a:spcPts val="0"/>
              </a:spcBef>
              <a:buSzPct val="85000"/>
              <a:buFont typeface="Courier New" panose="02070309020205020404" pitchFamily="49" charset="0"/>
              <a:buChar char="o"/>
              <a:defRPr/>
            </a:pPr>
            <a:r>
              <a:rPr lang="en-US" sz="1200" dirty="0">
                <a:latin typeface="Arial" panose="020B0604020202020204" pitchFamily="34" charset="0"/>
                <a:ea typeface="Verdana" panose="020B0604030504040204" pitchFamily="34" charset="0"/>
                <a:cs typeface="Arial" panose="020B0604020202020204" pitchFamily="34" charset="0"/>
              </a:rPr>
              <a:t>In addition to executing hundreds of millions in project financing over the past several years, OPG completed its first bond offering in the Canadian public market with $500 million unsecured 10-year bonds in October 2017. </a:t>
            </a:r>
          </a:p>
          <a:p>
            <a:pPr marL="736600" lvl="1" indent="-171450">
              <a:buSzPct val="85000"/>
              <a:buFont typeface="Courier New" panose="02070309020205020404" pitchFamily="49" charset="0"/>
              <a:buChar char="o"/>
              <a:defRPr/>
            </a:pPr>
            <a:endParaRPr lang="en-US" sz="1100" dirty="0"/>
          </a:p>
          <a:p>
            <a:pPr marL="752474" lvl="1">
              <a:spcBef>
                <a:spcPts val="0"/>
              </a:spcBef>
              <a:buSzPct val="85000"/>
              <a:buFont typeface="Courier New" panose="02070309020205020404" pitchFamily="49" charset="0"/>
              <a:buChar char="o"/>
              <a:defRPr/>
            </a:pPr>
            <a:r>
              <a:rPr lang="en-US" sz="1200" dirty="0">
                <a:latin typeface="Arial" panose="020B0604020202020204" pitchFamily="34" charset="0"/>
                <a:ea typeface="Verdana" panose="020B0604030504040204" pitchFamily="34" charset="0"/>
                <a:cs typeface="Arial" panose="020B0604020202020204" pitchFamily="34" charset="0"/>
              </a:rPr>
              <a:t>OPG currently manages approximately $20 billion in nuclear funds through the Decommissioning Segregated Fund and the Used Fuel Segregated Fund, and $15 billion in pension funds.  </a:t>
            </a:r>
          </a:p>
          <a:p>
            <a:pPr marL="752474" lvl="1">
              <a:spcBef>
                <a:spcPts val="0"/>
              </a:spcBef>
              <a:buSzPct val="85000"/>
              <a:buFont typeface="Courier New" panose="02070309020205020404" pitchFamily="49" charset="0"/>
              <a:buChar char="o"/>
              <a:defRPr/>
            </a:pPr>
            <a:endParaRPr lang="en-US" sz="1200" dirty="0">
              <a:latin typeface="Arial" panose="020B0604020202020204" pitchFamily="34" charset="0"/>
              <a:ea typeface="Verdana" panose="020B0604030504040204" pitchFamily="34" charset="0"/>
              <a:cs typeface="Arial" panose="020B0604020202020204" pitchFamily="34" charset="0"/>
            </a:endParaRPr>
          </a:p>
          <a:p>
            <a:pPr marL="752474" lvl="1">
              <a:spcBef>
                <a:spcPts val="0"/>
              </a:spcBef>
              <a:spcAft>
                <a:spcPts val="600"/>
              </a:spcAft>
              <a:buSzPct val="85000"/>
              <a:buFont typeface="Courier New" panose="02070309020205020404" pitchFamily="49" charset="0"/>
              <a:buChar char="o"/>
              <a:defRPr/>
            </a:pPr>
            <a:r>
              <a:rPr lang="en-US" sz="1200" dirty="0">
                <a:latin typeface="Arial" panose="020B0604020202020204" pitchFamily="34" charset="0"/>
                <a:ea typeface="Verdana" panose="020B0604030504040204" pitchFamily="34" charset="0"/>
                <a:cs typeface="Arial" panose="020B0604020202020204" pitchFamily="34" charset="0"/>
              </a:rPr>
              <a:t>OPG has developed solid investor relationships and has a large investor base in the structured finance space for financing Ontario’s Fair Hydro Plan (OFHP) initiative. 	</a:t>
            </a:r>
            <a:endParaRPr lang="en-CA" sz="1200" dirty="0">
              <a:latin typeface="Arial" panose="020B0604020202020204" pitchFamily="34" charset="0"/>
              <a:ea typeface="Verdana" panose="020B0604030504040204" pitchFamily="34" charset="0"/>
              <a:cs typeface="Arial" panose="020B0604020202020204" pitchFamily="34" charset="0"/>
            </a:endParaRPr>
          </a:p>
          <a:p>
            <a:pPr marL="295274" indent="-285750">
              <a:spcBef>
                <a:spcPts val="0"/>
              </a:spcBef>
              <a:spcAft>
                <a:spcPts val="600"/>
              </a:spcAft>
              <a:buSzPct val="85000"/>
              <a:buFont typeface="Arial" panose="020B0604020202020204" pitchFamily="34" charset="0"/>
              <a:buChar char="•"/>
              <a:defRPr/>
            </a:pPr>
            <a:endParaRPr lang="en-CA" sz="1600" dirty="0">
              <a:latin typeface="Arial" panose="020B0604020202020204" pitchFamily="34" charset="0"/>
              <a:ea typeface="Verdana" panose="020B0604030504040204" pitchFamily="34" charset="0"/>
              <a:cs typeface="Arial" panose="020B0604020202020204" pitchFamily="34" charset="0"/>
            </a:endParaRPr>
          </a:p>
          <a:p>
            <a:pPr marL="295274" indent="-285750">
              <a:spcBef>
                <a:spcPts val="0"/>
              </a:spcBef>
              <a:spcAft>
                <a:spcPts val="600"/>
              </a:spcAft>
              <a:buSzPct val="85000"/>
              <a:buFont typeface="Arial" panose="020B0604020202020204" pitchFamily="34" charset="0"/>
              <a:buChar char="•"/>
              <a:defRPr/>
            </a:pPr>
            <a:r>
              <a:rPr lang="en-CA" sz="1600" dirty="0">
                <a:latin typeface="Arial" panose="020B0604020202020204" pitchFamily="34" charset="0"/>
                <a:ea typeface="Verdana" panose="020B0604030504040204" pitchFamily="34" charset="0"/>
                <a:cs typeface="Arial" panose="020B0604020202020204" pitchFamily="34" charset="0"/>
              </a:rPr>
              <a:t>[NTD: Another bullet to close out the slide] </a:t>
            </a:r>
            <a:endParaRPr lang="en-US" sz="1600" dirty="0">
              <a:latin typeface="Arial" panose="020B0604020202020204" pitchFamily="34" charset="0"/>
              <a:ea typeface="Verdana" panose="020B0604030504040204" pitchFamily="34" charset="0"/>
              <a:cs typeface="Arial" panose="020B0604020202020204" pitchFamily="34" charset="0"/>
            </a:endParaRPr>
          </a:p>
          <a:p>
            <a:pPr marL="738188" lvl="3" indent="-280988">
              <a:spcBef>
                <a:spcPts val="400"/>
              </a:spcBef>
              <a:spcAft>
                <a:spcPts val="600"/>
              </a:spcAft>
              <a:buFont typeface="Arial" panose="020B0604020202020204" pitchFamily="34" charset="0"/>
              <a:buChar char="•"/>
              <a:defRPr/>
            </a:pPr>
            <a:endParaRPr lang="en-US" sz="1200" dirty="0">
              <a:latin typeface="Arial" panose="020B0604020202020204" pitchFamily="34" charset="0"/>
              <a:ea typeface="Verdana" panose="020B0604030504040204" pitchFamily="34" charset="0"/>
              <a:cs typeface="Arial" panose="020B0604020202020204" pitchFamily="34" charset="0"/>
            </a:endParaRPr>
          </a:p>
          <a:p>
            <a:pPr marL="231775" lvl="2" indent="-231775">
              <a:spcBef>
                <a:spcPts val="1200"/>
              </a:spcBef>
              <a:spcAft>
                <a:spcPts val="600"/>
              </a:spcAft>
              <a:defRPr/>
            </a:pPr>
            <a:endParaRPr lang="en-US" b="1" dirty="0">
              <a:solidFill>
                <a:srgbClr val="E20000"/>
              </a:solidFill>
              <a:ea typeface="+mj-ea"/>
              <a:cs typeface="+mj-cs"/>
            </a:endParaRPr>
          </a:p>
          <a:p>
            <a:pPr marL="231775" lvl="2" indent="-231775">
              <a:spcBef>
                <a:spcPts val="1200"/>
              </a:spcBef>
              <a:spcAft>
                <a:spcPts val="600"/>
              </a:spcAft>
              <a:defRPr/>
            </a:pPr>
            <a:endParaRPr lang="en-US" b="1" dirty="0">
              <a:solidFill>
                <a:srgbClr val="E20000"/>
              </a:solidFill>
              <a:ea typeface="+mj-ea"/>
              <a:cs typeface="+mj-cs"/>
            </a:endParaRPr>
          </a:p>
          <a:p>
            <a:pPr marL="285750">
              <a:buSzPct val="85000"/>
              <a:buFont typeface="Webdings" pitchFamily="18" charset="2"/>
              <a:buChar char="4"/>
              <a:defRPr/>
            </a:pPr>
            <a:endParaRPr lang="en-US" sz="1800" b="1" dirty="0">
              <a:solidFill>
                <a:srgbClr val="E20000"/>
              </a:solidFill>
              <a:ea typeface="+mj-ea"/>
              <a:cs typeface="+mj-cs"/>
            </a:endParaRPr>
          </a:p>
          <a:p>
            <a:pPr marL="285750">
              <a:buSzPct val="85000"/>
              <a:buFont typeface="Webdings" pitchFamily="18" charset="2"/>
              <a:buChar char="4"/>
              <a:defRPr/>
            </a:pPr>
            <a:endParaRPr lang="en-US" sz="1800" b="1" dirty="0">
              <a:solidFill>
                <a:srgbClr val="E20000"/>
              </a:solidFill>
              <a:ea typeface="+mj-ea"/>
              <a:cs typeface="+mj-cs"/>
            </a:endParaRPr>
          </a:p>
          <a:p>
            <a:pPr marL="796925" lvl="1" indent="-231775">
              <a:buSzPct val="85000"/>
              <a:buFont typeface="Webdings" pitchFamily="18" charset="2"/>
              <a:buChar char="4"/>
              <a:defRPr/>
            </a:pPr>
            <a:endParaRPr lang="en-US" sz="1800" dirty="0"/>
          </a:p>
          <a:p>
            <a:pPr marL="53975" indent="0">
              <a:buSzPct val="85000"/>
              <a:buNone/>
              <a:defRPr/>
            </a:pPr>
            <a:endParaRPr lang="en-US" sz="2200" dirty="0"/>
          </a:p>
          <a:p>
            <a:pPr>
              <a:spcAft>
                <a:spcPts val="1200"/>
              </a:spcAft>
            </a:pPr>
            <a:endParaRPr lang="en-US" sz="2000" dirty="0"/>
          </a:p>
          <a:p>
            <a:pPr marL="914400" lvl="1" indent="-457200">
              <a:spcAft>
                <a:spcPts val="1200"/>
              </a:spcAft>
              <a:buFont typeface="+mj-lt"/>
              <a:buAutoNum type="arabicPeriod"/>
            </a:pPr>
            <a:endParaRPr lang="en-US" sz="1800" dirty="0"/>
          </a:p>
          <a:p>
            <a:pPr lvl="1">
              <a:spcAft>
                <a:spcPts val="1200"/>
              </a:spcAft>
            </a:pPr>
            <a:endParaRPr lang="en-US" sz="1800" dirty="0"/>
          </a:p>
        </p:txBody>
      </p:sp>
      <p:sp>
        <p:nvSpPr>
          <p:cNvPr id="12" name="Title 1"/>
          <p:cNvSpPr txBox="1">
            <a:spLocks/>
          </p:cNvSpPr>
          <p:nvPr/>
        </p:nvSpPr>
        <p:spPr>
          <a:xfrm>
            <a:off x="1847528" y="5639"/>
            <a:ext cx="8668072" cy="1141829"/>
          </a:xfrm>
          <a:prstGeom prst="rect">
            <a:avLst/>
          </a:prstGeom>
          <a:no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defPPr>
              <a:defRPr lang="en-US"/>
            </a:defPPr>
            <a:lvl1pPr>
              <a:spcBef>
                <a:spcPct val="0"/>
              </a:spcBef>
              <a:buNone/>
              <a:defRPr sz="2800" b="0">
                <a:latin typeface="Arial" charset="0"/>
                <a:ea typeface="Arial" charset="0"/>
                <a:cs typeface="Arial" charset="0"/>
              </a:defRPr>
            </a:lvl1pPr>
          </a:lstStyle>
          <a:p>
            <a:r>
              <a:rPr lang="en-US" dirty="0"/>
              <a:t>Role of Ontario Power Generation (OPG)</a:t>
            </a:r>
          </a:p>
        </p:txBody>
      </p:sp>
      <p:sp>
        <p:nvSpPr>
          <p:cNvPr id="2" name="TextBox 1"/>
          <p:cNvSpPr txBox="1"/>
          <p:nvPr/>
        </p:nvSpPr>
        <p:spPr>
          <a:xfrm>
            <a:off x="8863070" y="120722"/>
            <a:ext cx="1652530" cy="246221"/>
          </a:xfrm>
          <a:prstGeom prst="rect">
            <a:avLst/>
          </a:prstGeom>
          <a:noFill/>
          <a:ln>
            <a:solidFill>
              <a:schemeClr val="bg1">
                <a:lumMod val="95000"/>
              </a:schemeClr>
            </a:solidFill>
          </a:ln>
        </p:spPr>
        <p:txBody>
          <a:bodyPr wrap="square" rtlCol="0">
            <a:spAutoFit/>
          </a:bodyPr>
          <a:lstStyle/>
          <a:p>
            <a:pPr marL="171450" indent="-171450">
              <a:buFont typeface="Arial" panose="020B0604020202020204" pitchFamily="34" charset="0"/>
              <a:buChar char="•"/>
            </a:pPr>
            <a:endParaRPr lang="en-CA" sz="1000" dirty="0">
              <a:solidFill>
                <a:schemeClr val="bg1">
                  <a:lumMod val="85000"/>
                </a:schemeClr>
              </a:solidFill>
              <a:latin typeface="Franklin Gothic Book" panose="020B0503020102020204" pitchFamily="34" charset="0"/>
            </a:endParaRPr>
          </a:p>
        </p:txBody>
      </p:sp>
    </p:spTree>
    <p:extLst>
      <p:ext uri="{BB962C8B-B14F-4D97-AF65-F5344CB8AC3E}">
        <p14:creationId xmlns:p14="http://schemas.microsoft.com/office/powerpoint/2010/main" val="345773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p:txBody>
          <a:bodyPr/>
          <a:lstStyle/>
          <a:p>
            <a:endParaRPr lang="en-CA" dirty="0"/>
          </a:p>
        </p:txBody>
      </p:sp>
      <p:sp>
        <p:nvSpPr>
          <p:cNvPr id="6" name="Title 1"/>
          <p:cNvSpPr txBox="1">
            <a:spLocks/>
          </p:cNvSpPr>
          <p:nvPr/>
        </p:nvSpPr>
        <p:spPr>
          <a:xfrm>
            <a:off x="1847528" y="151007"/>
            <a:ext cx="6248400" cy="1141829"/>
          </a:xfrm>
          <a:prstGeom prst="rect">
            <a:avLst/>
          </a:prstGeom>
          <a:no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defPPr>
              <a:defRPr lang="en-US"/>
            </a:defPPr>
            <a:lvl1pPr>
              <a:spcBef>
                <a:spcPct val="0"/>
              </a:spcBef>
              <a:buNone/>
              <a:defRPr sz="2800" b="0">
                <a:latin typeface="Arial" charset="0"/>
                <a:ea typeface="Arial" charset="0"/>
                <a:cs typeface="Arial" charset="0"/>
              </a:defRPr>
            </a:lvl1pPr>
          </a:lstStyle>
          <a:p>
            <a:r>
              <a:rPr lang="en-CA" dirty="0"/>
              <a:t>OPG’s </a:t>
            </a:r>
            <a:r>
              <a:rPr lang="en-US" dirty="0"/>
              <a:t>Fair Hydro Trust </a:t>
            </a:r>
          </a:p>
        </p:txBody>
      </p:sp>
      <p:sp>
        <p:nvSpPr>
          <p:cNvPr id="7" name="Rectangle 6"/>
          <p:cNvSpPr/>
          <p:nvPr/>
        </p:nvSpPr>
        <p:spPr>
          <a:xfrm>
            <a:off x="9804149" y="6210300"/>
            <a:ext cx="7239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9144000" y="6243351"/>
            <a:ext cx="723900" cy="352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Content Placeholder 2"/>
          <p:cNvSpPr>
            <a:spLocks noGrp="1"/>
          </p:cNvSpPr>
          <p:nvPr>
            <p:ph idx="1"/>
          </p:nvPr>
        </p:nvSpPr>
        <p:spPr>
          <a:xfrm>
            <a:off x="1356321" y="1295401"/>
            <a:ext cx="9589265" cy="5181599"/>
          </a:xfrm>
        </p:spPr>
        <p:txBody>
          <a:bodyPr vert="horz" lIns="0" tIns="45720" rIns="0" bIns="45720" rtlCol="0">
            <a:noAutofit/>
          </a:bodyPr>
          <a:lstStyle/>
          <a:p>
            <a:pPr marL="285750" lvl="2" indent="-285750">
              <a:spcBef>
                <a:spcPts val="300"/>
              </a:spcBef>
              <a:defRPr/>
            </a:pPr>
            <a:r>
              <a:rPr lang="en-US" sz="1400" dirty="0">
                <a:latin typeface="Arial" panose="020B0604020202020204" pitchFamily="34" charset="0"/>
                <a:cs typeface="Arial" panose="020B0604020202020204" pitchFamily="34" charset="0"/>
              </a:rPr>
              <a:t>On November 22, </a:t>
            </a:r>
            <a:r>
              <a:rPr lang="en-CA" sz="1400" dirty="0">
                <a:latin typeface="Arial" panose="020B0604020202020204" pitchFamily="34" charset="0"/>
                <a:cs typeface="Arial" panose="020B0604020202020204" pitchFamily="34" charset="0"/>
              </a:rPr>
              <a:t>2017, </a:t>
            </a:r>
            <a:r>
              <a:rPr lang="en-US" sz="1400" dirty="0">
                <a:latin typeface="Arial" panose="020B0604020202020204" pitchFamily="34" charset="0"/>
                <a:cs typeface="Arial" panose="020B0604020202020204" pitchFamily="34" charset="0"/>
              </a:rPr>
              <a:t>OPG’s Board of Directors approved OPG’s plan for participation in </a:t>
            </a:r>
            <a:r>
              <a:rPr lang="en-CA" sz="1400" dirty="0">
                <a:latin typeface="Arial" panose="020B0604020202020204" pitchFamily="34" charset="0"/>
                <a:cs typeface="Arial" panose="020B0604020202020204" pitchFamily="34" charset="0"/>
              </a:rPr>
              <a:t>OFHP </a:t>
            </a:r>
            <a:r>
              <a:rPr lang="en-US" sz="1400" dirty="0">
                <a:latin typeface="Arial" panose="020B0604020202020204" pitchFamily="34" charset="0"/>
                <a:cs typeface="Arial" panose="020B0604020202020204" pitchFamily="34" charset="0"/>
              </a:rPr>
              <a:t>and to act as the </a:t>
            </a:r>
            <a:r>
              <a:rPr lang="en-CA" sz="1400" dirty="0">
                <a:latin typeface="Arial" panose="020B0604020202020204" pitchFamily="34" charset="0"/>
                <a:cs typeface="Arial" panose="020B0604020202020204" pitchFamily="34" charset="0"/>
              </a:rPr>
              <a:t>FSM.</a:t>
            </a:r>
            <a:endParaRPr lang="en-US" sz="1400" dirty="0">
              <a:latin typeface="Arial" panose="020B0604020202020204" pitchFamily="34" charset="0"/>
              <a:cs typeface="Arial" panose="020B0604020202020204" pitchFamily="34" charset="0"/>
            </a:endParaRPr>
          </a:p>
          <a:p>
            <a:pPr marL="0" lvl="2" indent="0">
              <a:spcBef>
                <a:spcPts val="300"/>
              </a:spcBef>
              <a:buNone/>
              <a:defRPr/>
            </a:pPr>
            <a:r>
              <a:rPr lang="en-US" sz="1400" dirty="0">
                <a:latin typeface="Arial" panose="020B0604020202020204" pitchFamily="34" charset="0"/>
                <a:cs typeface="Arial" panose="020B0604020202020204" pitchFamily="34" charset="0"/>
              </a:rPr>
              <a:t> </a:t>
            </a:r>
          </a:p>
          <a:p>
            <a:pPr lvl="1">
              <a:spcBef>
                <a:spcPts val="300"/>
              </a:spcBef>
              <a:buSzPct val="85000"/>
              <a:buFont typeface="Courier New" panose="02070309020205020404" pitchFamily="49" charset="0"/>
              <a:buChar char="o"/>
              <a:defRPr/>
            </a:pPr>
            <a:r>
              <a:rPr lang="en-US" sz="1400" dirty="0">
                <a:latin typeface="Arial" panose="020B0604020202020204" pitchFamily="34" charset="0"/>
                <a:ea typeface="Verdana" panose="020B0604030504040204" pitchFamily="34" charset="0"/>
                <a:cs typeface="Arial" panose="020B0604020202020204" pitchFamily="34" charset="0"/>
              </a:rPr>
              <a:t>The </a:t>
            </a:r>
            <a:r>
              <a:rPr lang="en-CA" sz="1400" dirty="0">
                <a:latin typeface="Arial" panose="020B0604020202020204" pitchFamily="34" charset="0"/>
                <a:ea typeface="Verdana" panose="020B0604030504040204" pitchFamily="34" charset="0"/>
                <a:cs typeface="Arial" panose="020B0604020202020204" pitchFamily="34" charset="0"/>
              </a:rPr>
              <a:t>OPG’s </a:t>
            </a:r>
            <a:r>
              <a:rPr lang="en-US" sz="1400" dirty="0">
                <a:latin typeface="Arial" panose="020B0604020202020204" pitchFamily="34" charset="0"/>
                <a:ea typeface="Verdana" panose="020B0604030504040204" pitchFamily="34" charset="0"/>
                <a:cs typeface="Arial" panose="020B0604020202020204" pitchFamily="34" charset="0"/>
              </a:rPr>
              <a:t>Fair Hydro Trust was established on [Dec xx 2017]</a:t>
            </a:r>
          </a:p>
          <a:p>
            <a:pPr marL="628650" lvl="1" indent="-171450">
              <a:spcBef>
                <a:spcPts val="300"/>
              </a:spcBef>
              <a:buSzPct val="85000"/>
              <a:defRPr/>
            </a:pPr>
            <a:endParaRPr lang="en-US" sz="1400" dirty="0">
              <a:latin typeface="Arial" panose="020B0604020202020204" pitchFamily="34" charset="0"/>
              <a:ea typeface="Verdana" panose="020B0604030504040204" pitchFamily="34" charset="0"/>
              <a:cs typeface="Arial" panose="020B0604020202020204" pitchFamily="34" charset="0"/>
            </a:endParaRPr>
          </a:p>
          <a:p>
            <a:pPr marL="0" lvl="1" indent="0">
              <a:spcBef>
                <a:spcPts val="300"/>
              </a:spcBef>
              <a:buSzPct val="85000"/>
              <a:buFont typeface="Arial" panose="020B0604020202020204" pitchFamily="34" charset="0"/>
              <a:buNone/>
              <a:defRPr/>
            </a:pPr>
            <a:endParaRPr lang="en-US" sz="1400" dirty="0">
              <a:latin typeface="Arial" panose="020B0604020202020204" pitchFamily="34" charset="0"/>
              <a:ea typeface="Verdana" panose="020B0604030504040204" pitchFamily="34" charset="0"/>
              <a:cs typeface="Arial" panose="020B0604020202020204" pitchFamily="34" charset="0"/>
            </a:endParaRPr>
          </a:p>
          <a:p>
            <a:pPr marL="285750" lvl="2" indent="-285750">
              <a:spcBef>
                <a:spcPts val="300"/>
              </a:spcBef>
              <a:defRPr/>
            </a:pPr>
            <a:r>
              <a:rPr lang="en-US" sz="1400" dirty="0">
                <a:latin typeface="Arial" panose="020B0604020202020204" pitchFamily="34" charset="0"/>
                <a:cs typeface="Arial" panose="020B0604020202020204" pitchFamily="34" charset="0"/>
              </a:rPr>
              <a:t>Rating agencies have assigned ratings of:</a:t>
            </a:r>
          </a:p>
          <a:p>
            <a:pPr marL="285750" lvl="2" indent="-285750">
              <a:spcBef>
                <a:spcPts val="300"/>
              </a:spcBef>
              <a:defRPr/>
            </a:pPr>
            <a:endParaRPr lang="en-US" sz="1400" dirty="0">
              <a:latin typeface="Arial" panose="020B0604020202020204" pitchFamily="34" charset="0"/>
              <a:cs typeface="Arial" panose="020B0604020202020204" pitchFamily="34" charset="0"/>
            </a:endParaRPr>
          </a:p>
          <a:p>
            <a:pPr marL="742950" lvl="3" indent="-285750">
              <a:spcBef>
                <a:spcPts val="300"/>
              </a:spcBef>
              <a:buFont typeface="Courier New" panose="02070309020205020404" pitchFamily="49" charset="0"/>
              <a:buChar char="o"/>
              <a:defRPr/>
            </a:pPr>
            <a:r>
              <a:rPr lang="en-US" sz="1400" dirty="0">
                <a:latin typeface="Arial" panose="020B0604020202020204" pitchFamily="34" charset="0"/>
                <a:cs typeface="Arial" panose="020B0604020202020204" pitchFamily="34" charset="0"/>
              </a:rPr>
              <a:t>Senior Debt: xxx Moody’s, </a:t>
            </a:r>
            <a:r>
              <a:rPr lang="en-US" sz="1400" dirty="0" err="1">
                <a:latin typeface="Arial" panose="020B0604020202020204" pitchFamily="34" charset="0"/>
                <a:cs typeface="Arial" panose="020B0604020202020204" pitchFamily="34" charset="0"/>
              </a:rPr>
              <a:t>yyy</a:t>
            </a:r>
            <a:r>
              <a:rPr lang="en-US" sz="1400" dirty="0">
                <a:latin typeface="Arial" panose="020B0604020202020204" pitchFamily="34" charset="0"/>
                <a:cs typeface="Arial" panose="020B0604020202020204" pitchFamily="34" charset="0"/>
              </a:rPr>
              <a:t> DBRS</a:t>
            </a:r>
            <a:r>
              <a:rPr lang="en-CA" sz="1400" dirty="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p>
            <a:pPr marL="742950" lvl="3" indent="-285750">
              <a:spcBef>
                <a:spcPts val="300"/>
              </a:spcBef>
              <a:buFont typeface="Courier New" panose="02070309020205020404" pitchFamily="49" charset="0"/>
              <a:buChar char="o"/>
              <a:defRPr/>
            </a:pPr>
            <a:endParaRPr lang="en-US" sz="1400" dirty="0">
              <a:latin typeface="Arial" panose="020B0604020202020204" pitchFamily="34" charset="0"/>
              <a:cs typeface="Arial" panose="020B0604020202020204" pitchFamily="34" charset="0"/>
            </a:endParaRPr>
          </a:p>
          <a:p>
            <a:pPr marL="742950" lvl="3" indent="-285750">
              <a:spcBef>
                <a:spcPts val="300"/>
              </a:spcBef>
              <a:buFont typeface="Courier New" panose="02070309020205020404" pitchFamily="49" charset="0"/>
              <a:buChar char="o"/>
              <a:defRPr/>
            </a:pPr>
            <a:r>
              <a:rPr lang="en-US" sz="1400" dirty="0">
                <a:latin typeface="Arial" panose="020B0604020202020204" pitchFamily="34" charset="0"/>
                <a:cs typeface="Arial" panose="020B0604020202020204" pitchFamily="34" charset="0"/>
              </a:rPr>
              <a:t>Subordinated Debt: xxx Moody’s </a:t>
            </a:r>
            <a:r>
              <a:rPr lang="en-US" sz="1400" dirty="0" err="1">
                <a:latin typeface="Arial" panose="020B0604020202020204" pitchFamily="34" charset="0"/>
                <a:cs typeface="Arial" panose="020B0604020202020204" pitchFamily="34" charset="0"/>
              </a:rPr>
              <a:t>yyy</a:t>
            </a:r>
            <a:r>
              <a:rPr lang="en-US" sz="1400" dirty="0">
                <a:latin typeface="Arial" panose="020B0604020202020204" pitchFamily="34" charset="0"/>
                <a:cs typeface="Arial" panose="020B0604020202020204" pitchFamily="34" charset="0"/>
              </a:rPr>
              <a:t> DBRS</a:t>
            </a:r>
            <a:r>
              <a:rPr lang="en-CA" sz="1400" dirty="0">
                <a:latin typeface="Arial" panose="020B0604020202020204" pitchFamily="34" charset="0"/>
                <a:cs typeface="Arial" panose="020B0604020202020204" pitchFamily="34" charset="0"/>
              </a:rPr>
              <a:t>; and </a:t>
            </a:r>
            <a:r>
              <a:rPr lang="en-US" sz="1400" dirty="0">
                <a:latin typeface="Arial" panose="020B0604020202020204" pitchFamily="34" charset="0"/>
                <a:cs typeface="Arial" panose="020B0604020202020204" pitchFamily="34" charset="0"/>
              </a:rPr>
              <a:t> </a:t>
            </a:r>
          </a:p>
          <a:p>
            <a:pPr marL="742950" lvl="3" indent="-285750">
              <a:spcBef>
                <a:spcPts val="300"/>
              </a:spcBef>
              <a:buFont typeface="Courier New" panose="02070309020205020404" pitchFamily="49" charset="0"/>
              <a:buChar char="o"/>
              <a:defRPr/>
            </a:pPr>
            <a:endParaRPr lang="en-US" sz="1400" dirty="0">
              <a:latin typeface="Arial" panose="020B0604020202020204" pitchFamily="34" charset="0"/>
              <a:cs typeface="Arial" panose="020B0604020202020204" pitchFamily="34" charset="0"/>
            </a:endParaRPr>
          </a:p>
          <a:p>
            <a:pPr marL="742950" lvl="3" indent="-285750">
              <a:spcBef>
                <a:spcPts val="300"/>
              </a:spcBef>
              <a:buFont typeface="Courier New" panose="02070309020205020404" pitchFamily="49" charset="0"/>
              <a:buChar char="o"/>
              <a:defRPr/>
            </a:pPr>
            <a:r>
              <a:rPr lang="en-US" sz="1400" dirty="0">
                <a:latin typeface="Arial" panose="020B0604020202020204" pitchFamily="34" charset="0"/>
                <a:cs typeface="Arial" panose="020B0604020202020204" pitchFamily="34" charset="0"/>
              </a:rPr>
              <a:t>Junior Subordinated Debt: xxx Moody’s </a:t>
            </a:r>
            <a:r>
              <a:rPr lang="en-US" sz="1400" dirty="0" err="1">
                <a:latin typeface="Arial" panose="020B0604020202020204" pitchFamily="34" charset="0"/>
                <a:cs typeface="Arial" panose="020B0604020202020204" pitchFamily="34" charset="0"/>
              </a:rPr>
              <a:t>yyy</a:t>
            </a:r>
            <a:r>
              <a:rPr lang="en-US" sz="1400" dirty="0">
                <a:latin typeface="Arial" panose="020B0604020202020204" pitchFamily="34" charset="0"/>
                <a:cs typeface="Arial" panose="020B0604020202020204" pitchFamily="34" charset="0"/>
              </a:rPr>
              <a:t> DBRS</a:t>
            </a:r>
            <a:r>
              <a:rPr lang="en-CA" sz="1400" dirty="0">
                <a:latin typeface="Arial" panose="020B0604020202020204" pitchFamily="34" charset="0"/>
                <a:cs typeface="Arial" panose="020B0604020202020204" pitchFamily="34" charset="0"/>
              </a:rPr>
              <a:t>. </a:t>
            </a:r>
          </a:p>
          <a:p>
            <a:pPr marL="285750" lvl="2" indent="-285750">
              <a:spcBef>
                <a:spcPts val="300"/>
              </a:spcBef>
              <a:defRPr/>
            </a:pPr>
            <a:endParaRPr lang="en-CA" sz="1400" dirty="0">
              <a:latin typeface="Arial" panose="020B0604020202020204" pitchFamily="34" charset="0"/>
              <a:cs typeface="Arial" panose="020B0604020202020204" pitchFamily="34" charset="0"/>
            </a:endParaRPr>
          </a:p>
          <a:p>
            <a:pPr marL="285750" lvl="2" indent="-285750">
              <a:spcBef>
                <a:spcPts val="300"/>
              </a:spcBef>
              <a:defRPr/>
            </a:pPr>
            <a:endParaRPr lang="en-CA" sz="1400" dirty="0">
              <a:latin typeface="Arial" panose="020B0604020202020204" pitchFamily="34" charset="0"/>
              <a:cs typeface="Arial" panose="020B0604020202020204" pitchFamily="34" charset="0"/>
            </a:endParaRPr>
          </a:p>
          <a:p>
            <a:pPr marL="285750" lvl="2" indent="-285750">
              <a:spcBef>
                <a:spcPts val="300"/>
              </a:spcBef>
              <a:defRPr/>
            </a:pPr>
            <a:r>
              <a:rPr lang="en-CA" sz="1400" dirty="0">
                <a:latin typeface="Arial" panose="020B0604020202020204" pitchFamily="34" charset="0"/>
                <a:cs typeface="Arial" panose="020B0604020202020204" pitchFamily="34" charset="0"/>
              </a:rPr>
              <a:t>[NTD:  need another bullet about governance, reporting transparency]</a:t>
            </a:r>
            <a:endParaRPr lang="en-US" sz="1400" dirty="0">
              <a:latin typeface="Arial" panose="020B0604020202020204" pitchFamily="34" charset="0"/>
              <a:cs typeface="Arial" panose="020B0604020202020204" pitchFamily="34" charset="0"/>
            </a:endParaRPr>
          </a:p>
          <a:p>
            <a:pPr marL="742950" lvl="3" indent="-285750">
              <a:spcBef>
                <a:spcPts val="300"/>
              </a:spcBef>
              <a:defRPr/>
            </a:pPr>
            <a:endParaRPr lang="en-US" sz="1400" dirty="0">
              <a:latin typeface="Arial" panose="020B0604020202020204" pitchFamily="34" charset="0"/>
              <a:cs typeface="Arial" panose="020B0604020202020204" pitchFamily="34" charset="0"/>
            </a:endParaRPr>
          </a:p>
          <a:p>
            <a:pPr marL="742950" lvl="3" indent="-285750">
              <a:spcBef>
                <a:spcPts val="300"/>
              </a:spcBef>
              <a:defRPr/>
            </a:pPr>
            <a:endParaRPr lang="en-US" sz="1400" dirty="0">
              <a:latin typeface="Arial" panose="020B0604020202020204" pitchFamily="34" charset="0"/>
              <a:cs typeface="Arial" panose="020B0604020202020204" pitchFamily="34" charset="0"/>
            </a:endParaRPr>
          </a:p>
        </p:txBody>
      </p:sp>
      <p:sp>
        <p:nvSpPr>
          <p:cNvPr id="13" name="TextBox 12"/>
          <p:cNvSpPr txBox="1"/>
          <p:nvPr/>
        </p:nvSpPr>
        <p:spPr>
          <a:xfrm>
            <a:off x="8863070" y="120722"/>
            <a:ext cx="1652530" cy="246221"/>
          </a:xfrm>
          <a:prstGeom prst="rect">
            <a:avLst/>
          </a:prstGeom>
          <a:noFill/>
          <a:ln>
            <a:solidFill>
              <a:schemeClr val="bg1">
                <a:lumMod val="95000"/>
              </a:schemeClr>
            </a:solidFill>
          </a:ln>
        </p:spPr>
        <p:txBody>
          <a:bodyPr wrap="square" rtlCol="0">
            <a:spAutoFit/>
          </a:bodyPr>
          <a:lstStyle/>
          <a:p>
            <a:pPr marL="171450" indent="-171450">
              <a:buFont typeface="Arial" panose="020B0604020202020204" pitchFamily="34" charset="0"/>
              <a:buChar char="•"/>
            </a:pPr>
            <a:endParaRPr lang="en-CA" sz="1000" dirty="0">
              <a:solidFill>
                <a:schemeClr val="bg1">
                  <a:lumMod val="85000"/>
                </a:schemeClr>
              </a:solidFill>
              <a:latin typeface="Franklin Gothic Book" panose="020B0503020102020204" pitchFamily="34" charset="0"/>
            </a:endParaRPr>
          </a:p>
        </p:txBody>
      </p:sp>
    </p:spTree>
    <p:extLst>
      <p:ext uri="{BB962C8B-B14F-4D97-AF65-F5344CB8AC3E}">
        <p14:creationId xmlns:p14="http://schemas.microsoft.com/office/powerpoint/2010/main" val="3699823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p:txBody>
          <a:bodyPr/>
          <a:lstStyle/>
          <a:p>
            <a:endParaRPr lang="en-CA" dirty="0"/>
          </a:p>
        </p:txBody>
      </p:sp>
      <p:sp>
        <p:nvSpPr>
          <p:cNvPr id="6" name="Title 1"/>
          <p:cNvSpPr txBox="1">
            <a:spLocks/>
          </p:cNvSpPr>
          <p:nvPr/>
        </p:nvSpPr>
        <p:spPr>
          <a:xfrm>
            <a:off x="1802170" y="269440"/>
            <a:ext cx="8206639" cy="899918"/>
          </a:xfrm>
          <a:prstGeom prst="rect">
            <a:avLst/>
          </a:prstGeom>
          <a:no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defPPr>
              <a:defRPr lang="en-US"/>
            </a:defPPr>
            <a:lvl1pPr>
              <a:spcBef>
                <a:spcPct val="0"/>
              </a:spcBef>
              <a:buNone/>
              <a:defRPr sz="2800" b="0">
                <a:latin typeface="Arial" charset="0"/>
                <a:ea typeface="Arial" charset="0"/>
                <a:cs typeface="Arial" charset="0"/>
              </a:defRPr>
            </a:lvl1pPr>
          </a:lstStyle>
          <a:p>
            <a:r>
              <a:rPr lang="en-CA" dirty="0"/>
              <a:t>OPG’s </a:t>
            </a:r>
            <a:r>
              <a:rPr lang="en-US" dirty="0"/>
              <a:t>Fair Hydro Trust </a:t>
            </a:r>
            <a:r>
              <a:rPr lang="en-CA" dirty="0"/>
              <a:t>– </a:t>
            </a:r>
            <a:r>
              <a:rPr lang="en-US" dirty="0"/>
              <a:t>Financing to Date </a:t>
            </a:r>
          </a:p>
        </p:txBody>
      </p:sp>
      <p:sp>
        <p:nvSpPr>
          <p:cNvPr id="7" name="Rectangle 6"/>
          <p:cNvSpPr/>
          <p:nvPr/>
        </p:nvSpPr>
        <p:spPr>
          <a:xfrm>
            <a:off x="9804149" y="6210300"/>
            <a:ext cx="7239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9144000" y="6243351"/>
            <a:ext cx="723900" cy="352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Content Placeholder 2"/>
          <p:cNvSpPr>
            <a:spLocks noGrp="1"/>
          </p:cNvSpPr>
          <p:nvPr>
            <p:ph idx="1"/>
          </p:nvPr>
        </p:nvSpPr>
        <p:spPr>
          <a:xfrm>
            <a:off x="1403098" y="1357313"/>
            <a:ext cx="9769877" cy="5181599"/>
          </a:xfrm>
        </p:spPr>
        <p:txBody>
          <a:bodyPr vert="horz" lIns="0" tIns="45720" rIns="0" bIns="45720" rtlCol="0">
            <a:noAutofit/>
          </a:bodyPr>
          <a:lstStyle/>
          <a:p>
            <a:pPr marL="285750" lvl="2" indent="-285750">
              <a:spcBef>
                <a:spcPts val="300"/>
              </a:spcBef>
              <a:defRPr/>
            </a:pPr>
            <a:r>
              <a:rPr lang="en-US" sz="1400" dirty="0">
                <a:latin typeface="Arial" panose="020B0604020202020204" pitchFamily="34" charset="0"/>
                <a:cs typeface="Arial" panose="020B0604020202020204" pitchFamily="34" charset="0"/>
              </a:rPr>
              <a:t>To date, [$1.2 billion] in </a:t>
            </a:r>
            <a:r>
              <a:rPr lang="en-CA" sz="1400" dirty="0">
                <a:latin typeface="Arial" panose="020B0604020202020204" pitchFamily="34" charset="0"/>
                <a:cs typeface="Arial" panose="020B0604020202020204" pitchFamily="34" charset="0"/>
              </a:rPr>
              <a:t>GA </a:t>
            </a:r>
            <a:r>
              <a:rPr lang="en-US" sz="1400" dirty="0">
                <a:latin typeface="Arial" panose="020B0604020202020204" pitchFamily="34" charset="0"/>
                <a:cs typeface="Arial" panose="020B0604020202020204" pitchFamily="34" charset="0"/>
              </a:rPr>
              <a:t>payments have been deferred under </a:t>
            </a:r>
            <a:r>
              <a:rPr lang="en-CA" sz="1400" dirty="0">
                <a:latin typeface="Arial" panose="020B0604020202020204" pitchFamily="34" charset="0"/>
                <a:cs typeface="Arial" panose="020B0604020202020204" pitchFamily="34" charset="0"/>
              </a:rPr>
              <a:t>OFHP </a:t>
            </a:r>
            <a:r>
              <a:rPr lang="en-US" sz="1400" dirty="0">
                <a:latin typeface="Arial" panose="020B0604020202020204" pitchFamily="34" charset="0"/>
                <a:cs typeface="Arial" panose="020B0604020202020204" pitchFamily="34" charset="0"/>
              </a:rPr>
              <a:t>and held by </a:t>
            </a:r>
            <a:r>
              <a:rPr lang="en-CA" sz="1400" dirty="0">
                <a:latin typeface="Arial" panose="020B0604020202020204" pitchFamily="34" charset="0"/>
                <a:cs typeface="Arial" panose="020B0604020202020204" pitchFamily="34" charset="0"/>
              </a:rPr>
              <a:t>IESO</a:t>
            </a:r>
            <a:r>
              <a:rPr lang="en-US" sz="1400" dirty="0">
                <a:latin typeface="Arial" panose="020B0604020202020204" pitchFamily="34" charset="0"/>
                <a:cs typeface="Arial" panose="020B0604020202020204" pitchFamily="34" charset="0"/>
              </a:rPr>
              <a:t>.</a:t>
            </a:r>
          </a:p>
          <a:p>
            <a:pPr marL="285750" lvl="2" indent="-285750">
              <a:spcBef>
                <a:spcPts val="300"/>
              </a:spcBef>
              <a:defRPr/>
            </a:pPr>
            <a:endParaRPr lang="en-US" sz="1400" dirty="0">
              <a:latin typeface="Arial" panose="020B0604020202020204" pitchFamily="34" charset="0"/>
              <a:cs typeface="Arial" panose="020B0604020202020204" pitchFamily="34" charset="0"/>
            </a:endParaRPr>
          </a:p>
          <a:p>
            <a:pPr marL="285750" lvl="2" indent="-285750">
              <a:spcBef>
                <a:spcPts val="300"/>
              </a:spcBef>
              <a:defRPr/>
            </a:pPr>
            <a:r>
              <a:rPr lang="en-CA" sz="1400" dirty="0">
                <a:latin typeface="Arial" panose="020B0604020202020204" pitchFamily="34" charset="0"/>
                <a:cs typeface="Arial" panose="020B0604020202020204" pitchFamily="34" charset="0"/>
              </a:rPr>
              <a:t>OPG’s </a:t>
            </a:r>
            <a:r>
              <a:rPr lang="en-US" sz="1400" dirty="0">
                <a:latin typeface="Arial" panose="020B0604020202020204" pitchFamily="34" charset="0"/>
                <a:cs typeface="Arial" panose="020B0604020202020204" pitchFamily="34" charset="0"/>
              </a:rPr>
              <a:t>Fair Hydro Trust purchased this asset in December</a:t>
            </a:r>
            <a:r>
              <a:rPr lang="en-CA" sz="1400" dirty="0">
                <a:latin typeface="Arial" panose="020B0604020202020204" pitchFamily="34" charset="0"/>
                <a:cs typeface="Arial" panose="020B0604020202020204" pitchFamily="34" charset="0"/>
              </a:rPr>
              <a:t> 2017</a:t>
            </a:r>
            <a:r>
              <a:rPr lang="en-US" sz="1400" dirty="0">
                <a:latin typeface="Arial" panose="020B0604020202020204" pitchFamily="34" charset="0"/>
                <a:cs typeface="Arial" panose="020B0604020202020204" pitchFamily="34" charset="0"/>
              </a:rPr>
              <a:t>, and the purchase was financed as follows:</a:t>
            </a:r>
          </a:p>
          <a:p>
            <a:pPr marL="285750" lvl="2" indent="-285750">
              <a:spcBef>
                <a:spcPts val="300"/>
              </a:spcBef>
              <a:defRPr/>
            </a:pPr>
            <a:endParaRPr lang="en-US" sz="1400" dirty="0">
              <a:latin typeface="Arial" panose="020B0604020202020204" pitchFamily="34" charset="0"/>
              <a:cs typeface="Arial" panose="020B0604020202020204" pitchFamily="34" charset="0"/>
            </a:endParaRPr>
          </a:p>
          <a:p>
            <a:pPr marL="742950" lvl="3" indent="-285750">
              <a:spcBef>
                <a:spcPts val="300"/>
              </a:spcBef>
              <a:buSzPct val="85000"/>
              <a:buFont typeface="Courier New" panose="02070309020205020404" pitchFamily="49" charset="0"/>
              <a:buChar char="o"/>
              <a:defRPr/>
            </a:pPr>
            <a:r>
              <a:rPr lang="en-US" sz="1200" dirty="0">
                <a:latin typeface="Arial" panose="020B0604020202020204" pitchFamily="34" charset="0"/>
                <a:cs typeface="Arial" panose="020B0604020202020204" pitchFamily="34" charset="0"/>
              </a:rPr>
              <a:t>Borrowing by the Trust through a bank syndicate in December, which was refinanced in January  by senior debt from capital markets [$610 million] (51%)</a:t>
            </a:r>
            <a:r>
              <a:rPr lang="en-CA" sz="1200"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a:p>
            <a:pPr marL="742950" lvl="3" indent="-285750">
              <a:spcBef>
                <a:spcPts val="300"/>
              </a:spcBef>
              <a:buSzPct val="85000"/>
              <a:buFont typeface="Courier New" panose="02070309020205020404" pitchFamily="49" charset="0"/>
              <a:buChar char="o"/>
              <a:defRPr/>
            </a:pPr>
            <a:endParaRPr lang="en-US" sz="1200" dirty="0">
              <a:latin typeface="Arial" panose="020B0604020202020204" pitchFamily="34" charset="0"/>
              <a:cs typeface="Arial" panose="020B0604020202020204" pitchFamily="34" charset="0"/>
            </a:endParaRPr>
          </a:p>
          <a:p>
            <a:pPr marL="742950" lvl="3" indent="-285750">
              <a:spcBef>
                <a:spcPts val="300"/>
              </a:spcBef>
              <a:buSzPct val="85000"/>
              <a:buFont typeface="Courier New" panose="02070309020205020404" pitchFamily="49" charset="0"/>
              <a:buChar char="o"/>
              <a:defRPr/>
            </a:pPr>
            <a:r>
              <a:rPr lang="en-US" sz="1200" dirty="0">
                <a:latin typeface="Arial" panose="020B0604020202020204" pitchFamily="34" charset="0"/>
                <a:cs typeface="Arial" panose="020B0604020202020204" pitchFamily="34" charset="0"/>
              </a:rPr>
              <a:t>Equity injection by the Province [$530 million] (44%) invested as subordinated debt in the Trust</a:t>
            </a:r>
            <a:r>
              <a:rPr lang="en-CA" sz="1200" dirty="0">
                <a:latin typeface="Arial" panose="020B0604020202020204" pitchFamily="34" charset="0"/>
                <a:cs typeface="Arial" panose="020B0604020202020204" pitchFamily="34" charset="0"/>
              </a:rPr>
              <a:t>; and </a:t>
            </a:r>
            <a:endParaRPr lang="en-US" sz="1200" dirty="0">
              <a:latin typeface="Arial" panose="020B0604020202020204" pitchFamily="34" charset="0"/>
              <a:cs typeface="Arial" panose="020B0604020202020204" pitchFamily="34" charset="0"/>
            </a:endParaRPr>
          </a:p>
          <a:p>
            <a:pPr marL="742950" lvl="3" indent="-285750">
              <a:spcBef>
                <a:spcPts val="300"/>
              </a:spcBef>
              <a:buSzPct val="85000"/>
              <a:buFont typeface="Courier New" panose="02070309020205020404" pitchFamily="49" charset="0"/>
              <a:buChar char="o"/>
              <a:defRPr/>
            </a:pPr>
            <a:endParaRPr lang="en-US" sz="1200" dirty="0">
              <a:latin typeface="Arial" panose="020B0604020202020204" pitchFamily="34" charset="0"/>
              <a:cs typeface="Arial" panose="020B0604020202020204" pitchFamily="34" charset="0"/>
            </a:endParaRPr>
          </a:p>
          <a:p>
            <a:pPr marL="742950" lvl="3" indent="-285750">
              <a:spcBef>
                <a:spcPts val="300"/>
              </a:spcBef>
              <a:buSzPct val="85000"/>
              <a:buFont typeface="Courier New" panose="02070309020205020404" pitchFamily="49" charset="0"/>
              <a:buChar char="o"/>
              <a:defRPr/>
            </a:pPr>
            <a:r>
              <a:rPr lang="en-US" sz="1200" dirty="0">
                <a:latin typeface="Arial" panose="020B0604020202020204" pitchFamily="34" charset="0"/>
                <a:cs typeface="Arial" panose="020B0604020202020204" pitchFamily="34" charset="0"/>
              </a:rPr>
              <a:t>OPG subordinated debt in the Trust [$60 million] (5%) already raised through the initial borrowing</a:t>
            </a:r>
            <a:r>
              <a:rPr lang="en-CA" sz="1200"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a:p>
            <a:pPr marL="231775" lvl="2" indent="-231775">
              <a:spcBef>
                <a:spcPts val="300"/>
              </a:spcBef>
              <a:buClr>
                <a:srgbClr val="6E8190"/>
              </a:buClr>
              <a:buSzPct val="90000"/>
              <a:defRPr/>
            </a:pPr>
            <a:endParaRPr lang="en-US" sz="1200" dirty="0">
              <a:latin typeface="Arial" panose="020B0604020202020204" pitchFamily="34" charset="0"/>
              <a:cs typeface="Arial" panose="020B0604020202020204" pitchFamily="34" charset="0"/>
            </a:endParaRPr>
          </a:p>
          <a:p>
            <a:pPr marL="285750" lvl="2" indent="-285750">
              <a:spcBef>
                <a:spcPts val="300"/>
              </a:spcBef>
              <a:defRPr/>
            </a:pPr>
            <a:r>
              <a:rPr lang="en-US" sz="1400" dirty="0">
                <a:latin typeface="Arial" panose="020B0604020202020204" pitchFamily="34" charset="0"/>
                <a:cs typeface="Arial" panose="020B0604020202020204" pitchFamily="34" charset="0"/>
              </a:rPr>
              <a:t>[NTD: Placeholder about success/level of interest in the offering]</a:t>
            </a:r>
          </a:p>
          <a:p>
            <a:pPr marL="285750" lvl="2" indent="-285750">
              <a:spcBef>
                <a:spcPts val="300"/>
              </a:spcBef>
              <a:defRPr/>
            </a:pPr>
            <a:endParaRPr lang="en-US" sz="1400" dirty="0">
              <a:latin typeface="Arial" panose="020B0604020202020204" pitchFamily="34" charset="0"/>
              <a:cs typeface="Arial" panose="020B0604020202020204" pitchFamily="34" charset="0"/>
            </a:endParaRPr>
          </a:p>
          <a:p>
            <a:pPr marL="285750" lvl="2" indent="-285750">
              <a:spcBef>
                <a:spcPts val="300"/>
              </a:spcBef>
              <a:defRPr/>
            </a:pPr>
            <a:r>
              <a:rPr lang="en-US" sz="1400" dirty="0">
                <a:latin typeface="Arial" panose="020B0604020202020204" pitchFamily="34" charset="0"/>
                <a:cs typeface="Arial" panose="020B0604020202020204" pitchFamily="34" charset="0"/>
              </a:rPr>
              <a:t>For comparison purposes, OPG’s debt financing in October 2017 was priced at 3.32%</a:t>
            </a:r>
          </a:p>
        </p:txBody>
      </p:sp>
      <p:sp>
        <p:nvSpPr>
          <p:cNvPr id="13" name="TextBox 12"/>
          <p:cNvSpPr txBox="1"/>
          <p:nvPr/>
        </p:nvSpPr>
        <p:spPr>
          <a:xfrm>
            <a:off x="8863070" y="120722"/>
            <a:ext cx="1652530" cy="246221"/>
          </a:xfrm>
          <a:prstGeom prst="rect">
            <a:avLst/>
          </a:prstGeom>
          <a:noFill/>
          <a:ln>
            <a:solidFill>
              <a:schemeClr val="bg1">
                <a:lumMod val="95000"/>
              </a:schemeClr>
            </a:solidFill>
          </a:ln>
        </p:spPr>
        <p:txBody>
          <a:bodyPr wrap="square" rtlCol="0">
            <a:spAutoFit/>
          </a:bodyPr>
          <a:lstStyle/>
          <a:p>
            <a:pPr marL="171450" indent="-171450">
              <a:buFont typeface="Arial" panose="020B0604020202020204" pitchFamily="34" charset="0"/>
              <a:buChar char="•"/>
            </a:pPr>
            <a:endParaRPr lang="en-CA" sz="1000" dirty="0">
              <a:solidFill>
                <a:schemeClr val="bg1">
                  <a:lumMod val="85000"/>
                </a:schemeClr>
              </a:solidFill>
              <a:latin typeface="Franklin Gothic Book" panose="020B0503020102020204" pitchFamily="34" charset="0"/>
            </a:endParaRPr>
          </a:p>
        </p:txBody>
      </p:sp>
    </p:spTree>
    <p:extLst>
      <p:ext uri="{BB962C8B-B14F-4D97-AF65-F5344CB8AC3E}">
        <p14:creationId xmlns:p14="http://schemas.microsoft.com/office/powerpoint/2010/main" val="2210220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6859" y="127556"/>
            <a:ext cx="6400800" cy="685800"/>
          </a:xfrm>
          <a:no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r>
              <a:rPr lang="en-US" sz="2800" dirty="0">
                <a:latin typeface="Arial" charset="0"/>
                <a:ea typeface="Arial" charset="0"/>
                <a:cs typeface="Arial" charset="0"/>
              </a:rPr>
              <a:t> Debt Offering Summary</a:t>
            </a:r>
            <a:endParaRPr lang="en-CA" sz="2800" dirty="0">
              <a:latin typeface="Arial" charset="0"/>
              <a:ea typeface="Arial" charset="0"/>
              <a:cs typeface="Arial" charset="0"/>
            </a:endParaRPr>
          </a:p>
        </p:txBody>
      </p:sp>
      <p:sp>
        <p:nvSpPr>
          <p:cNvPr id="4" name="Slide Number Placeholder 3"/>
          <p:cNvSpPr>
            <a:spLocks noGrp="1"/>
          </p:cNvSpPr>
          <p:nvPr>
            <p:ph type="sldNum" sz="quarter" idx="4294967295"/>
          </p:nvPr>
        </p:nvSpPr>
        <p:spPr>
          <a:xfrm>
            <a:off x="1676400" y="6477000"/>
            <a:ext cx="381000" cy="304800"/>
          </a:xfrm>
        </p:spPr>
        <p:txBody>
          <a:bodyPr/>
          <a:lstStyle/>
          <a:p>
            <a:fld id="{5EE18699-1AA4-407E-A3B8-BF1309848222}" type="slidenum">
              <a:rPr lang="en-CA" smtClean="0"/>
              <a:pPr/>
              <a:t>7</a:t>
            </a:fld>
            <a:endParaRPr lang="en-CA" dirty="0"/>
          </a:p>
        </p:txBody>
      </p:sp>
      <p:grpSp>
        <p:nvGrpSpPr>
          <p:cNvPr id="11" name="Group 10"/>
          <p:cNvGrpSpPr/>
          <p:nvPr/>
        </p:nvGrpSpPr>
        <p:grpSpPr>
          <a:xfrm>
            <a:off x="1854739" y="990600"/>
            <a:ext cx="3611880" cy="366508"/>
            <a:chOff x="339723" y="1047749"/>
            <a:chExt cx="4801773" cy="274320"/>
          </a:xfrm>
        </p:grpSpPr>
        <p:sp>
          <p:nvSpPr>
            <p:cNvPr id="13" name="TextBox 12"/>
            <p:cNvSpPr txBox="1"/>
            <p:nvPr/>
          </p:nvSpPr>
          <p:spPr>
            <a:xfrm>
              <a:off x="372613" y="1047749"/>
              <a:ext cx="4575686" cy="274320"/>
            </a:xfrm>
            <a:prstGeom prst="rect">
              <a:avLst/>
            </a:prstGeom>
            <a:noFill/>
          </p:spPr>
          <p:txBody>
            <a:bodyPr wrap="square" lIns="0" tIns="45720" rIns="0" bIns="45720" rtlCol="0" anchor="ctr" anchorCtr="0">
              <a:noAutofit/>
            </a:bodyPr>
            <a:lstStyle/>
            <a:p>
              <a:pPr fontAlgn="base">
                <a:spcBef>
                  <a:spcPct val="0"/>
                </a:spcBef>
                <a:spcAft>
                  <a:spcPct val="0"/>
                </a:spcAft>
                <a:defRPr/>
              </a:pPr>
              <a:r>
                <a:rPr lang="en-CA" sz="1150" b="1" kern="0" cap="all" dirty="0">
                  <a:solidFill>
                    <a:srgbClr val="0070C0"/>
                  </a:solidFill>
                  <a:latin typeface="Arial" charset="0"/>
                  <a:ea typeface="LF_Kai" pitchFamily="2" charset="-122"/>
                </a:rPr>
                <a:t>Terms SUMMARY </a:t>
              </a:r>
            </a:p>
          </p:txBody>
        </p:sp>
        <p:cxnSp>
          <p:nvCxnSpPr>
            <p:cNvPr id="14" name="Straight Connector 13"/>
            <p:cNvCxnSpPr/>
            <p:nvPr/>
          </p:nvCxnSpPr>
          <p:spPr bwMode="auto">
            <a:xfrm>
              <a:off x="339723" y="1322069"/>
              <a:ext cx="4801773" cy="0"/>
            </a:xfrm>
            <a:prstGeom prst="line">
              <a:avLst/>
            </a:prstGeom>
            <a:noFill/>
            <a:ln w="9525" cap="flat" cmpd="sng" algn="ctr">
              <a:solidFill>
                <a:srgbClr val="0070C0"/>
              </a:solidFill>
              <a:prstDash val="solid"/>
              <a:round/>
              <a:headEnd type="none" w="med" len="med"/>
              <a:tailEnd type="none" w="med" len="med"/>
            </a:ln>
            <a:effectLst/>
          </p:spPr>
        </p:cxnSp>
      </p:grpSp>
      <p:sp>
        <p:nvSpPr>
          <p:cNvPr id="17" name="TextBox 16"/>
          <p:cNvSpPr txBox="1"/>
          <p:nvPr/>
        </p:nvSpPr>
        <p:spPr>
          <a:xfrm>
            <a:off x="2439669" y="6376973"/>
            <a:ext cx="3040380" cy="200055"/>
          </a:xfrm>
          <a:prstGeom prst="rect">
            <a:avLst/>
          </a:prstGeom>
          <a:noFill/>
        </p:spPr>
        <p:txBody>
          <a:bodyPr wrap="square" lIns="0" tIns="45720" rIns="0" bIns="45720" rtlCol="0">
            <a:spAutoFit/>
          </a:bodyPr>
          <a:lstStyle/>
          <a:p>
            <a:pPr marL="228600" indent="-228600">
              <a:buClr>
                <a:srgbClr val="0070C0"/>
              </a:buClr>
              <a:buFont typeface="+mj-lt"/>
              <a:buAutoNum type="arabicPeriod"/>
            </a:pPr>
            <a:r>
              <a:rPr lang="en-US" sz="700" dirty="0">
                <a:latin typeface="Arial" panose="020B0604020202020204" pitchFamily="34" charset="0"/>
                <a:cs typeface="Arial" panose="020B0604020202020204" pitchFamily="34" charset="0"/>
              </a:rPr>
              <a:t>Co-Lead Agent &amp; Bookrunner.</a:t>
            </a:r>
          </a:p>
        </p:txBody>
      </p:sp>
      <p:grpSp>
        <p:nvGrpSpPr>
          <p:cNvPr id="24" name="Group 23"/>
          <p:cNvGrpSpPr/>
          <p:nvPr/>
        </p:nvGrpSpPr>
        <p:grpSpPr>
          <a:xfrm>
            <a:off x="6252281" y="990600"/>
            <a:ext cx="3008376" cy="274320"/>
            <a:chOff x="339723" y="1047749"/>
            <a:chExt cx="4608576" cy="274320"/>
          </a:xfrm>
        </p:grpSpPr>
        <p:sp>
          <p:nvSpPr>
            <p:cNvPr id="25" name="TextBox 24"/>
            <p:cNvSpPr txBox="1"/>
            <p:nvPr/>
          </p:nvSpPr>
          <p:spPr>
            <a:xfrm>
              <a:off x="339723" y="1047749"/>
              <a:ext cx="4608576" cy="274320"/>
            </a:xfrm>
            <a:prstGeom prst="rect">
              <a:avLst/>
            </a:prstGeom>
            <a:noFill/>
          </p:spPr>
          <p:txBody>
            <a:bodyPr wrap="square" lIns="0" tIns="45720" rIns="0" bIns="45720" rtlCol="0" anchor="ctr" anchorCtr="0">
              <a:noAutofit/>
            </a:bodyPr>
            <a:lstStyle/>
            <a:p>
              <a:pPr fontAlgn="base">
                <a:spcBef>
                  <a:spcPct val="0"/>
                </a:spcBef>
                <a:spcAft>
                  <a:spcPct val="0"/>
                </a:spcAft>
                <a:defRPr/>
              </a:pPr>
              <a:r>
                <a:rPr lang="en-CA" sz="1000" b="1" kern="0" cap="all" dirty="0">
                  <a:solidFill>
                    <a:srgbClr val="0070C0"/>
                  </a:solidFill>
                  <a:latin typeface="Arial" charset="0"/>
                  <a:ea typeface="LF_Kai" pitchFamily="2" charset="-122"/>
                </a:rPr>
                <a:t>INVESTOR LOCATION</a:t>
              </a:r>
            </a:p>
          </p:txBody>
        </p:sp>
        <p:cxnSp>
          <p:nvCxnSpPr>
            <p:cNvPr id="26" name="Straight Connector 25"/>
            <p:cNvCxnSpPr/>
            <p:nvPr/>
          </p:nvCxnSpPr>
          <p:spPr bwMode="auto">
            <a:xfrm>
              <a:off x="339723" y="1322069"/>
              <a:ext cx="4608576" cy="0"/>
            </a:xfrm>
            <a:prstGeom prst="line">
              <a:avLst/>
            </a:prstGeom>
            <a:noFill/>
            <a:ln w="9525" cap="flat" cmpd="sng" algn="ctr">
              <a:solidFill>
                <a:srgbClr val="0070C0"/>
              </a:solidFill>
              <a:prstDash val="solid"/>
              <a:round/>
              <a:headEnd type="none" w="med" len="med"/>
              <a:tailEnd type="none" w="med" len="med"/>
            </a:ln>
            <a:effectLst/>
          </p:spPr>
        </p:cxnSp>
      </p:grpSp>
      <p:grpSp>
        <p:nvGrpSpPr>
          <p:cNvPr id="40" name="Group 39"/>
          <p:cNvGrpSpPr/>
          <p:nvPr/>
        </p:nvGrpSpPr>
        <p:grpSpPr>
          <a:xfrm>
            <a:off x="6230771" y="2919106"/>
            <a:ext cx="3008376" cy="274320"/>
            <a:chOff x="339723" y="1047749"/>
            <a:chExt cx="4608576" cy="274320"/>
          </a:xfrm>
        </p:grpSpPr>
        <p:sp>
          <p:nvSpPr>
            <p:cNvPr id="41" name="TextBox 40"/>
            <p:cNvSpPr txBox="1"/>
            <p:nvPr/>
          </p:nvSpPr>
          <p:spPr>
            <a:xfrm>
              <a:off x="339723" y="1047749"/>
              <a:ext cx="4608576" cy="274320"/>
            </a:xfrm>
            <a:prstGeom prst="rect">
              <a:avLst/>
            </a:prstGeom>
            <a:noFill/>
          </p:spPr>
          <p:txBody>
            <a:bodyPr wrap="square" lIns="0" tIns="45720" rIns="0" bIns="45720" rtlCol="0" anchor="ctr" anchorCtr="0">
              <a:noAutofit/>
            </a:bodyPr>
            <a:lstStyle/>
            <a:p>
              <a:pPr fontAlgn="base">
                <a:spcBef>
                  <a:spcPct val="0"/>
                </a:spcBef>
                <a:spcAft>
                  <a:spcPct val="0"/>
                </a:spcAft>
                <a:defRPr/>
              </a:pPr>
              <a:r>
                <a:rPr lang="en-CA" sz="1000" b="1" kern="0" cap="all" dirty="0">
                  <a:solidFill>
                    <a:srgbClr val="0070C0"/>
                  </a:solidFill>
                  <a:latin typeface="Arial" charset="0"/>
                  <a:ea typeface="LF_Kai" pitchFamily="2" charset="-122"/>
                </a:rPr>
                <a:t>INVESTOR type</a:t>
              </a:r>
            </a:p>
          </p:txBody>
        </p:sp>
        <p:cxnSp>
          <p:nvCxnSpPr>
            <p:cNvPr id="42" name="Straight Connector 41"/>
            <p:cNvCxnSpPr/>
            <p:nvPr/>
          </p:nvCxnSpPr>
          <p:spPr bwMode="auto">
            <a:xfrm>
              <a:off x="339723" y="1322069"/>
              <a:ext cx="4608576" cy="0"/>
            </a:xfrm>
            <a:prstGeom prst="line">
              <a:avLst/>
            </a:prstGeom>
            <a:noFill/>
            <a:ln w="9525" cap="flat" cmpd="sng" algn="ctr">
              <a:solidFill>
                <a:srgbClr val="0070C0"/>
              </a:solidFill>
              <a:prstDash val="solid"/>
              <a:round/>
              <a:headEnd type="none" w="med" len="med"/>
              <a:tailEnd type="none" w="med" len="med"/>
            </a:ln>
            <a:effectLst/>
          </p:spPr>
        </p:cxnSp>
      </p:grpSp>
      <p:grpSp>
        <p:nvGrpSpPr>
          <p:cNvPr id="62" name="Group 61"/>
          <p:cNvGrpSpPr/>
          <p:nvPr/>
        </p:nvGrpSpPr>
        <p:grpSpPr>
          <a:xfrm>
            <a:off x="6241737" y="4786721"/>
            <a:ext cx="3008376" cy="242226"/>
            <a:chOff x="339723" y="1047749"/>
            <a:chExt cx="4608576" cy="274320"/>
          </a:xfrm>
        </p:grpSpPr>
        <p:sp>
          <p:nvSpPr>
            <p:cNvPr id="63" name="TextBox 62"/>
            <p:cNvSpPr txBox="1"/>
            <p:nvPr/>
          </p:nvSpPr>
          <p:spPr>
            <a:xfrm>
              <a:off x="339723" y="1047749"/>
              <a:ext cx="4608576" cy="274320"/>
            </a:xfrm>
            <a:prstGeom prst="rect">
              <a:avLst/>
            </a:prstGeom>
            <a:noFill/>
          </p:spPr>
          <p:txBody>
            <a:bodyPr wrap="square" lIns="0" tIns="45720" rIns="0" bIns="45720" rtlCol="0" anchor="ctr" anchorCtr="0">
              <a:noAutofit/>
            </a:bodyPr>
            <a:lstStyle/>
            <a:p>
              <a:pPr fontAlgn="base">
                <a:spcBef>
                  <a:spcPct val="0"/>
                </a:spcBef>
                <a:spcAft>
                  <a:spcPct val="0"/>
                </a:spcAft>
                <a:defRPr/>
              </a:pPr>
              <a:r>
                <a:rPr lang="en-CA" sz="1000" b="1" kern="0" cap="all" dirty="0">
                  <a:solidFill>
                    <a:srgbClr val="0070C0"/>
                  </a:solidFill>
                  <a:latin typeface="Arial" charset="0"/>
                  <a:ea typeface="LF_Kai" pitchFamily="2" charset="-122"/>
                </a:rPr>
                <a:t>Allocation Histogram</a:t>
              </a:r>
              <a:r>
                <a:rPr lang="en-CA" sz="1000" b="1" kern="0" cap="all" baseline="30000" dirty="0">
                  <a:solidFill>
                    <a:srgbClr val="0070C0"/>
                  </a:solidFill>
                  <a:latin typeface="Arial" charset="0"/>
                  <a:ea typeface="LF_Kai" pitchFamily="2" charset="-122"/>
                </a:rPr>
                <a:t>(1)</a:t>
              </a:r>
            </a:p>
          </p:txBody>
        </p:sp>
        <p:cxnSp>
          <p:nvCxnSpPr>
            <p:cNvPr id="64" name="Straight Connector 63"/>
            <p:cNvCxnSpPr/>
            <p:nvPr/>
          </p:nvCxnSpPr>
          <p:spPr bwMode="auto">
            <a:xfrm>
              <a:off x="339723" y="1322069"/>
              <a:ext cx="4608576" cy="0"/>
            </a:xfrm>
            <a:prstGeom prst="line">
              <a:avLst/>
            </a:prstGeom>
            <a:noFill/>
            <a:ln w="9525" cap="flat" cmpd="sng" algn="ctr">
              <a:solidFill>
                <a:srgbClr val="0070C0"/>
              </a:solidFill>
              <a:prstDash val="solid"/>
              <a:round/>
              <a:headEnd type="none" w="med" len="med"/>
              <a:tailEnd type="none" w="med" len="med"/>
            </a:ln>
            <a:effectLst/>
          </p:spPr>
        </p:cxnSp>
      </p:grpSp>
      <p:grpSp>
        <p:nvGrpSpPr>
          <p:cNvPr id="3" name="Group 4"/>
          <p:cNvGrpSpPr>
            <a:grpSpLocks noChangeAspect="1"/>
          </p:cNvGrpSpPr>
          <p:nvPr/>
        </p:nvGrpSpPr>
        <p:grpSpPr bwMode="auto">
          <a:xfrm>
            <a:off x="1858963" y="1516062"/>
            <a:ext cx="3616325" cy="4757738"/>
            <a:chOff x="211" y="955"/>
            <a:chExt cx="2278" cy="2997"/>
          </a:xfrm>
        </p:grpSpPr>
        <p:sp>
          <p:nvSpPr>
            <p:cNvPr id="6" name="Rectangle 5"/>
            <p:cNvSpPr>
              <a:spLocks noChangeArrowheads="1"/>
            </p:cNvSpPr>
            <p:nvPr/>
          </p:nvSpPr>
          <p:spPr bwMode="auto">
            <a:xfrm>
              <a:off x="211" y="1066"/>
              <a:ext cx="822" cy="2883"/>
            </a:xfrm>
            <a:prstGeom prst="rect">
              <a:avLst/>
            </a:prstGeom>
            <a:solidFill>
              <a:srgbClr val="C8C8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 name="Rectangle 6"/>
            <p:cNvSpPr>
              <a:spLocks noChangeArrowheads="1"/>
            </p:cNvSpPr>
            <p:nvPr/>
          </p:nvSpPr>
          <p:spPr bwMode="auto">
            <a:xfrm>
              <a:off x="1047" y="955"/>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8" name="Rectangle 7"/>
            <p:cNvSpPr>
              <a:spLocks noChangeArrowheads="1"/>
            </p:cNvSpPr>
            <p:nvPr/>
          </p:nvSpPr>
          <p:spPr bwMode="auto">
            <a:xfrm>
              <a:off x="224" y="1081"/>
              <a:ext cx="21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Issuer</a:t>
              </a:r>
              <a:endParaRPr lang="en-US" altLang="en-US"/>
            </a:p>
          </p:txBody>
        </p:sp>
        <p:sp>
          <p:nvSpPr>
            <p:cNvPr id="9" name="Rectangle 8"/>
            <p:cNvSpPr>
              <a:spLocks noChangeArrowheads="1"/>
            </p:cNvSpPr>
            <p:nvPr/>
          </p:nvSpPr>
          <p:spPr bwMode="auto">
            <a:xfrm>
              <a:off x="1045" y="1083"/>
              <a:ext cx="58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rPr>
                <a:t>Fair Hydro Trust .</a:t>
              </a:r>
              <a:endParaRPr lang="en-US" altLang="en-US" dirty="0"/>
            </a:p>
          </p:txBody>
        </p:sp>
        <p:sp>
          <p:nvSpPr>
            <p:cNvPr id="10" name="Rectangle 9"/>
            <p:cNvSpPr>
              <a:spLocks noChangeArrowheads="1"/>
            </p:cNvSpPr>
            <p:nvPr/>
          </p:nvSpPr>
          <p:spPr bwMode="auto">
            <a:xfrm>
              <a:off x="224" y="1194"/>
              <a:ext cx="42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Pricing Date</a:t>
              </a:r>
              <a:endParaRPr lang="en-US" altLang="en-US"/>
            </a:p>
          </p:txBody>
        </p:sp>
        <p:sp>
          <p:nvSpPr>
            <p:cNvPr id="15" name="Rectangle 10"/>
            <p:cNvSpPr>
              <a:spLocks noChangeArrowheads="1"/>
            </p:cNvSpPr>
            <p:nvPr/>
          </p:nvSpPr>
          <p:spPr bwMode="auto">
            <a:xfrm>
              <a:off x="1045" y="1196"/>
              <a:ext cx="32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rPr>
                <a:t>xx-Dec 17</a:t>
              </a:r>
              <a:endParaRPr lang="en-US" altLang="en-US" dirty="0"/>
            </a:p>
          </p:txBody>
        </p:sp>
        <p:sp>
          <p:nvSpPr>
            <p:cNvPr id="16" name="Rectangle 11"/>
            <p:cNvSpPr>
              <a:spLocks noChangeArrowheads="1"/>
            </p:cNvSpPr>
            <p:nvPr/>
          </p:nvSpPr>
          <p:spPr bwMode="auto">
            <a:xfrm>
              <a:off x="224" y="1308"/>
              <a:ext cx="54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Settlement Date</a:t>
              </a:r>
              <a:endParaRPr lang="en-US" altLang="en-US"/>
            </a:p>
          </p:txBody>
        </p:sp>
        <p:sp>
          <p:nvSpPr>
            <p:cNvPr id="18" name="Rectangle 12"/>
            <p:cNvSpPr>
              <a:spLocks noChangeArrowheads="1"/>
            </p:cNvSpPr>
            <p:nvPr/>
          </p:nvSpPr>
          <p:spPr bwMode="auto">
            <a:xfrm>
              <a:off x="1045" y="1309"/>
              <a:ext cx="33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rPr>
                <a:t>xx-Dec-17</a:t>
              </a:r>
              <a:endParaRPr lang="en-US" altLang="en-US" dirty="0"/>
            </a:p>
          </p:txBody>
        </p:sp>
        <p:sp>
          <p:nvSpPr>
            <p:cNvPr id="19" name="Rectangle 13"/>
            <p:cNvSpPr>
              <a:spLocks noChangeArrowheads="1"/>
            </p:cNvSpPr>
            <p:nvPr/>
          </p:nvSpPr>
          <p:spPr bwMode="auto">
            <a:xfrm>
              <a:off x="224" y="1421"/>
              <a:ext cx="83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dirty="0">
                  <a:solidFill>
                    <a:srgbClr val="000000"/>
                  </a:solidFill>
                </a:rPr>
                <a:t>Ratings (DBRS/</a:t>
              </a:r>
              <a:r>
                <a:rPr lang="en-US" altLang="en-US" sz="900" b="1" dirty="0" err="1">
                  <a:solidFill>
                    <a:srgbClr val="000000"/>
                  </a:solidFill>
                </a:rPr>
                <a:t>Moodys</a:t>
              </a:r>
              <a:r>
                <a:rPr lang="en-US" altLang="en-US" sz="900" b="1" dirty="0">
                  <a:solidFill>
                    <a:srgbClr val="000000"/>
                  </a:solidFill>
                </a:rPr>
                <a:t>)</a:t>
              </a:r>
              <a:endParaRPr lang="en-US" altLang="en-US" dirty="0"/>
            </a:p>
          </p:txBody>
        </p:sp>
        <p:sp>
          <p:nvSpPr>
            <p:cNvPr id="20" name="Rectangle 14"/>
            <p:cNvSpPr>
              <a:spLocks noChangeArrowheads="1"/>
            </p:cNvSpPr>
            <p:nvPr/>
          </p:nvSpPr>
          <p:spPr bwMode="auto">
            <a:xfrm>
              <a:off x="1045" y="1423"/>
              <a:ext cx="10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rPr>
                <a:t>xxx</a:t>
              </a:r>
              <a:endParaRPr lang="en-US" altLang="en-US" dirty="0"/>
            </a:p>
          </p:txBody>
        </p:sp>
        <p:sp>
          <p:nvSpPr>
            <p:cNvPr id="21" name="Rectangle 15"/>
            <p:cNvSpPr>
              <a:spLocks noChangeArrowheads="1"/>
            </p:cNvSpPr>
            <p:nvPr/>
          </p:nvSpPr>
          <p:spPr bwMode="auto">
            <a:xfrm>
              <a:off x="224" y="1534"/>
              <a:ext cx="27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Amount</a:t>
              </a:r>
              <a:endParaRPr lang="en-US" altLang="en-US"/>
            </a:p>
          </p:txBody>
        </p:sp>
        <p:sp>
          <p:nvSpPr>
            <p:cNvPr id="27" name="Rectangle 16"/>
            <p:cNvSpPr>
              <a:spLocks noChangeArrowheads="1"/>
            </p:cNvSpPr>
            <p:nvPr/>
          </p:nvSpPr>
          <p:spPr bwMode="auto">
            <a:xfrm>
              <a:off x="1045" y="1536"/>
              <a:ext cx="37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rPr>
                <a:t>$xxx million</a:t>
              </a:r>
              <a:endParaRPr lang="en-US" altLang="en-US" dirty="0"/>
            </a:p>
          </p:txBody>
        </p:sp>
        <p:sp>
          <p:nvSpPr>
            <p:cNvPr id="28" name="Rectangle 17"/>
            <p:cNvSpPr>
              <a:spLocks noChangeArrowheads="1"/>
            </p:cNvSpPr>
            <p:nvPr/>
          </p:nvSpPr>
          <p:spPr bwMode="auto">
            <a:xfrm>
              <a:off x="224" y="1648"/>
              <a:ext cx="27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Coupon</a:t>
              </a:r>
              <a:endParaRPr lang="en-US" altLang="en-US"/>
            </a:p>
          </p:txBody>
        </p:sp>
        <p:sp>
          <p:nvSpPr>
            <p:cNvPr id="29" name="Rectangle 18"/>
            <p:cNvSpPr>
              <a:spLocks noChangeArrowheads="1"/>
            </p:cNvSpPr>
            <p:nvPr/>
          </p:nvSpPr>
          <p:spPr bwMode="auto">
            <a:xfrm>
              <a:off x="1012" y="1672"/>
              <a:ext cx="30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rPr>
                <a:t>  </a:t>
              </a:r>
              <a:r>
                <a:rPr lang="en-US" altLang="en-US" sz="900" dirty="0" err="1">
                  <a:solidFill>
                    <a:srgbClr val="000000"/>
                  </a:solidFill>
                </a:rPr>
                <a:t>x.xx</a:t>
              </a:r>
              <a:r>
                <a:rPr lang="en-US" altLang="en-US" sz="900" dirty="0">
                  <a:solidFill>
                    <a:srgbClr val="000000"/>
                  </a:solidFill>
                </a:rPr>
                <a:t>%  </a:t>
              </a:r>
              <a:endParaRPr lang="en-US" altLang="en-US" dirty="0"/>
            </a:p>
          </p:txBody>
        </p:sp>
        <p:sp>
          <p:nvSpPr>
            <p:cNvPr id="30" name="Rectangle 19"/>
            <p:cNvSpPr>
              <a:spLocks noChangeArrowheads="1"/>
            </p:cNvSpPr>
            <p:nvPr/>
          </p:nvSpPr>
          <p:spPr bwMode="auto">
            <a:xfrm>
              <a:off x="224" y="1761"/>
              <a:ext cx="49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Coupon Dates</a:t>
              </a:r>
              <a:endParaRPr lang="en-US" altLang="en-US"/>
            </a:p>
          </p:txBody>
        </p:sp>
        <p:sp>
          <p:nvSpPr>
            <p:cNvPr id="31" name="Rectangle 20"/>
            <p:cNvSpPr>
              <a:spLocks noChangeArrowheads="1"/>
            </p:cNvSpPr>
            <p:nvPr/>
          </p:nvSpPr>
          <p:spPr bwMode="auto">
            <a:xfrm>
              <a:off x="1045" y="1763"/>
              <a:ext cx="38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rPr>
                <a:t>xxx and xxx</a:t>
              </a:r>
              <a:endParaRPr lang="en-US" altLang="en-US" dirty="0"/>
            </a:p>
          </p:txBody>
        </p:sp>
        <p:sp>
          <p:nvSpPr>
            <p:cNvPr id="32" name="Rectangle 21"/>
            <p:cNvSpPr>
              <a:spLocks noChangeArrowheads="1"/>
            </p:cNvSpPr>
            <p:nvPr/>
          </p:nvSpPr>
          <p:spPr bwMode="auto">
            <a:xfrm>
              <a:off x="224" y="1875"/>
              <a:ext cx="46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Maturity Date</a:t>
              </a:r>
              <a:endParaRPr lang="en-US" altLang="en-US"/>
            </a:p>
          </p:txBody>
        </p:sp>
        <p:sp>
          <p:nvSpPr>
            <p:cNvPr id="33" name="Rectangle 22"/>
            <p:cNvSpPr>
              <a:spLocks noChangeArrowheads="1"/>
            </p:cNvSpPr>
            <p:nvPr/>
          </p:nvSpPr>
          <p:spPr bwMode="auto">
            <a:xfrm>
              <a:off x="1045" y="1876"/>
              <a:ext cx="26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rPr>
                <a:t>x-xxx-xx</a:t>
              </a:r>
              <a:endParaRPr lang="en-US" altLang="en-US" dirty="0"/>
            </a:p>
          </p:txBody>
        </p:sp>
        <p:sp>
          <p:nvSpPr>
            <p:cNvPr id="34" name="Rectangle 23"/>
            <p:cNvSpPr>
              <a:spLocks noChangeArrowheads="1"/>
            </p:cNvSpPr>
            <p:nvPr/>
          </p:nvSpPr>
          <p:spPr bwMode="auto">
            <a:xfrm>
              <a:off x="224" y="1988"/>
              <a:ext cx="78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Spread vs. Benchmark</a:t>
              </a:r>
              <a:endParaRPr lang="en-US" altLang="en-US"/>
            </a:p>
          </p:txBody>
        </p:sp>
        <p:sp>
          <p:nvSpPr>
            <p:cNvPr id="35" name="Rectangle 24"/>
            <p:cNvSpPr>
              <a:spLocks noChangeArrowheads="1"/>
            </p:cNvSpPr>
            <p:nvPr/>
          </p:nvSpPr>
          <p:spPr bwMode="auto">
            <a:xfrm>
              <a:off x="1045" y="1990"/>
              <a:ext cx="130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rPr>
                <a:t>+xx bps (credit: +xx bps, curve: +xx bps)</a:t>
              </a:r>
              <a:endParaRPr lang="en-US" altLang="en-US" dirty="0"/>
            </a:p>
          </p:txBody>
        </p:sp>
        <p:sp>
          <p:nvSpPr>
            <p:cNvPr id="36" name="Rectangle 25"/>
            <p:cNvSpPr>
              <a:spLocks noChangeArrowheads="1"/>
            </p:cNvSpPr>
            <p:nvPr/>
          </p:nvSpPr>
          <p:spPr bwMode="auto">
            <a:xfrm>
              <a:off x="224" y="2182"/>
              <a:ext cx="38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GoC Curve</a:t>
              </a:r>
              <a:endParaRPr lang="en-US" altLang="en-US"/>
            </a:p>
          </p:txBody>
        </p:sp>
        <p:sp>
          <p:nvSpPr>
            <p:cNvPr id="39" name="Rectangle 26"/>
            <p:cNvSpPr>
              <a:spLocks noChangeArrowheads="1"/>
            </p:cNvSpPr>
            <p:nvPr/>
          </p:nvSpPr>
          <p:spPr bwMode="auto">
            <a:xfrm>
              <a:off x="1045" y="2136"/>
              <a:ext cx="78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err="1">
                  <a:solidFill>
                    <a:srgbClr val="000000"/>
                  </a:solidFill>
                </a:rPr>
                <a:t>GoC</a:t>
              </a:r>
              <a:r>
                <a:rPr lang="en-US" altLang="en-US" sz="900" dirty="0">
                  <a:solidFill>
                    <a:srgbClr val="000000"/>
                  </a:solidFill>
                </a:rPr>
                <a:t> </a:t>
              </a:r>
              <a:r>
                <a:rPr lang="en-US" altLang="en-US" sz="900" dirty="0" err="1">
                  <a:solidFill>
                    <a:srgbClr val="000000"/>
                  </a:solidFill>
                </a:rPr>
                <a:t>x.xx</a:t>
              </a:r>
              <a:r>
                <a:rPr lang="en-US" altLang="en-US" sz="900" dirty="0">
                  <a:solidFill>
                    <a:srgbClr val="000000"/>
                  </a:solidFill>
                </a:rPr>
                <a:t>% due xx, </a:t>
              </a:r>
              <a:r>
                <a:rPr lang="en-US" altLang="en-US" sz="900" dirty="0" err="1">
                  <a:solidFill>
                    <a:srgbClr val="000000"/>
                  </a:solidFill>
                </a:rPr>
                <a:t>xxxx</a:t>
              </a:r>
              <a:endParaRPr lang="en-US" altLang="en-US" dirty="0"/>
            </a:p>
          </p:txBody>
        </p:sp>
        <p:sp>
          <p:nvSpPr>
            <p:cNvPr id="43" name="Rectangle 27"/>
            <p:cNvSpPr>
              <a:spLocks noChangeArrowheads="1"/>
            </p:cNvSpPr>
            <p:nvPr/>
          </p:nvSpPr>
          <p:spPr bwMode="auto">
            <a:xfrm>
              <a:off x="1045" y="2230"/>
              <a:ext cx="78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err="1">
                  <a:solidFill>
                    <a:srgbClr val="000000"/>
                  </a:solidFill>
                </a:rPr>
                <a:t>GoC</a:t>
              </a:r>
              <a:r>
                <a:rPr lang="en-US" altLang="en-US" sz="900" dirty="0">
                  <a:solidFill>
                    <a:srgbClr val="000000"/>
                  </a:solidFill>
                </a:rPr>
                <a:t> </a:t>
              </a:r>
              <a:r>
                <a:rPr lang="en-US" altLang="en-US" sz="900" dirty="0" err="1">
                  <a:solidFill>
                    <a:srgbClr val="000000"/>
                  </a:solidFill>
                </a:rPr>
                <a:t>x.xx</a:t>
              </a:r>
              <a:r>
                <a:rPr lang="en-US" altLang="en-US" sz="900" dirty="0">
                  <a:solidFill>
                    <a:srgbClr val="000000"/>
                  </a:solidFill>
                </a:rPr>
                <a:t>% due xx, </a:t>
              </a:r>
              <a:r>
                <a:rPr lang="en-US" altLang="en-US" sz="900" dirty="0" err="1">
                  <a:solidFill>
                    <a:srgbClr val="000000"/>
                  </a:solidFill>
                </a:rPr>
                <a:t>xxxx</a:t>
              </a:r>
              <a:endParaRPr lang="en-US" altLang="en-US" dirty="0"/>
            </a:p>
          </p:txBody>
        </p:sp>
        <p:sp>
          <p:nvSpPr>
            <p:cNvPr id="44" name="Rectangle 28"/>
            <p:cNvSpPr>
              <a:spLocks noChangeArrowheads="1"/>
            </p:cNvSpPr>
            <p:nvPr/>
          </p:nvSpPr>
          <p:spPr bwMode="auto">
            <a:xfrm>
              <a:off x="224" y="2375"/>
              <a:ext cx="57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GoC Benchmark</a:t>
              </a:r>
              <a:endParaRPr lang="en-US" altLang="en-US"/>
            </a:p>
          </p:txBody>
        </p:sp>
        <p:sp>
          <p:nvSpPr>
            <p:cNvPr id="45" name="Rectangle 29"/>
            <p:cNvSpPr>
              <a:spLocks noChangeArrowheads="1"/>
            </p:cNvSpPr>
            <p:nvPr/>
          </p:nvSpPr>
          <p:spPr bwMode="auto">
            <a:xfrm>
              <a:off x="1045" y="2376"/>
              <a:ext cx="78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err="1">
                  <a:solidFill>
                    <a:srgbClr val="000000"/>
                  </a:solidFill>
                </a:rPr>
                <a:t>GoC</a:t>
              </a:r>
              <a:r>
                <a:rPr lang="en-US" altLang="en-US" sz="900" dirty="0">
                  <a:solidFill>
                    <a:srgbClr val="000000"/>
                  </a:solidFill>
                </a:rPr>
                <a:t> </a:t>
              </a:r>
              <a:r>
                <a:rPr lang="en-US" altLang="en-US" sz="900" dirty="0" err="1">
                  <a:solidFill>
                    <a:srgbClr val="000000"/>
                  </a:solidFill>
                </a:rPr>
                <a:t>x.xx</a:t>
              </a:r>
              <a:r>
                <a:rPr lang="en-US" altLang="en-US" sz="900" dirty="0">
                  <a:solidFill>
                    <a:srgbClr val="000000"/>
                  </a:solidFill>
                </a:rPr>
                <a:t>% due xx, </a:t>
              </a:r>
              <a:r>
                <a:rPr lang="en-US" altLang="en-US" sz="900" dirty="0" err="1">
                  <a:solidFill>
                    <a:srgbClr val="000000"/>
                  </a:solidFill>
                </a:rPr>
                <a:t>xxxx</a:t>
              </a:r>
              <a:endParaRPr lang="en-US" altLang="en-US" dirty="0"/>
            </a:p>
          </p:txBody>
        </p:sp>
        <p:sp>
          <p:nvSpPr>
            <p:cNvPr id="46" name="Rectangle 30"/>
            <p:cNvSpPr>
              <a:spLocks noChangeArrowheads="1"/>
            </p:cNvSpPr>
            <p:nvPr/>
          </p:nvSpPr>
          <p:spPr bwMode="auto">
            <a:xfrm>
              <a:off x="224" y="2488"/>
              <a:ext cx="80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Benchmark Price/ Yield</a:t>
              </a:r>
              <a:endParaRPr lang="en-US" altLang="en-US"/>
            </a:p>
          </p:txBody>
        </p:sp>
        <p:sp>
          <p:nvSpPr>
            <p:cNvPr id="47" name="Rectangle 31"/>
            <p:cNvSpPr>
              <a:spLocks noChangeArrowheads="1"/>
            </p:cNvSpPr>
            <p:nvPr/>
          </p:nvSpPr>
          <p:spPr bwMode="auto">
            <a:xfrm>
              <a:off x="1045" y="2490"/>
              <a:ext cx="46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rPr>
                <a:t>$</a:t>
              </a:r>
              <a:r>
                <a:rPr lang="en-US" altLang="en-US" sz="900" dirty="0" err="1">
                  <a:solidFill>
                    <a:srgbClr val="000000"/>
                  </a:solidFill>
                </a:rPr>
                <a:t>xx.xx</a:t>
              </a:r>
              <a:r>
                <a:rPr lang="en-US" altLang="en-US" sz="900" dirty="0">
                  <a:solidFill>
                    <a:srgbClr val="000000"/>
                  </a:solidFill>
                </a:rPr>
                <a:t> / </a:t>
              </a:r>
              <a:r>
                <a:rPr lang="en-US" altLang="en-US" sz="900" dirty="0" err="1">
                  <a:solidFill>
                    <a:srgbClr val="000000"/>
                  </a:solidFill>
                </a:rPr>
                <a:t>x.xx</a:t>
              </a:r>
              <a:r>
                <a:rPr lang="en-US" altLang="en-US" sz="900" dirty="0">
                  <a:solidFill>
                    <a:srgbClr val="000000"/>
                  </a:solidFill>
                </a:rPr>
                <a:t>%</a:t>
              </a:r>
              <a:endParaRPr lang="en-US" altLang="en-US" dirty="0"/>
            </a:p>
          </p:txBody>
        </p:sp>
        <p:sp>
          <p:nvSpPr>
            <p:cNvPr id="48" name="Rectangle 32"/>
            <p:cNvSpPr>
              <a:spLocks noChangeArrowheads="1"/>
            </p:cNvSpPr>
            <p:nvPr/>
          </p:nvSpPr>
          <p:spPr bwMode="auto">
            <a:xfrm>
              <a:off x="224" y="2601"/>
              <a:ext cx="178"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Price</a:t>
              </a:r>
              <a:endParaRPr lang="en-US" altLang="en-US"/>
            </a:p>
          </p:txBody>
        </p:sp>
        <p:sp>
          <p:nvSpPr>
            <p:cNvPr id="49" name="Rectangle 33"/>
            <p:cNvSpPr>
              <a:spLocks noChangeArrowheads="1"/>
            </p:cNvSpPr>
            <p:nvPr/>
          </p:nvSpPr>
          <p:spPr bwMode="auto">
            <a:xfrm>
              <a:off x="1045" y="2603"/>
              <a:ext cx="186"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a:solidFill>
                    <a:srgbClr val="000000"/>
                  </a:solidFill>
                </a:rPr>
                <a:t>$</a:t>
              </a:r>
              <a:r>
                <a:rPr lang="en-US" altLang="en-US" sz="900" dirty="0" err="1">
                  <a:solidFill>
                    <a:srgbClr val="000000"/>
                  </a:solidFill>
                </a:rPr>
                <a:t>xxxx</a:t>
              </a:r>
              <a:endParaRPr lang="en-US" altLang="en-US" dirty="0"/>
            </a:p>
          </p:txBody>
        </p:sp>
        <p:sp>
          <p:nvSpPr>
            <p:cNvPr id="50" name="Rectangle 34"/>
            <p:cNvSpPr>
              <a:spLocks noChangeArrowheads="1"/>
            </p:cNvSpPr>
            <p:nvPr/>
          </p:nvSpPr>
          <p:spPr bwMode="auto">
            <a:xfrm>
              <a:off x="224" y="2715"/>
              <a:ext cx="174"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Yield</a:t>
              </a:r>
              <a:endParaRPr lang="en-US" altLang="en-US"/>
            </a:p>
          </p:txBody>
        </p:sp>
        <p:sp>
          <p:nvSpPr>
            <p:cNvPr id="51" name="Rectangle 35"/>
            <p:cNvSpPr>
              <a:spLocks noChangeArrowheads="1"/>
            </p:cNvSpPr>
            <p:nvPr/>
          </p:nvSpPr>
          <p:spPr bwMode="auto">
            <a:xfrm>
              <a:off x="1045" y="2717"/>
              <a:ext cx="230"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err="1">
                  <a:solidFill>
                    <a:srgbClr val="000000"/>
                  </a:solidFill>
                </a:rPr>
                <a:t>x.xxx</a:t>
              </a:r>
              <a:r>
                <a:rPr lang="en-US" altLang="en-US" sz="900" dirty="0">
                  <a:solidFill>
                    <a:srgbClr val="000000"/>
                  </a:solidFill>
                </a:rPr>
                <a:t>%</a:t>
              </a:r>
              <a:endParaRPr lang="en-US" altLang="en-US" dirty="0"/>
            </a:p>
          </p:txBody>
        </p:sp>
        <p:sp>
          <p:nvSpPr>
            <p:cNvPr id="52" name="Rectangle 36"/>
            <p:cNvSpPr>
              <a:spLocks noChangeArrowheads="1"/>
            </p:cNvSpPr>
            <p:nvPr/>
          </p:nvSpPr>
          <p:spPr bwMode="auto">
            <a:xfrm>
              <a:off x="1045" y="2838"/>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54" name="Rectangle 38"/>
            <p:cNvSpPr>
              <a:spLocks noChangeArrowheads="1"/>
            </p:cNvSpPr>
            <p:nvPr/>
          </p:nvSpPr>
          <p:spPr bwMode="auto">
            <a:xfrm>
              <a:off x="1045" y="2951"/>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56" name="Rectangle 40"/>
            <p:cNvSpPr>
              <a:spLocks noChangeArrowheads="1"/>
            </p:cNvSpPr>
            <p:nvPr/>
          </p:nvSpPr>
          <p:spPr bwMode="auto">
            <a:xfrm>
              <a:off x="1045" y="3057"/>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58" name="Rectangle 42"/>
            <p:cNvSpPr>
              <a:spLocks noChangeArrowheads="1"/>
            </p:cNvSpPr>
            <p:nvPr/>
          </p:nvSpPr>
          <p:spPr bwMode="auto">
            <a:xfrm>
              <a:off x="1045" y="3284"/>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59" name="Rectangle 43"/>
            <p:cNvSpPr>
              <a:spLocks noChangeArrowheads="1"/>
            </p:cNvSpPr>
            <p:nvPr/>
          </p:nvSpPr>
          <p:spPr bwMode="auto">
            <a:xfrm>
              <a:off x="1045" y="3397"/>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65" name="Rectangle 44"/>
            <p:cNvSpPr>
              <a:spLocks noChangeArrowheads="1"/>
            </p:cNvSpPr>
            <p:nvPr/>
          </p:nvSpPr>
          <p:spPr bwMode="auto">
            <a:xfrm>
              <a:off x="1045" y="3511"/>
              <a:ext cx="15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dirty="0" err="1">
                  <a:solidFill>
                    <a:srgbClr val="000000"/>
                  </a:solidFill>
                </a:rPr>
                <a:t>xxxx</a:t>
              </a:r>
              <a:endParaRPr lang="en-US" altLang="en-US" dirty="0"/>
            </a:p>
          </p:txBody>
        </p:sp>
        <p:sp>
          <p:nvSpPr>
            <p:cNvPr id="66" name="Rectangle 45"/>
            <p:cNvSpPr>
              <a:spLocks noChangeArrowheads="1"/>
            </p:cNvSpPr>
            <p:nvPr/>
          </p:nvSpPr>
          <p:spPr bwMode="auto">
            <a:xfrm>
              <a:off x="1045" y="3624"/>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69" name="Rectangle 48"/>
            <p:cNvSpPr>
              <a:spLocks noChangeArrowheads="1"/>
            </p:cNvSpPr>
            <p:nvPr/>
          </p:nvSpPr>
          <p:spPr bwMode="auto">
            <a:xfrm>
              <a:off x="224" y="3335"/>
              <a:ext cx="343"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900" b="1">
                  <a:solidFill>
                    <a:srgbClr val="000000"/>
                  </a:solidFill>
                </a:rPr>
                <a:t>Syndicate</a:t>
              </a:r>
              <a:endParaRPr lang="en-US" altLang="en-US"/>
            </a:p>
          </p:txBody>
        </p:sp>
        <p:sp>
          <p:nvSpPr>
            <p:cNvPr id="70" name="Line 49"/>
            <p:cNvSpPr>
              <a:spLocks noChangeShapeType="1"/>
            </p:cNvSpPr>
            <p:nvPr/>
          </p:nvSpPr>
          <p:spPr bwMode="auto">
            <a:xfrm>
              <a:off x="211" y="1063"/>
              <a:ext cx="227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1" name="Rectangle 50"/>
            <p:cNvSpPr>
              <a:spLocks noChangeArrowheads="1"/>
            </p:cNvSpPr>
            <p:nvPr/>
          </p:nvSpPr>
          <p:spPr bwMode="auto">
            <a:xfrm>
              <a:off x="211" y="1063"/>
              <a:ext cx="2278"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2" name="Line 51"/>
            <p:cNvSpPr>
              <a:spLocks noChangeShapeType="1"/>
            </p:cNvSpPr>
            <p:nvPr/>
          </p:nvSpPr>
          <p:spPr bwMode="auto">
            <a:xfrm>
              <a:off x="211" y="1176"/>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3" name="Rectangle 52"/>
            <p:cNvSpPr>
              <a:spLocks noChangeArrowheads="1"/>
            </p:cNvSpPr>
            <p:nvPr/>
          </p:nvSpPr>
          <p:spPr bwMode="auto">
            <a:xfrm>
              <a:off x="211" y="1176"/>
              <a:ext cx="8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4" name="Line 53"/>
            <p:cNvSpPr>
              <a:spLocks noChangeShapeType="1"/>
            </p:cNvSpPr>
            <p:nvPr/>
          </p:nvSpPr>
          <p:spPr bwMode="auto">
            <a:xfrm>
              <a:off x="211" y="1290"/>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5" name="Rectangle 54"/>
            <p:cNvSpPr>
              <a:spLocks noChangeArrowheads="1"/>
            </p:cNvSpPr>
            <p:nvPr/>
          </p:nvSpPr>
          <p:spPr bwMode="auto">
            <a:xfrm>
              <a:off x="211" y="1290"/>
              <a:ext cx="82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6" name="Line 55"/>
            <p:cNvSpPr>
              <a:spLocks noChangeShapeType="1"/>
            </p:cNvSpPr>
            <p:nvPr/>
          </p:nvSpPr>
          <p:spPr bwMode="auto">
            <a:xfrm>
              <a:off x="211" y="1403"/>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7" name="Rectangle 56"/>
            <p:cNvSpPr>
              <a:spLocks noChangeArrowheads="1"/>
            </p:cNvSpPr>
            <p:nvPr/>
          </p:nvSpPr>
          <p:spPr bwMode="auto">
            <a:xfrm>
              <a:off x="211" y="1403"/>
              <a:ext cx="8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8" name="Line 57"/>
            <p:cNvSpPr>
              <a:spLocks noChangeShapeType="1"/>
            </p:cNvSpPr>
            <p:nvPr/>
          </p:nvSpPr>
          <p:spPr bwMode="auto">
            <a:xfrm>
              <a:off x="211" y="1516"/>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9" name="Rectangle 58"/>
            <p:cNvSpPr>
              <a:spLocks noChangeArrowheads="1"/>
            </p:cNvSpPr>
            <p:nvPr/>
          </p:nvSpPr>
          <p:spPr bwMode="auto">
            <a:xfrm>
              <a:off x="211" y="1516"/>
              <a:ext cx="8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0" name="Line 59"/>
            <p:cNvSpPr>
              <a:spLocks noChangeShapeType="1"/>
            </p:cNvSpPr>
            <p:nvPr/>
          </p:nvSpPr>
          <p:spPr bwMode="auto">
            <a:xfrm>
              <a:off x="211" y="1630"/>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1" name="Rectangle 60"/>
            <p:cNvSpPr>
              <a:spLocks noChangeArrowheads="1"/>
            </p:cNvSpPr>
            <p:nvPr/>
          </p:nvSpPr>
          <p:spPr bwMode="auto">
            <a:xfrm>
              <a:off x="211" y="1630"/>
              <a:ext cx="82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2" name="Line 61"/>
            <p:cNvSpPr>
              <a:spLocks noChangeShapeType="1"/>
            </p:cNvSpPr>
            <p:nvPr/>
          </p:nvSpPr>
          <p:spPr bwMode="auto">
            <a:xfrm>
              <a:off x="211" y="1743"/>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3" name="Rectangle 62"/>
            <p:cNvSpPr>
              <a:spLocks noChangeArrowheads="1"/>
            </p:cNvSpPr>
            <p:nvPr/>
          </p:nvSpPr>
          <p:spPr bwMode="auto">
            <a:xfrm>
              <a:off x="211" y="1743"/>
              <a:ext cx="8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4" name="Line 63"/>
            <p:cNvSpPr>
              <a:spLocks noChangeShapeType="1"/>
            </p:cNvSpPr>
            <p:nvPr/>
          </p:nvSpPr>
          <p:spPr bwMode="auto">
            <a:xfrm>
              <a:off x="211" y="1857"/>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5" name="Rectangle 64"/>
            <p:cNvSpPr>
              <a:spLocks noChangeArrowheads="1"/>
            </p:cNvSpPr>
            <p:nvPr/>
          </p:nvSpPr>
          <p:spPr bwMode="auto">
            <a:xfrm>
              <a:off x="211" y="1857"/>
              <a:ext cx="82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6" name="Line 65"/>
            <p:cNvSpPr>
              <a:spLocks noChangeShapeType="1"/>
            </p:cNvSpPr>
            <p:nvPr/>
          </p:nvSpPr>
          <p:spPr bwMode="auto">
            <a:xfrm>
              <a:off x="211" y="1970"/>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7" name="Rectangle 66"/>
            <p:cNvSpPr>
              <a:spLocks noChangeArrowheads="1"/>
            </p:cNvSpPr>
            <p:nvPr/>
          </p:nvSpPr>
          <p:spPr bwMode="auto">
            <a:xfrm>
              <a:off x="211" y="1970"/>
              <a:ext cx="8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8" name="Line 67"/>
            <p:cNvSpPr>
              <a:spLocks noChangeShapeType="1"/>
            </p:cNvSpPr>
            <p:nvPr/>
          </p:nvSpPr>
          <p:spPr bwMode="auto">
            <a:xfrm>
              <a:off x="211" y="2083"/>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9" name="Rectangle 68"/>
            <p:cNvSpPr>
              <a:spLocks noChangeArrowheads="1"/>
            </p:cNvSpPr>
            <p:nvPr/>
          </p:nvSpPr>
          <p:spPr bwMode="auto">
            <a:xfrm>
              <a:off x="211" y="2083"/>
              <a:ext cx="8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0" name="Line 69"/>
            <p:cNvSpPr>
              <a:spLocks noChangeShapeType="1"/>
            </p:cNvSpPr>
            <p:nvPr/>
          </p:nvSpPr>
          <p:spPr bwMode="auto">
            <a:xfrm>
              <a:off x="211" y="2357"/>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1" name="Rectangle 70"/>
            <p:cNvSpPr>
              <a:spLocks noChangeArrowheads="1"/>
            </p:cNvSpPr>
            <p:nvPr/>
          </p:nvSpPr>
          <p:spPr bwMode="auto">
            <a:xfrm>
              <a:off x="211" y="2357"/>
              <a:ext cx="82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2" name="Line 71"/>
            <p:cNvSpPr>
              <a:spLocks noChangeShapeType="1"/>
            </p:cNvSpPr>
            <p:nvPr/>
          </p:nvSpPr>
          <p:spPr bwMode="auto">
            <a:xfrm>
              <a:off x="211" y="2470"/>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3" name="Rectangle 72"/>
            <p:cNvSpPr>
              <a:spLocks noChangeArrowheads="1"/>
            </p:cNvSpPr>
            <p:nvPr/>
          </p:nvSpPr>
          <p:spPr bwMode="auto">
            <a:xfrm>
              <a:off x="211" y="2470"/>
              <a:ext cx="8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4" name="Line 73"/>
            <p:cNvSpPr>
              <a:spLocks noChangeShapeType="1"/>
            </p:cNvSpPr>
            <p:nvPr/>
          </p:nvSpPr>
          <p:spPr bwMode="auto">
            <a:xfrm>
              <a:off x="211" y="2583"/>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5" name="Rectangle 74"/>
            <p:cNvSpPr>
              <a:spLocks noChangeArrowheads="1"/>
            </p:cNvSpPr>
            <p:nvPr/>
          </p:nvSpPr>
          <p:spPr bwMode="auto">
            <a:xfrm>
              <a:off x="211" y="2583"/>
              <a:ext cx="8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6" name="Line 75"/>
            <p:cNvSpPr>
              <a:spLocks noChangeShapeType="1"/>
            </p:cNvSpPr>
            <p:nvPr/>
          </p:nvSpPr>
          <p:spPr bwMode="auto">
            <a:xfrm>
              <a:off x="211" y="2697"/>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7" name="Rectangle 76"/>
            <p:cNvSpPr>
              <a:spLocks noChangeArrowheads="1"/>
            </p:cNvSpPr>
            <p:nvPr/>
          </p:nvSpPr>
          <p:spPr bwMode="auto">
            <a:xfrm>
              <a:off x="211" y="2697"/>
              <a:ext cx="82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8" name="Line 77"/>
            <p:cNvSpPr>
              <a:spLocks noChangeShapeType="1"/>
            </p:cNvSpPr>
            <p:nvPr/>
          </p:nvSpPr>
          <p:spPr bwMode="auto">
            <a:xfrm>
              <a:off x="211" y="2810"/>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9" name="Rectangle 78"/>
            <p:cNvSpPr>
              <a:spLocks noChangeArrowheads="1"/>
            </p:cNvSpPr>
            <p:nvPr/>
          </p:nvSpPr>
          <p:spPr bwMode="auto">
            <a:xfrm>
              <a:off x="211" y="2810"/>
              <a:ext cx="8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0" name="Line 79"/>
            <p:cNvSpPr>
              <a:spLocks noChangeShapeType="1"/>
            </p:cNvSpPr>
            <p:nvPr/>
          </p:nvSpPr>
          <p:spPr bwMode="auto">
            <a:xfrm>
              <a:off x="211" y="3944"/>
              <a:ext cx="822" cy="0"/>
            </a:xfrm>
            <a:prstGeom prst="line">
              <a:avLst/>
            </a:prstGeom>
            <a:noFill/>
            <a:ln w="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1" name="Rectangle 80"/>
            <p:cNvSpPr>
              <a:spLocks noChangeArrowheads="1"/>
            </p:cNvSpPr>
            <p:nvPr/>
          </p:nvSpPr>
          <p:spPr bwMode="auto">
            <a:xfrm>
              <a:off x="211" y="3944"/>
              <a:ext cx="82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02" name="Group 83"/>
          <p:cNvGrpSpPr>
            <a:grpSpLocks noChangeAspect="1"/>
          </p:cNvGrpSpPr>
          <p:nvPr/>
        </p:nvGrpSpPr>
        <p:grpSpPr bwMode="auto">
          <a:xfrm>
            <a:off x="7735267" y="3139599"/>
            <a:ext cx="2670818" cy="1738165"/>
            <a:chOff x="4384" y="2107"/>
            <a:chExt cx="1577" cy="1029"/>
          </a:xfrm>
        </p:grpSpPr>
        <p:sp>
          <p:nvSpPr>
            <p:cNvPr id="104" name="Freeform 84"/>
            <p:cNvSpPr>
              <a:spLocks/>
            </p:cNvSpPr>
            <p:nvPr/>
          </p:nvSpPr>
          <p:spPr bwMode="auto">
            <a:xfrm>
              <a:off x="4585" y="2209"/>
              <a:ext cx="775" cy="927"/>
            </a:xfrm>
            <a:custGeom>
              <a:avLst/>
              <a:gdLst>
                <a:gd name="T0" fmla="*/ 5110 w 13859"/>
                <a:gd name="T1" fmla="*/ 7826 h 16575"/>
                <a:gd name="T2" fmla="*/ 0 w 13859"/>
                <a:gd name="T3" fmla="*/ 13753 h 16575"/>
                <a:gd name="T4" fmla="*/ 11037 w 13859"/>
                <a:gd name="T5" fmla="*/ 12936 h 16575"/>
                <a:gd name="T6" fmla="*/ 10220 w 13859"/>
                <a:gd name="T7" fmla="*/ 1899 h 16575"/>
                <a:gd name="T8" fmla="*/ 5110 w 13859"/>
                <a:gd name="T9" fmla="*/ 0 h 16575"/>
                <a:gd name="T10" fmla="*/ 5110 w 13859"/>
                <a:gd name="T11" fmla="*/ 7826 h 16575"/>
              </a:gdLst>
              <a:ahLst/>
              <a:cxnLst>
                <a:cxn ang="0">
                  <a:pos x="T0" y="T1"/>
                </a:cxn>
                <a:cxn ang="0">
                  <a:pos x="T2" y="T3"/>
                </a:cxn>
                <a:cxn ang="0">
                  <a:pos x="T4" y="T5"/>
                </a:cxn>
                <a:cxn ang="0">
                  <a:pos x="T6" y="T7"/>
                </a:cxn>
                <a:cxn ang="0">
                  <a:pos x="T8" y="T9"/>
                </a:cxn>
                <a:cxn ang="0">
                  <a:pos x="T10" y="T11"/>
                </a:cxn>
              </a:cxnLst>
              <a:rect l="0" t="0" r="r" b="b"/>
              <a:pathLst>
                <a:path w="13859" h="16575">
                  <a:moveTo>
                    <a:pt x="5110" y="7826"/>
                  </a:moveTo>
                  <a:lnTo>
                    <a:pt x="0" y="13753"/>
                  </a:lnTo>
                  <a:cubicBezTo>
                    <a:pt x="3273" y="16575"/>
                    <a:pt x="8214" y="16210"/>
                    <a:pt x="11037" y="12936"/>
                  </a:cubicBezTo>
                  <a:cubicBezTo>
                    <a:pt x="13859" y="9663"/>
                    <a:pt x="13494" y="4722"/>
                    <a:pt x="10220" y="1899"/>
                  </a:cubicBezTo>
                  <a:cubicBezTo>
                    <a:pt x="8800" y="674"/>
                    <a:pt x="6986" y="0"/>
                    <a:pt x="5110" y="0"/>
                  </a:cubicBezTo>
                  <a:lnTo>
                    <a:pt x="5110" y="7826"/>
                  </a:lnTo>
                  <a:close/>
                </a:path>
              </a:pathLst>
            </a:custGeom>
            <a:solidFill>
              <a:srgbClr val="8C8C8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05" name="Freeform 85"/>
            <p:cNvSpPr>
              <a:spLocks noEditPoints="1"/>
            </p:cNvSpPr>
            <p:nvPr/>
          </p:nvSpPr>
          <p:spPr bwMode="auto">
            <a:xfrm>
              <a:off x="4580" y="2283"/>
              <a:ext cx="768" cy="806"/>
            </a:xfrm>
            <a:custGeom>
              <a:avLst/>
              <a:gdLst>
                <a:gd name="T0" fmla="*/ 170 w 13127"/>
                <a:gd name="T1" fmla="*/ 13912 h 15842"/>
                <a:gd name="T2" fmla="*/ 787 w 13127"/>
                <a:gd name="T3" fmla="*/ 14264 h 15842"/>
                <a:gd name="T4" fmla="*/ 1784 w 13127"/>
                <a:gd name="T5" fmla="*/ 14855 h 15842"/>
                <a:gd name="T6" fmla="*/ 2837 w 13127"/>
                <a:gd name="T7" fmla="*/ 15282 h 15842"/>
                <a:gd name="T8" fmla="*/ 3929 w 13127"/>
                <a:gd name="T9" fmla="*/ 15547 h 15842"/>
                <a:gd name="T10" fmla="*/ 5039 w 13127"/>
                <a:gd name="T11" fmla="*/ 15651 h 15842"/>
                <a:gd name="T12" fmla="*/ 6149 w 13127"/>
                <a:gd name="T13" fmla="*/ 15595 h 15842"/>
                <a:gd name="T14" fmla="*/ 7241 w 13127"/>
                <a:gd name="T15" fmla="*/ 15380 h 15842"/>
                <a:gd name="T16" fmla="*/ 8298 w 13127"/>
                <a:gd name="T17" fmla="*/ 15010 h 15842"/>
                <a:gd name="T18" fmla="*/ 9300 w 13127"/>
                <a:gd name="T19" fmla="*/ 14483 h 15842"/>
                <a:gd name="T20" fmla="*/ 10227 w 13127"/>
                <a:gd name="T21" fmla="*/ 13802 h 15842"/>
                <a:gd name="T22" fmla="*/ 11063 w 13127"/>
                <a:gd name="T23" fmla="*/ 12968 h 15842"/>
                <a:gd name="T24" fmla="*/ 11764 w 13127"/>
                <a:gd name="T25" fmla="*/ 12018 h 15842"/>
                <a:gd name="T26" fmla="*/ 12300 w 13127"/>
                <a:gd name="T27" fmla="*/ 11000 h 15842"/>
                <a:gd name="T28" fmla="*/ 12673 w 13127"/>
                <a:gd name="T29" fmla="*/ 9932 h 15842"/>
                <a:gd name="T30" fmla="*/ 12884 w 13127"/>
                <a:gd name="T31" fmla="*/ 8833 h 15842"/>
                <a:gd name="T32" fmla="*/ 12934 w 13127"/>
                <a:gd name="T33" fmla="*/ 7721 h 15842"/>
                <a:gd name="T34" fmla="*/ 12826 w 13127"/>
                <a:gd name="T35" fmla="*/ 6614 h 15842"/>
                <a:gd name="T36" fmla="*/ 12559 w 13127"/>
                <a:gd name="T37" fmla="*/ 5531 h 15842"/>
                <a:gd name="T38" fmla="*/ 12136 w 13127"/>
                <a:gd name="T39" fmla="*/ 4491 h 15842"/>
                <a:gd name="T40" fmla="*/ 11558 w 13127"/>
                <a:gd name="T41" fmla="*/ 3512 h 15842"/>
                <a:gd name="T42" fmla="*/ 10826 w 13127"/>
                <a:gd name="T43" fmla="*/ 2613 h 15842"/>
                <a:gd name="T44" fmla="*/ 9985 w 13127"/>
                <a:gd name="T45" fmla="*/ 1847 h 15842"/>
                <a:gd name="T46" fmla="*/ 9133 w 13127"/>
                <a:gd name="T47" fmla="*/ 1263 h 15842"/>
                <a:gd name="T48" fmla="*/ 8216 w 13127"/>
                <a:gd name="T49" fmla="*/ 802 h 15842"/>
                <a:gd name="T50" fmla="*/ 7247 w 13127"/>
                <a:gd name="T51" fmla="*/ 466 h 15842"/>
                <a:gd name="T52" fmla="*/ 6240 w 13127"/>
                <a:gd name="T53" fmla="*/ 261 h 15842"/>
                <a:gd name="T54" fmla="*/ 5205 w 13127"/>
                <a:gd name="T55" fmla="*/ 192 h 15842"/>
                <a:gd name="T56" fmla="*/ 5111 w 13127"/>
                <a:gd name="T57" fmla="*/ 96 h 15842"/>
                <a:gd name="T58" fmla="*/ 5565 w 13127"/>
                <a:gd name="T59" fmla="*/ 9 h 15842"/>
                <a:gd name="T60" fmla="*/ 6617 w 13127"/>
                <a:gd name="T61" fmla="*/ 126 h 15842"/>
                <a:gd name="T62" fmla="*/ 7638 w 13127"/>
                <a:gd name="T63" fmla="*/ 383 h 15842"/>
                <a:gd name="T64" fmla="*/ 8615 w 13127"/>
                <a:gd name="T65" fmla="*/ 771 h 15842"/>
                <a:gd name="T66" fmla="*/ 9534 w 13127"/>
                <a:gd name="T67" fmla="*/ 1286 h 15842"/>
                <a:gd name="T68" fmla="*/ 10382 w 13127"/>
                <a:gd name="T69" fmla="*/ 1924 h 15842"/>
                <a:gd name="T70" fmla="*/ 11236 w 13127"/>
                <a:gd name="T71" fmla="*/ 2782 h 15842"/>
                <a:gd name="T72" fmla="*/ 11933 w 13127"/>
                <a:gd name="T73" fmla="*/ 3733 h 15842"/>
                <a:gd name="T74" fmla="*/ 12472 w 13127"/>
                <a:gd name="T75" fmla="*/ 4759 h 15842"/>
                <a:gd name="T76" fmla="*/ 12852 w 13127"/>
                <a:gd name="T77" fmla="*/ 5842 h 15842"/>
                <a:gd name="T78" fmla="*/ 13071 w 13127"/>
                <a:gd name="T79" fmla="*/ 6962 h 15842"/>
                <a:gd name="T80" fmla="*/ 13127 w 13127"/>
                <a:gd name="T81" fmla="*/ 8100 h 15842"/>
                <a:gd name="T82" fmla="*/ 13021 w 13127"/>
                <a:gd name="T83" fmla="*/ 9238 h 15842"/>
                <a:gd name="T84" fmla="*/ 12748 w 13127"/>
                <a:gd name="T85" fmla="*/ 10356 h 15842"/>
                <a:gd name="T86" fmla="*/ 12309 w 13127"/>
                <a:gd name="T87" fmla="*/ 11435 h 15842"/>
                <a:gd name="T88" fmla="*/ 11704 w 13127"/>
                <a:gd name="T89" fmla="*/ 12458 h 15842"/>
                <a:gd name="T90" fmla="*/ 10931 w 13127"/>
                <a:gd name="T91" fmla="*/ 13398 h 15842"/>
                <a:gd name="T92" fmla="*/ 10040 w 13127"/>
                <a:gd name="T93" fmla="*/ 14201 h 15842"/>
                <a:gd name="T94" fmla="*/ 9062 w 13127"/>
                <a:gd name="T95" fmla="*/ 14845 h 15842"/>
                <a:gd name="T96" fmla="*/ 8014 w 13127"/>
                <a:gd name="T97" fmla="*/ 15332 h 15842"/>
                <a:gd name="T98" fmla="*/ 6918 w 13127"/>
                <a:gd name="T99" fmla="*/ 15658 h 15842"/>
                <a:gd name="T100" fmla="*/ 5789 w 13127"/>
                <a:gd name="T101" fmla="*/ 15822 h 15842"/>
                <a:gd name="T102" fmla="*/ 4650 w 13127"/>
                <a:gd name="T103" fmla="*/ 15825 h 15842"/>
                <a:gd name="T104" fmla="*/ 3517 w 13127"/>
                <a:gd name="T105" fmla="*/ 15663 h 15842"/>
                <a:gd name="T106" fmla="*/ 2409 w 13127"/>
                <a:gd name="T107" fmla="*/ 15335 h 15842"/>
                <a:gd name="T108" fmla="*/ 1347 w 13127"/>
                <a:gd name="T109" fmla="*/ 14841 h 15842"/>
                <a:gd name="T110" fmla="*/ 349 w 13127"/>
                <a:gd name="T111" fmla="*/ 14179 h 15842"/>
                <a:gd name="T112" fmla="*/ 25 w 13127"/>
                <a:gd name="T113" fmla="*/ 13787 h 15842"/>
                <a:gd name="T114" fmla="*/ 5111 w 13127"/>
                <a:gd name="T115" fmla="*/ 96 h 15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127" h="15842">
                  <a:moveTo>
                    <a:pt x="5303" y="7922"/>
                  </a:moveTo>
                  <a:cubicBezTo>
                    <a:pt x="5303" y="7945"/>
                    <a:pt x="5295" y="7968"/>
                    <a:pt x="5280" y="7985"/>
                  </a:cubicBezTo>
                  <a:lnTo>
                    <a:pt x="170" y="13912"/>
                  </a:lnTo>
                  <a:lnTo>
                    <a:pt x="158" y="13775"/>
                  </a:lnTo>
                  <a:lnTo>
                    <a:pt x="470" y="14030"/>
                  </a:lnTo>
                  <a:lnTo>
                    <a:pt x="787" y="14264"/>
                  </a:lnTo>
                  <a:lnTo>
                    <a:pt x="1111" y="14479"/>
                  </a:lnTo>
                  <a:lnTo>
                    <a:pt x="1444" y="14676"/>
                  </a:lnTo>
                  <a:lnTo>
                    <a:pt x="1784" y="14855"/>
                  </a:lnTo>
                  <a:lnTo>
                    <a:pt x="2130" y="15015"/>
                  </a:lnTo>
                  <a:lnTo>
                    <a:pt x="2481" y="15157"/>
                  </a:lnTo>
                  <a:lnTo>
                    <a:pt x="2837" y="15282"/>
                  </a:lnTo>
                  <a:lnTo>
                    <a:pt x="3198" y="15388"/>
                  </a:lnTo>
                  <a:lnTo>
                    <a:pt x="3562" y="15476"/>
                  </a:lnTo>
                  <a:lnTo>
                    <a:pt x="3929" y="15547"/>
                  </a:lnTo>
                  <a:lnTo>
                    <a:pt x="4297" y="15599"/>
                  </a:lnTo>
                  <a:lnTo>
                    <a:pt x="4667" y="15634"/>
                  </a:lnTo>
                  <a:lnTo>
                    <a:pt x="5039" y="15651"/>
                  </a:lnTo>
                  <a:lnTo>
                    <a:pt x="5409" y="15649"/>
                  </a:lnTo>
                  <a:lnTo>
                    <a:pt x="5780" y="15631"/>
                  </a:lnTo>
                  <a:lnTo>
                    <a:pt x="6149" y="15595"/>
                  </a:lnTo>
                  <a:lnTo>
                    <a:pt x="6516" y="15541"/>
                  </a:lnTo>
                  <a:lnTo>
                    <a:pt x="6881" y="15469"/>
                  </a:lnTo>
                  <a:lnTo>
                    <a:pt x="7241" y="15380"/>
                  </a:lnTo>
                  <a:lnTo>
                    <a:pt x="7599" y="15274"/>
                  </a:lnTo>
                  <a:lnTo>
                    <a:pt x="7951" y="15151"/>
                  </a:lnTo>
                  <a:lnTo>
                    <a:pt x="8298" y="15010"/>
                  </a:lnTo>
                  <a:lnTo>
                    <a:pt x="8639" y="14851"/>
                  </a:lnTo>
                  <a:lnTo>
                    <a:pt x="8973" y="14676"/>
                  </a:lnTo>
                  <a:lnTo>
                    <a:pt x="9300" y="14483"/>
                  </a:lnTo>
                  <a:lnTo>
                    <a:pt x="9618" y="14273"/>
                  </a:lnTo>
                  <a:lnTo>
                    <a:pt x="9927" y="14046"/>
                  </a:lnTo>
                  <a:lnTo>
                    <a:pt x="10227" y="13802"/>
                  </a:lnTo>
                  <a:lnTo>
                    <a:pt x="10517" y="13541"/>
                  </a:lnTo>
                  <a:lnTo>
                    <a:pt x="10796" y="13263"/>
                  </a:lnTo>
                  <a:lnTo>
                    <a:pt x="11063" y="12968"/>
                  </a:lnTo>
                  <a:lnTo>
                    <a:pt x="11315" y="12660"/>
                  </a:lnTo>
                  <a:lnTo>
                    <a:pt x="11549" y="12343"/>
                  </a:lnTo>
                  <a:lnTo>
                    <a:pt x="11764" y="12018"/>
                  </a:lnTo>
                  <a:lnTo>
                    <a:pt x="11961" y="11686"/>
                  </a:lnTo>
                  <a:lnTo>
                    <a:pt x="12140" y="11346"/>
                  </a:lnTo>
                  <a:lnTo>
                    <a:pt x="12300" y="11000"/>
                  </a:lnTo>
                  <a:lnTo>
                    <a:pt x="12442" y="10648"/>
                  </a:lnTo>
                  <a:lnTo>
                    <a:pt x="12567" y="10293"/>
                  </a:lnTo>
                  <a:lnTo>
                    <a:pt x="12673" y="9932"/>
                  </a:lnTo>
                  <a:lnTo>
                    <a:pt x="12761" y="9568"/>
                  </a:lnTo>
                  <a:lnTo>
                    <a:pt x="12832" y="9201"/>
                  </a:lnTo>
                  <a:lnTo>
                    <a:pt x="12884" y="8833"/>
                  </a:lnTo>
                  <a:lnTo>
                    <a:pt x="12919" y="8463"/>
                  </a:lnTo>
                  <a:lnTo>
                    <a:pt x="12936" y="8091"/>
                  </a:lnTo>
                  <a:lnTo>
                    <a:pt x="12934" y="7721"/>
                  </a:lnTo>
                  <a:lnTo>
                    <a:pt x="12916" y="7350"/>
                  </a:lnTo>
                  <a:lnTo>
                    <a:pt x="12880" y="6981"/>
                  </a:lnTo>
                  <a:lnTo>
                    <a:pt x="12826" y="6614"/>
                  </a:lnTo>
                  <a:lnTo>
                    <a:pt x="12754" y="6249"/>
                  </a:lnTo>
                  <a:lnTo>
                    <a:pt x="12665" y="5888"/>
                  </a:lnTo>
                  <a:lnTo>
                    <a:pt x="12559" y="5531"/>
                  </a:lnTo>
                  <a:lnTo>
                    <a:pt x="12436" y="5179"/>
                  </a:lnTo>
                  <a:lnTo>
                    <a:pt x="12295" y="4832"/>
                  </a:lnTo>
                  <a:lnTo>
                    <a:pt x="12136" y="4491"/>
                  </a:lnTo>
                  <a:lnTo>
                    <a:pt x="11961" y="4157"/>
                  </a:lnTo>
                  <a:lnTo>
                    <a:pt x="11768" y="3830"/>
                  </a:lnTo>
                  <a:lnTo>
                    <a:pt x="11558" y="3512"/>
                  </a:lnTo>
                  <a:lnTo>
                    <a:pt x="11331" y="3203"/>
                  </a:lnTo>
                  <a:lnTo>
                    <a:pt x="11087" y="2903"/>
                  </a:lnTo>
                  <a:lnTo>
                    <a:pt x="10826" y="2613"/>
                  </a:lnTo>
                  <a:lnTo>
                    <a:pt x="10548" y="2334"/>
                  </a:lnTo>
                  <a:lnTo>
                    <a:pt x="10253" y="2066"/>
                  </a:lnTo>
                  <a:lnTo>
                    <a:pt x="9985" y="1847"/>
                  </a:lnTo>
                  <a:lnTo>
                    <a:pt x="9710" y="1639"/>
                  </a:lnTo>
                  <a:lnTo>
                    <a:pt x="9425" y="1445"/>
                  </a:lnTo>
                  <a:lnTo>
                    <a:pt x="9133" y="1263"/>
                  </a:lnTo>
                  <a:lnTo>
                    <a:pt x="8834" y="1096"/>
                  </a:lnTo>
                  <a:lnTo>
                    <a:pt x="8528" y="942"/>
                  </a:lnTo>
                  <a:lnTo>
                    <a:pt x="8216" y="802"/>
                  </a:lnTo>
                  <a:lnTo>
                    <a:pt x="7898" y="676"/>
                  </a:lnTo>
                  <a:lnTo>
                    <a:pt x="7575" y="564"/>
                  </a:lnTo>
                  <a:lnTo>
                    <a:pt x="7247" y="466"/>
                  </a:lnTo>
                  <a:lnTo>
                    <a:pt x="6914" y="384"/>
                  </a:lnTo>
                  <a:lnTo>
                    <a:pt x="6578" y="314"/>
                  </a:lnTo>
                  <a:lnTo>
                    <a:pt x="6240" y="261"/>
                  </a:lnTo>
                  <a:lnTo>
                    <a:pt x="5897" y="223"/>
                  </a:lnTo>
                  <a:lnTo>
                    <a:pt x="5552" y="200"/>
                  </a:lnTo>
                  <a:lnTo>
                    <a:pt x="5205" y="192"/>
                  </a:lnTo>
                  <a:lnTo>
                    <a:pt x="5303" y="96"/>
                  </a:lnTo>
                  <a:lnTo>
                    <a:pt x="5303" y="7922"/>
                  </a:lnTo>
                  <a:close/>
                  <a:moveTo>
                    <a:pt x="5111" y="96"/>
                  </a:moveTo>
                  <a:cubicBezTo>
                    <a:pt x="5111" y="71"/>
                    <a:pt x="5122" y="46"/>
                    <a:pt x="5140" y="28"/>
                  </a:cubicBezTo>
                  <a:cubicBezTo>
                    <a:pt x="5159" y="10"/>
                    <a:pt x="5184" y="0"/>
                    <a:pt x="5210" y="0"/>
                  </a:cubicBezTo>
                  <a:lnTo>
                    <a:pt x="5565" y="9"/>
                  </a:lnTo>
                  <a:lnTo>
                    <a:pt x="5918" y="32"/>
                  </a:lnTo>
                  <a:lnTo>
                    <a:pt x="6269" y="72"/>
                  </a:lnTo>
                  <a:lnTo>
                    <a:pt x="6617" y="126"/>
                  </a:lnTo>
                  <a:lnTo>
                    <a:pt x="6961" y="197"/>
                  </a:lnTo>
                  <a:lnTo>
                    <a:pt x="7302" y="282"/>
                  </a:lnTo>
                  <a:lnTo>
                    <a:pt x="7638" y="383"/>
                  </a:lnTo>
                  <a:lnTo>
                    <a:pt x="7969" y="497"/>
                  </a:lnTo>
                  <a:lnTo>
                    <a:pt x="8295" y="627"/>
                  </a:lnTo>
                  <a:lnTo>
                    <a:pt x="8615" y="771"/>
                  </a:lnTo>
                  <a:lnTo>
                    <a:pt x="8927" y="929"/>
                  </a:lnTo>
                  <a:lnTo>
                    <a:pt x="9234" y="1100"/>
                  </a:lnTo>
                  <a:lnTo>
                    <a:pt x="9534" y="1286"/>
                  </a:lnTo>
                  <a:lnTo>
                    <a:pt x="9825" y="1486"/>
                  </a:lnTo>
                  <a:lnTo>
                    <a:pt x="10107" y="1698"/>
                  </a:lnTo>
                  <a:lnTo>
                    <a:pt x="10382" y="1924"/>
                  </a:lnTo>
                  <a:lnTo>
                    <a:pt x="10683" y="2199"/>
                  </a:lnTo>
                  <a:lnTo>
                    <a:pt x="10969" y="2484"/>
                  </a:lnTo>
                  <a:lnTo>
                    <a:pt x="11236" y="2782"/>
                  </a:lnTo>
                  <a:lnTo>
                    <a:pt x="11486" y="3090"/>
                  </a:lnTo>
                  <a:lnTo>
                    <a:pt x="11719" y="3407"/>
                  </a:lnTo>
                  <a:lnTo>
                    <a:pt x="11933" y="3733"/>
                  </a:lnTo>
                  <a:lnTo>
                    <a:pt x="12130" y="4068"/>
                  </a:lnTo>
                  <a:lnTo>
                    <a:pt x="12311" y="4410"/>
                  </a:lnTo>
                  <a:lnTo>
                    <a:pt x="12472" y="4759"/>
                  </a:lnTo>
                  <a:lnTo>
                    <a:pt x="12617" y="5116"/>
                  </a:lnTo>
                  <a:lnTo>
                    <a:pt x="12744" y="5476"/>
                  </a:lnTo>
                  <a:lnTo>
                    <a:pt x="12852" y="5842"/>
                  </a:lnTo>
                  <a:lnTo>
                    <a:pt x="12943" y="6212"/>
                  </a:lnTo>
                  <a:lnTo>
                    <a:pt x="13015" y="6585"/>
                  </a:lnTo>
                  <a:lnTo>
                    <a:pt x="13071" y="6962"/>
                  </a:lnTo>
                  <a:lnTo>
                    <a:pt x="13107" y="7341"/>
                  </a:lnTo>
                  <a:lnTo>
                    <a:pt x="13126" y="7720"/>
                  </a:lnTo>
                  <a:lnTo>
                    <a:pt x="13127" y="8100"/>
                  </a:lnTo>
                  <a:lnTo>
                    <a:pt x="13110" y="8480"/>
                  </a:lnTo>
                  <a:lnTo>
                    <a:pt x="13075" y="8860"/>
                  </a:lnTo>
                  <a:lnTo>
                    <a:pt x="13021" y="9238"/>
                  </a:lnTo>
                  <a:lnTo>
                    <a:pt x="12948" y="9613"/>
                  </a:lnTo>
                  <a:lnTo>
                    <a:pt x="12858" y="9987"/>
                  </a:lnTo>
                  <a:lnTo>
                    <a:pt x="12748" y="10356"/>
                  </a:lnTo>
                  <a:lnTo>
                    <a:pt x="12620" y="10720"/>
                  </a:lnTo>
                  <a:lnTo>
                    <a:pt x="12474" y="11081"/>
                  </a:lnTo>
                  <a:lnTo>
                    <a:pt x="12309" y="11435"/>
                  </a:lnTo>
                  <a:lnTo>
                    <a:pt x="12126" y="11783"/>
                  </a:lnTo>
                  <a:lnTo>
                    <a:pt x="11924" y="12124"/>
                  </a:lnTo>
                  <a:lnTo>
                    <a:pt x="11704" y="12458"/>
                  </a:lnTo>
                  <a:lnTo>
                    <a:pt x="11464" y="12781"/>
                  </a:lnTo>
                  <a:lnTo>
                    <a:pt x="11205" y="13097"/>
                  </a:lnTo>
                  <a:lnTo>
                    <a:pt x="10931" y="13398"/>
                  </a:lnTo>
                  <a:lnTo>
                    <a:pt x="10646" y="13684"/>
                  </a:lnTo>
                  <a:lnTo>
                    <a:pt x="10348" y="13951"/>
                  </a:lnTo>
                  <a:lnTo>
                    <a:pt x="10040" y="14201"/>
                  </a:lnTo>
                  <a:lnTo>
                    <a:pt x="9723" y="14434"/>
                  </a:lnTo>
                  <a:lnTo>
                    <a:pt x="9397" y="14648"/>
                  </a:lnTo>
                  <a:lnTo>
                    <a:pt x="9062" y="14845"/>
                  </a:lnTo>
                  <a:lnTo>
                    <a:pt x="8720" y="15026"/>
                  </a:lnTo>
                  <a:lnTo>
                    <a:pt x="8371" y="15187"/>
                  </a:lnTo>
                  <a:lnTo>
                    <a:pt x="8014" y="15332"/>
                  </a:lnTo>
                  <a:lnTo>
                    <a:pt x="7654" y="15459"/>
                  </a:lnTo>
                  <a:lnTo>
                    <a:pt x="7287" y="15567"/>
                  </a:lnTo>
                  <a:lnTo>
                    <a:pt x="6918" y="15658"/>
                  </a:lnTo>
                  <a:lnTo>
                    <a:pt x="6545" y="15730"/>
                  </a:lnTo>
                  <a:lnTo>
                    <a:pt x="6168" y="15786"/>
                  </a:lnTo>
                  <a:lnTo>
                    <a:pt x="5789" y="15822"/>
                  </a:lnTo>
                  <a:lnTo>
                    <a:pt x="5410" y="15841"/>
                  </a:lnTo>
                  <a:lnTo>
                    <a:pt x="5030" y="15842"/>
                  </a:lnTo>
                  <a:lnTo>
                    <a:pt x="4650" y="15825"/>
                  </a:lnTo>
                  <a:lnTo>
                    <a:pt x="4270" y="15790"/>
                  </a:lnTo>
                  <a:lnTo>
                    <a:pt x="3892" y="15736"/>
                  </a:lnTo>
                  <a:lnTo>
                    <a:pt x="3517" y="15663"/>
                  </a:lnTo>
                  <a:lnTo>
                    <a:pt x="3143" y="15573"/>
                  </a:lnTo>
                  <a:lnTo>
                    <a:pt x="2774" y="15463"/>
                  </a:lnTo>
                  <a:lnTo>
                    <a:pt x="2409" y="15335"/>
                  </a:lnTo>
                  <a:lnTo>
                    <a:pt x="2049" y="15189"/>
                  </a:lnTo>
                  <a:lnTo>
                    <a:pt x="1695" y="15024"/>
                  </a:lnTo>
                  <a:lnTo>
                    <a:pt x="1347" y="14841"/>
                  </a:lnTo>
                  <a:lnTo>
                    <a:pt x="1005" y="14639"/>
                  </a:lnTo>
                  <a:lnTo>
                    <a:pt x="672" y="14419"/>
                  </a:lnTo>
                  <a:lnTo>
                    <a:pt x="349" y="14179"/>
                  </a:lnTo>
                  <a:lnTo>
                    <a:pt x="37" y="13924"/>
                  </a:lnTo>
                  <a:cubicBezTo>
                    <a:pt x="17" y="13907"/>
                    <a:pt x="4" y="13884"/>
                    <a:pt x="2" y="13858"/>
                  </a:cubicBezTo>
                  <a:cubicBezTo>
                    <a:pt x="0" y="13832"/>
                    <a:pt x="8" y="13806"/>
                    <a:pt x="25" y="13787"/>
                  </a:cubicBezTo>
                  <a:lnTo>
                    <a:pt x="5135" y="7860"/>
                  </a:lnTo>
                  <a:lnTo>
                    <a:pt x="5111" y="7922"/>
                  </a:lnTo>
                  <a:lnTo>
                    <a:pt x="5111" y="96"/>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06" name="Freeform 86"/>
            <p:cNvSpPr>
              <a:spLocks/>
            </p:cNvSpPr>
            <p:nvPr/>
          </p:nvSpPr>
          <p:spPr bwMode="auto">
            <a:xfrm>
              <a:off x="4384" y="2402"/>
              <a:ext cx="487" cy="576"/>
            </a:xfrm>
            <a:custGeom>
              <a:avLst/>
              <a:gdLst>
                <a:gd name="T0" fmla="*/ 8705 w 8705"/>
                <a:gd name="T1" fmla="*/ 4376 h 10303"/>
                <a:gd name="T2" fmla="*/ 2217 w 8705"/>
                <a:gd name="T3" fmla="*/ 0 h 10303"/>
                <a:gd name="T4" fmla="*/ 3595 w 8705"/>
                <a:gd name="T5" fmla="*/ 10303 h 10303"/>
                <a:gd name="T6" fmla="*/ 8705 w 8705"/>
                <a:gd name="T7" fmla="*/ 4376 h 10303"/>
              </a:gdLst>
              <a:ahLst/>
              <a:cxnLst>
                <a:cxn ang="0">
                  <a:pos x="T0" y="T1"/>
                </a:cxn>
                <a:cxn ang="0">
                  <a:pos x="T2" y="T3"/>
                </a:cxn>
                <a:cxn ang="0">
                  <a:pos x="T4" y="T5"/>
                </a:cxn>
                <a:cxn ang="0">
                  <a:pos x="T6" y="T7"/>
                </a:cxn>
              </a:cxnLst>
              <a:rect l="0" t="0" r="r" b="b"/>
              <a:pathLst>
                <a:path w="8705" h="10303">
                  <a:moveTo>
                    <a:pt x="8705" y="4376"/>
                  </a:moveTo>
                  <a:lnTo>
                    <a:pt x="2217" y="0"/>
                  </a:lnTo>
                  <a:cubicBezTo>
                    <a:pt x="0" y="3287"/>
                    <a:pt x="591" y="7713"/>
                    <a:pt x="3595" y="10303"/>
                  </a:cubicBezTo>
                  <a:lnTo>
                    <a:pt x="8705" y="4376"/>
                  </a:lnTo>
                  <a:close/>
                </a:path>
              </a:pathLst>
            </a:custGeom>
            <a:solidFill>
              <a:srgbClr val="0079C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07" name="Freeform 87"/>
            <p:cNvSpPr>
              <a:spLocks noEditPoints="1"/>
            </p:cNvSpPr>
            <p:nvPr/>
          </p:nvSpPr>
          <p:spPr bwMode="auto">
            <a:xfrm>
              <a:off x="4428" y="2396"/>
              <a:ext cx="449" cy="587"/>
            </a:xfrm>
            <a:custGeom>
              <a:avLst/>
              <a:gdLst>
                <a:gd name="T0" fmla="*/ 7869 w 8021"/>
                <a:gd name="T1" fmla="*/ 4555 h 10500"/>
                <a:gd name="T2" fmla="*/ 1515 w 8021"/>
                <a:gd name="T3" fmla="*/ 151 h 10500"/>
                <a:gd name="T4" fmla="*/ 1135 w 8021"/>
                <a:gd name="T5" fmla="*/ 776 h 10500"/>
                <a:gd name="T6" fmla="*/ 821 w 8021"/>
                <a:gd name="T7" fmla="*/ 1420 h 10500"/>
                <a:gd name="T8" fmla="*/ 571 w 8021"/>
                <a:gd name="T9" fmla="*/ 2081 h 10500"/>
                <a:gd name="T10" fmla="*/ 386 w 8021"/>
                <a:gd name="T11" fmla="*/ 2755 h 10500"/>
                <a:gd name="T12" fmla="*/ 261 w 8021"/>
                <a:gd name="T13" fmla="*/ 3439 h 10500"/>
                <a:gd name="T14" fmla="*/ 200 w 8021"/>
                <a:gd name="T15" fmla="*/ 4127 h 10500"/>
                <a:gd name="T16" fmla="*/ 199 w 8021"/>
                <a:gd name="T17" fmla="*/ 4817 h 10500"/>
                <a:gd name="T18" fmla="*/ 261 w 8021"/>
                <a:gd name="T19" fmla="*/ 5502 h 10500"/>
                <a:gd name="T20" fmla="*/ 383 w 8021"/>
                <a:gd name="T21" fmla="*/ 6178 h 10500"/>
                <a:gd name="T22" fmla="*/ 564 w 8021"/>
                <a:gd name="T23" fmla="*/ 6843 h 10500"/>
                <a:gd name="T24" fmla="*/ 805 w 8021"/>
                <a:gd name="T25" fmla="*/ 7492 h 10500"/>
                <a:gd name="T26" fmla="*/ 1103 w 8021"/>
                <a:gd name="T27" fmla="*/ 8119 h 10500"/>
                <a:gd name="T28" fmla="*/ 1461 w 8021"/>
                <a:gd name="T29" fmla="*/ 8721 h 10500"/>
                <a:gd name="T30" fmla="*/ 1876 w 8021"/>
                <a:gd name="T31" fmla="*/ 9292 h 10500"/>
                <a:gd name="T32" fmla="*/ 2348 w 8021"/>
                <a:gd name="T33" fmla="*/ 9831 h 10500"/>
                <a:gd name="T34" fmla="*/ 2877 w 8021"/>
                <a:gd name="T35" fmla="*/ 10331 h 10500"/>
                <a:gd name="T36" fmla="*/ 7850 w 8021"/>
                <a:gd name="T37" fmla="*/ 4413 h 10500"/>
                <a:gd name="T38" fmla="*/ 2818 w 8021"/>
                <a:gd name="T39" fmla="*/ 10498 h 10500"/>
                <a:gd name="T40" fmla="*/ 2470 w 8021"/>
                <a:gd name="T41" fmla="*/ 10222 h 10500"/>
                <a:gd name="T42" fmla="*/ 1958 w 8021"/>
                <a:gd name="T43" fmla="*/ 9689 h 10500"/>
                <a:gd name="T44" fmla="*/ 1503 w 8021"/>
                <a:gd name="T45" fmla="*/ 9120 h 10500"/>
                <a:gd name="T46" fmla="*/ 1108 w 8021"/>
                <a:gd name="T47" fmla="*/ 8518 h 10500"/>
                <a:gd name="T48" fmla="*/ 772 w 8021"/>
                <a:gd name="T49" fmla="*/ 7887 h 10500"/>
                <a:gd name="T50" fmla="*/ 495 w 8021"/>
                <a:gd name="T51" fmla="*/ 7233 h 10500"/>
                <a:gd name="T52" fmla="*/ 279 w 8021"/>
                <a:gd name="T53" fmla="*/ 6560 h 10500"/>
                <a:gd name="T54" fmla="*/ 125 w 8021"/>
                <a:gd name="T55" fmla="*/ 5871 h 10500"/>
                <a:gd name="T56" fmla="*/ 32 w 8021"/>
                <a:gd name="T57" fmla="*/ 5173 h 10500"/>
                <a:gd name="T58" fmla="*/ 0 w 8021"/>
                <a:gd name="T59" fmla="*/ 4467 h 10500"/>
                <a:gd name="T60" fmla="*/ 32 w 8021"/>
                <a:gd name="T61" fmla="*/ 3762 h 10500"/>
                <a:gd name="T62" fmla="*/ 127 w 8021"/>
                <a:gd name="T63" fmla="*/ 3058 h 10500"/>
                <a:gd name="T64" fmla="*/ 287 w 8021"/>
                <a:gd name="T65" fmla="*/ 2361 h 10500"/>
                <a:gd name="T66" fmla="*/ 510 w 8021"/>
                <a:gd name="T67" fmla="*/ 1677 h 10500"/>
                <a:gd name="T68" fmla="*/ 799 w 8021"/>
                <a:gd name="T69" fmla="*/ 1007 h 10500"/>
                <a:gd name="T70" fmla="*/ 1154 w 8021"/>
                <a:gd name="T71" fmla="*/ 359 h 10500"/>
                <a:gd name="T72" fmla="*/ 1415 w 8021"/>
                <a:gd name="T73" fmla="*/ 5 h 10500"/>
                <a:gd name="T74" fmla="*/ 7976 w 8021"/>
                <a:gd name="T75" fmla="*/ 4396 h 10500"/>
                <a:gd name="T76" fmla="*/ 7995 w 8021"/>
                <a:gd name="T77" fmla="*/ 4538 h 10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021" h="10500">
                  <a:moveTo>
                    <a:pt x="7850" y="4413"/>
                  </a:moveTo>
                  <a:lnTo>
                    <a:pt x="7869" y="4555"/>
                  </a:lnTo>
                  <a:lnTo>
                    <a:pt x="1381" y="179"/>
                  </a:lnTo>
                  <a:lnTo>
                    <a:pt x="1515" y="151"/>
                  </a:lnTo>
                  <a:lnTo>
                    <a:pt x="1315" y="462"/>
                  </a:lnTo>
                  <a:lnTo>
                    <a:pt x="1135" y="776"/>
                  </a:lnTo>
                  <a:lnTo>
                    <a:pt x="970" y="1096"/>
                  </a:lnTo>
                  <a:lnTo>
                    <a:pt x="821" y="1420"/>
                  </a:lnTo>
                  <a:lnTo>
                    <a:pt x="689" y="1748"/>
                  </a:lnTo>
                  <a:lnTo>
                    <a:pt x="571" y="2081"/>
                  </a:lnTo>
                  <a:lnTo>
                    <a:pt x="470" y="2416"/>
                  </a:lnTo>
                  <a:lnTo>
                    <a:pt x="386" y="2755"/>
                  </a:lnTo>
                  <a:lnTo>
                    <a:pt x="316" y="3097"/>
                  </a:lnTo>
                  <a:lnTo>
                    <a:pt x="261" y="3439"/>
                  </a:lnTo>
                  <a:lnTo>
                    <a:pt x="223" y="3783"/>
                  </a:lnTo>
                  <a:lnTo>
                    <a:pt x="200" y="4127"/>
                  </a:lnTo>
                  <a:lnTo>
                    <a:pt x="192" y="4472"/>
                  </a:lnTo>
                  <a:lnTo>
                    <a:pt x="199" y="4817"/>
                  </a:lnTo>
                  <a:lnTo>
                    <a:pt x="223" y="5160"/>
                  </a:lnTo>
                  <a:lnTo>
                    <a:pt x="261" y="5502"/>
                  </a:lnTo>
                  <a:lnTo>
                    <a:pt x="314" y="5842"/>
                  </a:lnTo>
                  <a:lnTo>
                    <a:pt x="383" y="6178"/>
                  </a:lnTo>
                  <a:lnTo>
                    <a:pt x="466" y="6513"/>
                  </a:lnTo>
                  <a:lnTo>
                    <a:pt x="564" y="6843"/>
                  </a:lnTo>
                  <a:lnTo>
                    <a:pt x="676" y="7170"/>
                  </a:lnTo>
                  <a:lnTo>
                    <a:pt x="805" y="7492"/>
                  </a:lnTo>
                  <a:lnTo>
                    <a:pt x="947" y="7808"/>
                  </a:lnTo>
                  <a:lnTo>
                    <a:pt x="1103" y="8119"/>
                  </a:lnTo>
                  <a:lnTo>
                    <a:pt x="1275" y="8423"/>
                  </a:lnTo>
                  <a:lnTo>
                    <a:pt x="1461" y="8721"/>
                  </a:lnTo>
                  <a:lnTo>
                    <a:pt x="1661" y="9011"/>
                  </a:lnTo>
                  <a:lnTo>
                    <a:pt x="1876" y="9292"/>
                  </a:lnTo>
                  <a:lnTo>
                    <a:pt x="2105" y="9566"/>
                  </a:lnTo>
                  <a:lnTo>
                    <a:pt x="2348" y="9831"/>
                  </a:lnTo>
                  <a:lnTo>
                    <a:pt x="2605" y="10086"/>
                  </a:lnTo>
                  <a:lnTo>
                    <a:pt x="2877" y="10331"/>
                  </a:lnTo>
                  <a:lnTo>
                    <a:pt x="2740" y="10340"/>
                  </a:lnTo>
                  <a:lnTo>
                    <a:pt x="7850" y="4413"/>
                  </a:lnTo>
                  <a:close/>
                  <a:moveTo>
                    <a:pt x="2885" y="10465"/>
                  </a:moveTo>
                  <a:cubicBezTo>
                    <a:pt x="2868" y="10485"/>
                    <a:pt x="2844" y="10497"/>
                    <a:pt x="2818" y="10498"/>
                  </a:cubicBezTo>
                  <a:cubicBezTo>
                    <a:pt x="2793" y="10500"/>
                    <a:pt x="2767" y="10491"/>
                    <a:pt x="2748" y="10474"/>
                  </a:cubicBezTo>
                  <a:lnTo>
                    <a:pt x="2470" y="10222"/>
                  </a:lnTo>
                  <a:lnTo>
                    <a:pt x="2207" y="9960"/>
                  </a:lnTo>
                  <a:lnTo>
                    <a:pt x="1958" y="9689"/>
                  </a:lnTo>
                  <a:lnTo>
                    <a:pt x="1723" y="9409"/>
                  </a:lnTo>
                  <a:lnTo>
                    <a:pt x="1503" y="9120"/>
                  </a:lnTo>
                  <a:lnTo>
                    <a:pt x="1298" y="8822"/>
                  </a:lnTo>
                  <a:lnTo>
                    <a:pt x="1108" y="8518"/>
                  </a:lnTo>
                  <a:lnTo>
                    <a:pt x="932" y="8206"/>
                  </a:lnTo>
                  <a:lnTo>
                    <a:pt x="772" y="7887"/>
                  </a:lnTo>
                  <a:lnTo>
                    <a:pt x="626" y="7563"/>
                  </a:lnTo>
                  <a:lnTo>
                    <a:pt x="495" y="7233"/>
                  </a:lnTo>
                  <a:lnTo>
                    <a:pt x="379" y="6898"/>
                  </a:lnTo>
                  <a:lnTo>
                    <a:pt x="279" y="6560"/>
                  </a:lnTo>
                  <a:lnTo>
                    <a:pt x="194" y="6217"/>
                  </a:lnTo>
                  <a:lnTo>
                    <a:pt x="125" y="5871"/>
                  </a:lnTo>
                  <a:lnTo>
                    <a:pt x="70" y="5523"/>
                  </a:lnTo>
                  <a:lnTo>
                    <a:pt x="32" y="5173"/>
                  </a:lnTo>
                  <a:lnTo>
                    <a:pt x="7" y="4820"/>
                  </a:lnTo>
                  <a:lnTo>
                    <a:pt x="0" y="4467"/>
                  </a:lnTo>
                  <a:lnTo>
                    <a:pt x="9" y="4114"/>
                  </a:lnTo>
                  <a:lnTo>
                    <a:pt x="32" y="3762"/>
                  </a:lnTo>
                  <a:lnTo>
                    <a:pt x="72" y="3408"/>
                  </a:lnTo>
                  <a:lnTo>
                    <a:pt x="127" y="3058"/>
                  </a:lnTo>
                  <a:lnTo>
                    <a:pt x="199" y="2708"/>
                  </a:lnTo>
                  <a:lnTo>
                    <a:pt x="287" y="2361"/>
                  </a:lnTo>
                  <a:lnTo>
                    <a:pt x="390" y="2016"/>
                  </a:lnTo>
                  <a:lnTo>
                    <a:pt x="510" y="1677"/>
                  </a:lnTo>
                  <a:lnTo>
                    <a:pt x="646" y="1339"/>
                  </a:lnTo>
                  <a:lnTo>
                    <a:pt x="799" y="1007"/>
                  </a:lnTo>
                  <a:lnTo>
                    <a:pt x="968" y="681"/>
                  </a:lnTo>
                  <a:lnTo>
                    <a:pt x="1154" y="359"/>
                  </a:lnTo>
                  <a:lnTo>
                    <a:pt x="1354" y="48"/>
                  </a:lnTo>
                  <a:cubicBezTo>
                    <a:pt x="1368" y="26"/>
                    <a:pt x="1390" y="11"/>
                    <a:pt x="1415" y="5"/>
                  </a:cubicBezTo>
                  <a:cubicBezTo>
                    <a:pt x="1440" y="0"/>
                    <a:pt x="1467" y="5"/>
                    <a:pt x="1488" y="20"/>
                  </a:cubicBezTo>
                  <a:lnTo>
                    <a:pt x="7976" y="4396"/>
                  </a:lnTo>
                  <a:cubicBezTo>
                    <a:pt x="7999" y="4411"/>
                    <a:pt x="8014" y="4436"/>
                    <a:pt x="8018" y="4463"/>
                  </a:cubicBezTo>
                  <a:cubicBezTo>
                    <a:pt x="8021" y="4490"/>
                    <a:pt x="8013" y="4517"/>
                    <a:pt x="7995" y="4538"/>
                  </a:cubicBezTo>
                  <a:lnTo>
                    <a:pt x="2885" y="10465"/>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08" name="Freeform 88"/>
            <p:cNvSpPr>
              <a:spLocks/>
            </p:cNvSpPr>
            <p:nvPr/>
          </p:nvSpPr>
          <p:spPr bwMode="auto">
            <a:xfrm>
              <a:off x="4508" y="2253"/>
              <a:ext cx="363" cy="394"/>
            </a:xfrm>
            <a:custGeom>
              <a:avLst/>
              <a:gdLst>
                <a:gd name="T0" fmla="*/ 6488 w 6488"/>
                <a:gd name="T1" fmla="*/ 7048 h 7048"/>
                <a:gd name="T2" fmla="*/ 3087 w 6488"/>
                <a:gd name="T3" fmla="*/ 0 h 7048"/>
                <a:gd name="T4" fmla="*/ 0 w 6488"/>
                <a:gd name="T5" fmla="*/ 2672 h 7048"/>
                <a:gd name="T6" fmla="*/ 6488 w 6488"/>
                <a:gd name="T7" fmla="*/ 7048 h 7048"/>
              </a:gdLst>
              <a:ahLst/>
              <a:cxnLst>
                <a:cxn ang="0">
                  <a:pos x="T0" y="T1"/>
                </a:cxn>
                <a:cxn ang="0">
                  <a:pos x="T2" y="T3"/>
                </a:cxn>
                <a:cxn ang="0">
                  <a:pos x="T4" y="T5"/>
                </a:cxn>
                <a:cxn ang="0">
                  <a:pos x="T6" y="T7"/>
                </a:cxn>
              </a:cxnLst>
              <a:rect l="0" t="0" r="r" b="b"/>
              <a:pathLst>
                <a:path w="6488" h="7048">
                  <a:moveTo>
                    <a:pt x="6488" y="7048"/>
                  </a:moveTo>
                  <a:lnTo>
                    <a:pt x="3087" y="0"/>
                  </a:lnTo>
                  <a:cubicBezTo>
                    <a:pt x="1840" y="602"/>
                    <a:pt x="775" y="1524"/>
                    <a:pt x="0" y="2672"/>
                  </a:cubicBezTo>
                  <a:lnTo>
                    <a:pt x="6488" y="7048"/>
                  </a:lnTo>
                  <a:close/>
                </a:path>
              </a:pathLst>
            </a:custGeom>
            <a:solidFill>
              <a:srgbClr val="CCE4F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09" name="Freeform 89"/>
            <p:cNvSpPr>
              <a:spLocks noEditPoints="1"/>
            </p:cNvSpPr>
            <p:nvPr/>
          </p:nvSpPr>
          <p:spPr bwMode="auto">
            <a:xfrm>
              <a:off x="4503" y="2247"/>
              <a:ext cx="374" cy="405"/>
            </a:xfrm>
            <a:custGeom>
              <a:avLst/>
              <a:gdLst>
                <a:gd name="T0" fmla="*/ 6641 w 6693"/>
                <a:gd name="T1" fmla="*/ 7068 h 7251"/>
                <a:gd name="T2" fmla="*/ 6501 w 6693"/>
                <a:gd name="T3" fmla="*/ 7189 h 7251"/>
                <a:gd name="T4" fmla="*/ 3100 w 6693"/>
                <a:gd name="T5" fmla="*/ 141 h 7251"/>
                <a:gd name="T6" fmla="*/ 3230 w 6693"/>
                <a:gd name="T7" fmla="*/ 185 h 7251"/>
                <a:gd name="T8" fmla="*/ 2998 w 6693"/>
                <a:gd name="T9" fmla="*/ 302 h 7251"/>
                <a:gd name="T10" fmla="*/ 2773 w 6693"/>
                <a:gd name="T11" fmla="*/ 425 h 7251"/>
                <a:gd name="T12" fmla="*/ 2553 w 6693"/>
                <a:gd name="T13" fmla="*/ 554 h 7251"/>
                <a:gd name="T14" fmla="*/ 2339 w 6693"/>
                <a:gd name="T15" fmla="*/ 690 h 7251"/>
                <a:gd name="T16" fmla="*/ 2128 w 6693"/>
                <a:gd name="T17" fmla="*/ 834 h 7251"/>
                <a:gd name="T18" fmla="*/ 1923 w 6693"/>
                <a:gd name="T19" fmla="*/ 984 h 7251"/>
                <a:gd name="T20" fmla="*/ 1723 w 6693"/>
                <a:gd name="T21" fmla="*/ 1141 h 7251"/>
                <a:gd name="T22" fmla="*/ 1528 w 6693"/>
                <a:gd name="T23" fmla="*/ 1304 h 7251"/>
                <a:gd name="T24" fmla="*/ 1339 w 6693"/>
                <a:gd name="T25" fmla="*/ 1474 h 7251"/>
                <a:gd name="T26" fmla="*/ 1155 w 6693"/>
                <a:gd name="T27" fmla="*/ 1650 h 7251"/>
                <a:gd name="T28" fmla="*/ 976 w 6693"/>
                <a:gd name="T29" fmla="*/ 1832 h 7251"/>
                <a:gd name="T30" fmla="*/ 804 w 6693"/>
                <a:gd name="T31" fmla="*/ 2019 h 7251"/>
                <a:gd name="T32" fmla="*/ 638 w 6693"/>
                <a:gd name="T33" fmla="*/ 2213 h 7251"/>
                <a:gd name="T34" fmla="*/ 478 w 6693"/>
                <a:gd name="T35" fmla="*/ 2412 h 7251"/>
                <a:gd name="T36" fmla="*/ 325 w 6693"/>
                <a:gd name="T37" fmla="*/ 2616 h 7251"/>
                <a:gd name="T38" fmla="*/ 178 w 6693"/>
                <a:gd name="T39" fmla="*/ 2826 h 7251"/>
                <a:gd name="T40" fmla="*/ 153 w 6693"/>
                <a:gd name="T41" fmla="*/ 2692 h 7251"/>
                <a:gd name="T42" fmla="*/ 6641 w 6693"/>
                <a:gd name="T43" fmla="*/ 7068 h 7251"/>
                <a:gd name="T44" fmla="*/ 46 w 6693"/>
                <a:gd name="T45" fmla="*/ 2851 h 7251"/>
                <a:gd name="T46" fmla="*/ 5 w 6693"/>
                <a:gd name="T47" fmla="*/ 2789 h 7251"/>
                <a:gd name="T48" fmla="*/ 21 w 6693"/>
                <a:gd name="T49" fmla="*/ 2716 h 7251"/>
                <a:gd name="T50" fmla="*/ 172 w 6693"/>
                <a:gd name="T51" fmla="*/ 2501 h 7251"/>
                <a:gd name="T52" fmla="*/ 329 w 6693"/>
                <a:gd name="T53" fmla="*/ 2291 h 7251"/>
                <a:gd name="T54" fmla="*/ 493 w 6693"/>
                <a:gd name="T55" fmla="*/ 2088 h 7251"/>
                <a:gd name="T56" fmla="*/ 663 w 6693"/>
                <a:gd name="T57" fmla="*/ 1890 h 7251"/>
                <a:gd name="T58" fmla="*/ 839 w 6693"/>
                <a:gd name="T59" fmla="*/ 1697 h 7251"/>
                <a:gd name="T60" fmla="*/ 1022 w 6693"/>
                <a:gd name="T61" fmla="*/ 1511 h 7251"/>
                <a:gd name="T62" fmla="*/ 1210 w 6693"/>
                <a:gd name="T63" fmla="*/ 1331 h 7251"/>
                <a:gd name="T64" fmla="*/ 1405 w 6693"/>
                <a:gd name="T65" fmla="*/ 1157 h 7251"/>
                <a:gd name="T66" fmla="*/ 1604 w 6693"/>
                <a:gd name="T67" fmla="*/ 990 h 7251"/>
                <a:gd name="T68" fmla="*/ 1810 w 6693"/>
                <a:gd name="T69" fmla="*/ 829 h 7251"/>
                <a:gd name="T70" fmla="*/ 2020 w 6693"/>
                <a:gd name="T71" fmla="*/ 675 h 7251"/>
                <a:gd name="T72" fmla="*/ 2236 w 6693"/>
                <a:gd name="T73" fmla="*/ 528 h 7251"/>
                <a:gd name="T74" fmla="*/ 2456 w 6693"/>
                <a:gd name="T75" fmla="*/ 389 h 7251"/>
                <a:gd name="T76" fmla="*/ 2681 w 6693"/>
                <a:gd name="T77" fmla="*/ 256 h 7251"/>
                <a:gd name="T78" fmla="*/ 2911 w 6693"/>
                <a:gd name="T79" fmla="*/ 131 h 7251"/>
                <a:gd name="T80" fmla="*/ 3143 w 6693"/>
                <a:gd name="T81" fmla="*/ 14 h 7251"/>
                <a:gd name="T82" fmla="*/ 3217 w 6693"/>
                <a:gd name="T83" fmla="*/ 9 h 7251"/>
                <a:gd name="T84" fmla="*/ 3273 w 6693"/>
                <a:gd name="T85" fmla="*/ 58 h 7251"/>
                <a:gd name="T86" fmla="*/ 6674 w 6693"/>
                <a:gd name="T87" fmla="*/ 7106 h 7251"/>
                <a:gd name="T88" fmla="*/ 6650 w 6693"/>
                <a:gd name="T89" fmla="*/ 7220 h 7251"/>
                <a:gd name="T90" fmla="*/ 6534 w 6693"/>
                <a:gd name="T91" fmla="*/ 7227 h 7251"/>
                <a:gd name="T92" fmla="*/ 46 w 6693"/>
                <a:gd name="T93" fmla="*/ 2851 h 7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693" h="7251">
                  <a:moveTo>
                    <a:pt x="6641" y="7068"/>
                  </a:moveTo>
                  <a:lnTo>
                    <a:pt x="6501" y="7189"/>
                  </a:lnTo>
                  <a:lnTo>
                    <a:pt x="3100" y="141"/>
                  </a:lnTo>
                  <a:lnTo>
                    <a:pt x="3230" y="185"/>
                  </a:lnTo>
                  <a:lnTo>
                    <a:pt x="2998" y="302"/>
                  </a:lnTo>
                  <a:lnTo>
                    <a:pt x="2773" y="425"/>
                  </a:lnTo>
                  <a:lnTo>
                    <a:pt x="2553" y="554"/>
                  </a:lnTo>
                  <a:lnTo>
                    <a:pt x="2339" y="690"/>
                  </a:lnTo>
                  <a:lnTo>
                    <a:pt x="2128" y="834"/>
                  </a:lnTo>
                  <a:lnTo>
                    <a:pt x="1923" y="984"/>
                  </a:lnTo>
                  <a:lnTo>
                    <a:pt x="1723" y="1141"/>
                  </a:lnTo>
                  <a:lnTo>
                    <a:pt x="1528" y="1304"/>
                  </a:lnTo>
                  <a:lnTo>
                    <a:pt x="1339" y="1474"/>
                  </a:lnTo>
                  <a:lnTo>
                    <a:pt x="1155" y="1650"/>
                  </a:lnTo>
                  <a:lnTo>
                    <a:pt x="976" y="1832"/>
                  </a:lnTo>
                  <a:lnTo>
                    <a:pt x="804" y="2019"/>
                  </a:lnTo>
                  <a:lnTo>
                    <a:pt x="638" y="2213"/>
                  </a:lnTo>
                  <a:lnTo>
                    <a:pt x="478" y="2412"/>
                  </a:lnTo>
                  <a:lnTo>
                    <a:pt x="325" y="2616"/>
                  </a:lnTo>
                  <a:lnTo>
                    <a:pt x="178" y="2826"/>
                  </a:lnTo>
                  <a:lnTo>
                    <a:pt x="153" y="2692"/>
                  </a:lnTo>
                  <a:lnTo>
                    <a:pt x="6641" y="7068"/>
                  </a:lnTo>
                  <a:close/>
                  <a:moveTo>
                    <a:pt x="46" y="2851"/>
                  </a:moveTo>
                  <a:cubicBezTo>
                    <a:pt x="24" y="2837"/>
                    <a:pt x="10" y="2814"/>
                    <a:pt x="5" y="2789"/>
                  </a:cubicBezTo>
                  <a:cubicBezTo>
                    <a:pt x="0" y="2764"/>
                    <a:pt x="6" y="2738"/>
                    <a:pt x="21" y="2716"/>
                  </a:cubicBezTo>
                  <a:lnTo>
                    <a:pt x="172" y="2501"/>
                  </a:lnTo>
                  <a:lnTo>
                    <a:pt x="329" y="2291"/>
                  </a:lnTo>
                  <a:lnTo>
                    <a:pt x="493" y="2088"/>
                  </a:lnTo>
                  <a:lnTo>
                    <a:pt x="663" y="1890"/>
                  </a:lnTo>
                  <a:lnTo>
                    <a:pt x="839" y="1697"/>
                  </a:lnTo>
                  <a:lnTo>
                    <a:pt x="1022" y="1511"/>
                  </a:lnTo>
                  <a:lnTo>
                    <a:pt x="1210" y="1331"/>
                  </a:lnTo>
                  <a:lnTo>
                    <a:pt x="1405" y="1157"/>
                  </a:lnTo>
                  <a:lnTo>
                    <a:pt x="1604" y="990"/>
                  </a:lnTo>
                  <a:lnTo>
                    <a:pt x="1810" y="829"/>
                  </a:lnTo>
                  <a:lnTo>
                    <a:pt x="2020" y="675"/>
                  </a:lnTo>
                  <a:lnTo>
                    <a:pt x="2236" y="528"/>
                  </a:lnTo>
                  <a:lnTo>
                    <a:pt x="2456" y="389"/>
                  </a:lnTo>
                  <a:lnTo>
                    <a:pt x="2681" y="256"/>
                  </a:lnTo>
                  <a:lnTo>
                    <a:pt x="2911" y="131"/>
                  </a:lnTo>
                  <a:lnTo>
                    <a:pt x="3143" y="14"/>
                  </a:lnTo>
                  <a:cubicBezTo>
                    <a:pt x="3166" y="2"/>
                    <a:pt x="3193" y="0"/>
                    <a:pt x="3217" y="9"/>
                  </a:cubicBezTo>
                  <a:cubicBezTo>
                    <a:pt x="3242" y="17"/>
                    <a:pt x="3262" y="35"/>
                    <a:pt x="3273" y="58"/>
                  </a:cubicBezTo>
                  <a:lnTo>
                    <a:pt x="6674" y="7106"/>
                  </a:lnTo>
                  <a:cubicBezTo>
                    <a:pt x="6693" y="7145"/>
                    <a:pt x="6683" y="7192"/>
                    <a:pt x="6650" y="7220"/>
                  </a:cubicBezTo>
                  <a:cubicBezTo>
                    <a:pt x="6618" y="7248"/>
                    <a:pt x="6570" y="7251"/>
                    <a:pt x="6534" y="7227"/>
                  </a:cubicBezTo>
                  <a:lnTo>
                    <a:pt x="46" y="2851"/>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10" name="Freeform 90"/>
            <p:cNvSpPr>
              <a:spLocks/>
            </p:cNvSpPr>
            <p:nvPr/>
          </p:nvSpPr>
          <p:spPr bwMode="auto">
            <a:xfrm>
              <a:off x="4681" y="2209"/>
              <a:ext cx="190" cy="438"/>
            </a:xfrm>
            <a:custGeom>
              <a:avLst/>
              <a:gdLst>
                <a:gd name="T0" fmla="*/ 3401 w 3401"/>
                <a:gd name="T1" fmla="*/ 7824 h 7824"/>
                <a:gd name="T2" fmla="*/ 3217 w 3401"/>
                <a:gd name="T3" fmla="*/ 0 h 7824"/>
                <a:gd name="T4" fmla="*/ 0 w 3401"/>
                <a:gd name="T5" fmla="*/ 776 h 7824"/>
                <a:gd name="T6" fmla="*/ 3401 w 3401"/>
                <a:gd name="T7" fmla="*/ 7824 h 7824"/>
              </a:gdLst>
              <a:ahLst/>
              <a:cxnLst>
                <a:cxn ang="0">
                  <a:pos x="T0" y="T1"/>
                </a:cxn>
                <a:cxn ang="0">
                  <a:pos x="T2" y="T3"/>
                </a:cxn>
                <a:cxn ang="0">
                  <a:pos x="T4" y="T5"/>
                </a:cxn>
                <a:cxn ang="0">
                  <a:pos x="T6" y="T7"/>
                </a:cxn>
              </a:cxnLst>
              <a:rect l="0" t="0" r="r" b="b"/>
              <a:pathLst>
                <a:path w="3401" h="7824">
                  <a:moveTo>
                    <a:pt x="3401" y="7824"/>
                  </a:moveTo>
                  <a:lnTo>
                    <a:pt x="3217" y="0"/>
                  </a:lnTo>
                  <a:cubicBezTo>
                    <a:pt x="2101" y="27"/>
                    <a:pt x="1005" y="291"/>
                    <a:pt x="0" y="776"/>
                  </a:cubicBezTo>
                  <a:lnTo>
                    <a:pt x="3401" y="7824"/>
                  </a:lnTo>
                  <a:close/>
                </a:path>
              </a:pathLst>
            </a:custGeom>
            <a:solidFill>
              <a:srgbClr val="FFC20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11" name="Freeform 91"/>
            <p:cNvSpPr>
              <a:spLocks noEditPoints="1"/>
            </p:cNvSpPr>
            <p:nvPr/>
          </p:nvSpPr>
          <p:spPr bwMode="auto">
            <a:xfrm>
              <a:off x="4675" y="2204"/>
              <a:ext cx="202" cy="448"/>
            </a:xfrm>
            <a:custGeom>
              <a:avLst/>
              <a:gdLst>
                <a:gd name="T0" fmla="*/ 3587 w 3598"/>
                <a:gd name="T1" fmla="*/ 7880 h 8025"/>
                <a:gd name="T2" fmla="*/ 3404 w 3598"/>
                <a:gd name="T3" fmla="*/ 7924 h 8025"/>
                <a:gd name="T4" fmla="*/ 3220 w 3598"/>
                <a:gd name="T5" fmla="*/ 100 h 8025"/>
                <a:gd name="T6" fmla="*/ 3321 w 3598"/>
                <a:gd name="T7" fmla="*/ 193 h 8025"/>
                <a:gd name="T8" fmla="*/ 2904 w 3598"/>
                <a:gd name="T9" fmla="*/ 214 h 8025"/>
                <a:gd name="T10" fmla="*/ 2494 w 3598"/>
                <a:gd name="T11" fmla="*/ 257 h 8025"/>
                <a:gd name="T12" fmla="*/ 2089 w 3598"/>
                <a:gd name="T13" fmla="*/ 322 h 8025"/>
                <a:gd name="T14" fmla="*/ 1686 w 3598"/>
                <a:gd name="T15" fmla="*/ 407 h 8025"/>
                <a:gd name="T16" fmla="*/ 1289 w 3598"/>
                <a:gd name="T17" fmla="*/ 514 h 8025"/>
                <a:gd name="T18" fmla="*/ 899 w 3598"/>
                <a:gd name="T19" fmla="*/ 643 h 8025"/>
                <a:gd name="T20" fmla="*/ 515 w 3598"/>
                <a:gd name="T21" fmla="*/ 792 h 8025"/>
                <a:gd name="T22" fmla="*/ 139 w 3598"/>
                <a:gd name="T23" fmla="*/ 961 h 8025"/>
                <a:gd name="T24" fmla="*/ 186 w 3598"/>
                <a:gd name="T25" fmla="*/ 832 h 8025"/>
                <a:gd name="T26" fmla="*/ 3587 w 3598"/>
                <a:gd name="T27" fmla="*/ 7880 h 8025"/>
                <a:gd name="T28" fmla="*/ 13 w 3598"/>
                <a:gd name="T29" fmla="*/ 915 h 8025"/>
                <a:gd name="T30" fmla="*/ 9 w 3598"/>
                <a:gd name="T31" fmla="*/ 841 h 8025"/>
                <a:gd name="T32" fmla="*/ 60 w 3598"/>
                <a:gd name="T33" fmla="*/ 786 h 8025"/>
                <a:gd name="T34" fmla="*/ 446 w 3598"/>
                <a:gd name="T35" fmla="*/ 613 h 8025"/>
                <a:gd name="T36" fmla="*/ 839 w 3598"/>
                <a:gd name="T37" fmla="*/ 460 h 8025"/>
                <a:gd name="T38" fmla="*/ 1240 w 3598"/>
                <a:gd name="T39" fmla="*/ 329 h 8025"/>
                <a:gd name="T40" fmla="*/ 1647 w 3598"/>
                <a:gd name="T41" fmla="*/ 220 h 8025"/>
                <a:gd name="T42" fmla="*/ 2058 w 3598"/>
                <a:gd name="T43" fmla="*/ 133 h 8025"/>
                <a:gd name="T44" fmla="*/ 2475 w 3598"/>
                <a:gd name="T45" fmla="*/ 66 h 8025"/>
                <a:gd name="T46" fmla="*/ 2895 w 3598"/>
                <a:gd name="T47" fmla="*/ 23 h 8025"/>
                <a:gd name="T48" fmla="*/ 3312 w 3598"/>
                <a:gd name="T49" fmla="*/ 2 h 8025"/>
                <a:gd name="T50" fmla="*/ 3382 w 3598"/>
                <a:gd name="T51" fmla="*/ 27 h 8025"/>
                <a:gd name="T52" fmla="*/ 3412 w 3598"/>
                <a:gd name="T53" fmla="*/ 95 h 8025"/>
                <a:gd name="T54" fmla="*/ 3596 w 3598"/>
                <a:gd name="T55" fmla="*/ 7919 h 8025"/>
                <a:gd name="T56" fmla="*/ 3523 w 3598"/>
                <a:gd name="T57" fmla="*/ 8015 h 8025"/>
                <a:gd name="T58" fmla="*/ 3414 w 3598"/>
                <a:gd name="T59" fmla="*/ 7963 h 8025"/>
                <a:gd name="T60" fmla="*/ 13 w 3598"/>
                <a:gd name="T61" fmla="*/ 915 h 8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98" h="8025">
                  <a:moveTo>
                    <a:pt x="3587" y="7880"/>
                  </a:moveTo>
                  <a:lnTo>
                    <a:pt x="3404" y="7924"/>
                  </a:lnTo>
                  <a:lnTo>
                    <a:pt x="3220" y="100"/>
                  </a:lnTo>
                  <a:lnTo>
                    <a:pt x="3321" y="193"/>
                  </a:lnTo>
                  <a:lnTo>
                    <a:pt x="2904" y="214"/>
                  </a:lnTo>
                  <a:lnTo>
                    <a:pt x="2494" y="257"/>
                  </a:lnTo>
                  <a:lnTo>
                    <a:pt x="2089" y="322"/>
                  </a:lnTo>
                  <a:lnTo>
                    <a:pt x="1686" y="407"/>
                  </a:lnTo>
                  <a:lnTo>
                    <a:pt x="1289" y="514"/>
                  </a:lnTo>
                  <a:lnTo>
                    <a:pt x="899" y="643"/>
                  </a:lnTo>
                  <a:lnTo>
                    <a:pt x="515" y="792"/>
                  </a:lnTo>
                  <a:lnTo>
                    <a:pt x="139" y="961"/>
                  </a:lnTo>
                  <a:lnTo>
                    <a:pt x="186" y="832"/>
                  </a:lnTo>
                  <a:lnTo>
                    <a:pt x="3587" y="7880"/>
                  </a:lnTo>
                  <a:close/>
                  <a:moveTo>
                    <a:pt x="13" y="915"/>
                  </a:moveTo>
                  <a:cubicBezTo>
                    <a:pt x="2" y="892"/>
                    <a:pt x="0" y="865"/>
                    <a:pt x="9" y="841"/>
                  </a:cubicBezTo>
                  <a:cubicBezTo>
                    <a:pt x="18" y="816"/>
                    <a:pt x="37" y="796"/>
                    <a:pt x="60" y="786"/>
                  </a:cubicBezTo>
                  <a:lnTo>
                    <a:pt x="446" y="613"/>
                  </a:lnTo>
                  <a:lnTo>
                    <a:pt x="839" y="460"/>
                  </a:lnTo>
                  <a:lnTo>
                    <a:pt x="1240" y="329"/>
                  </a:lnTo>
                  <a:lnTo>
                    <a:pt x="1647" y="220"/>
                  </a:lnTo>
                  <a:lnTo>
                    <a:pt x="2058" y="133"/>
                  </a:lnTo>
                  <a:lnTo>
                    <a:pt x="2475" y="66"/>
                  </a:lnTo>
                  <a:lnTo>
                    <a:pt x="2895" y="23"/>
                  </a:lnTo>
                  <a:lnTo>
                    <a:pt x="3312" y="2"/>
                  </a:lnTo>
                  <a:cubicBezTo>
                    <a:pt x="3338" y="0"/>
                    <a:pt x="3363" y="9"/>
                    <a:pt x="3382" y="27"/>
                  </a:cubicBezTo>
                  <a:cubicBezTo>
                    <a:pt x="3401" y="45"/>
                    <a:pt x="3412" y="69"/>
                    <a:pt x="3412" y="95"/>
                  </a:cubicBezTo>
                  <a:lnTo>
                    <a:pt x="3596" y="7919"/>
                  </a:lnTo>
                  <a:cubicBezTo>
                    <a:pt x="3598" y="7964"/>
                    <a:pt x="3567" y="8004"/>
                    <a:pt x="3523" y="8015"/>
                  </a:cubicBezTo>
                  <a:cubicBezTo>
                    <a:pt x="3479" y="8025"/>
                    <a:pt x="3434" y="8004"/>
                    <a:pt x="3414" y="7963"/>
                  </a:cubicBezTo>
                  <a:lnTo>
                    <a:pt x="13" y="915"/>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12" name="Freeform 92"/>
            <p:cNvSpPr>
              <a:spLocks/>
            </p:cNvSpPr>
            <p:nvPr/>
          </p:nvSpPr>
          <p:spPr bwMode="auto">
            <a:xfrm>
              <a:off x="4861" y="2209"/>
              <a:ext cx="10" cy="438"/>
            </a:xfrm>
            <a:custGeom>
              <a:avLst/>
              <a:gdLst>
                <a:gd name="T0" fmla="*/ 10 w 10"/>
                <a:gd name="T1" fmla="*/ 438 h 438"/>
                <a:gd name="T2" fmla="*/ 8 w 10"/>
                <a:gd name="T3" fmla="*/ 0 h 438"/>
                <a:gd name="T4" fmla="*/ 0 w 10"/>
                <a:gd name="T5" fmla="*/ 0 h 438"/>
                <a:gd name="T6" fmla="*/ 10 w 10"/>
                <a:gd name="T7" fmla="*/ 438 h 438"/>
              </a:gdLst>
              <a:ahLst/>
              <a:cxnLst>
                <a:cxn ang="0">
                  <a:pos x="T0" y="T1"/>
                </a:cxn>
                <a:cxn ang="0">
                  <a:pos x="T2" y="T3"/>
                </a:cxn>
                <a:cxn ang="0">
                  <a:pos x="T4" y="T5"/>
                </a:cxn>
                <a:cxn ang="0">
                  <a:pos x="T6" y="T7"/>
                </a:cxn>
              </a:cxnLst>
              <a:rect l="0" t="0" r="r" b="b"/>
              <a:pathLst>
                <a:path w="10" h="438">
                  <a:moveTo>
                    <a:pt x="10" y="438"/>
                  </a:moveTo>
                  <a:lnTo>
                    <a:pt x="8" y="0"/>
                  </a:lnTo>
                  <a:lnTo>
                    <a:pt x="0" y="0"/>
                  </a:lnTo>
                  <a:lnTo>
                    <a:pt x="10" y="438"/>
                  </a:lnTo>
                  <a:close/>
                </a:path>
              </a:pathLst>
            </a:custGeom>
            <a:solidFill>
              <a:srgbClr val="8DC6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3" name="Freeform 93"/>
            <p:cNvSpPr>
              <a:spLocks noEditPoints="1"/>
            </p:cNvSpPr>
            <p:nvPr/>
          </p:nvSpPr>
          <p:spPr bwMode="auto">
            <a:xfrm>
              <a:off x="4855" y="2204"/>
              <a:ext cx="21" cy="448"/>
            </a:xfrm>
            <a:custGeom>
              <a:avLst/>
              <a:gdLst>
                <a:gd name="T0" fmla="*/ 377 w 377"/>
                <a:gd name="T1" fmla="*/ 7920 h 8019"/>
                <a:gd name="T2" fmla="*/ 185 w 377"/>
                <a:gd name="T3" fmla="*/ 7922 h 8019"/>
                <a:gd name="T4" fmla="*/ 148 w 377"/>
                <a:gd name="T5" fmla="*/ 97 h 8019"/>
                <a:gd name="T6" fmla="*/ 245 w 377"/>
                <a:gd name="T7" fmla="*/ 192 h 8019"/>
                <a:gd name="T8" fmla="*/ 98 w 377"/>
                <a:gd name="T9" fmla="*/ 194 h 8019"/>
                <a:gd name="T10" fmla="*/ 193 w 377"/>
                <a:gd name="T11" fmla="*/ 96 h 8019"/>
                <a:gd name="T12" fmla="*/ 377 w 377"/>
                <a:gd name="T13" fmla="*/ 7920 h 8019"/>
                <a:gd name="T14" fmla="*/ 1 w 377"/>
                <a:gd name="T15" fmla="*/ 101 h 8019"/>
                <a:gd name="T16" fmla="*/ 27 w 377"/>
                <a:gd name="T17" fmla="*/ 32 h 8019"/>
                <a:gd name="T18" fmla="*/ 95 w 377"/>
                <a:gd name="T19" fmla="*/ 2 h 8019"/>
                <a:gd name="T20" fmla="*/ 243 w 377"/>
                <a:gd name="T21" fmla="*/ 0 h 8019"/>
                <a:gd name="T22" fmla="*/ 311 w 377"/>
                <a:gd name="T23" fmla="*/ 28 h 8019"/>
                <a:gd name="T24" fmla="*/ 340 w 377"/>
                <a:gd name="T25" fmla="*/ 96 h 8019"/>
                <a:gd name="T26" fmla="*/ 377 w 377"/>
                <a:gd name="T27" fmla="*/ 7922 h 8019"/>
                <a:gd name="T28" fmla="*/ 282 w 377"/>
                <a:gd name="T29" fmla="*/ 8018 h 8019"/>
                <a:gd name="T30" fmla="*/ 185 w 377"/>
                <a:gd name="T31" fmla="*/ 7924 h 8019"/>
                <a:gd name="T32" fmla="*/ 1 w 377"/>
                <a:gd name="T33" fmla="*/ 101 h 8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7" h="8019">
                  <a:moveTo>
                    <a:pt x="377" y="7920"/>
                  </a:moveTo>
                  <a:lnTo>
                    <a:pt x="185" y="7922"/>
                  </a:lnTo>
                  <a:lnTo>
                    <a:pt x="148" y="97"/>
                  </a:lnTo>
                  <a:lnTo>
                    <a:pt x="245" y="192"/>
                  </a:lnTo>
                  <a:lnTo>
                    <a:pt x="98" y="194"/>
                  </a:lnTo>
                  <a:lnTo>
                    <a:pt x="193" y="96"/>
                  </a:lnTo>
                  <a:lnTo>
                    <a:pt x="377" y="7920"/>
                  </a:lnTo>
                  <a:close/>
                  <a:moveTo>
                    <a:pt x="1" y="101"/>
                  </a:moveTo>
                  <a:cubicBezTo>
                    <a:pt x="0" y="75"/>
                    <a:pt x="10" y="50"/>
                    <a:pt x="27" y="32"/>
                  </a:cubicBezTo>
                  <a:cubicBezTo>
                    <a:pt x="45" y="13"/>
                    <a:pt x="70" y="3"/>
                    <a:pt x="95" y="2"/>
                  </a:cubicBezTo>
                  <a:lnTo>
                    <a:pt x="243" y="0"/>
                  </a:lnTo>
                  <a:cubicBezTo>
                    <a:pt x="268" y="0"/>
                    <a:pt x="293" y="10"/>
                    <a:pt x="311" y="28"/>
                  </a:cubicBezTo>
                  <a:cubicBezTo>
                    <a:pt x="330" y="46"/>
                    <a:pt x="340" y="70"/>
                    <a:pt x="340" y="96"/>
                  </a:cubicBezTo>
                  <a:lnTo>
                    <a:pt x="377" y="7922"/>
                  </a:lnTo>
                  <a:cubicBezTo>
                    <a:pt x="377" y="7974"/>
                    <a:pt x="335" y="8017"/>
                    <a:pt x="282" y="8018"/>
                  </a:cubicBezTo>
                  <a:cubicBezTo>
                    <a:pt x="230" y="8019"/>
                    <a:pt x="186" y="7977"/>
                    <a:pt x="185" y="7924"/>
                  </a:cubicBezTo>
                  <a:lnTo>
                    <a:pt x="1" y="101"/>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14" name="Freeform 94"/>
            <p:cNvSpPr>
              <a:spLocks/>
            </p:cNvSpPr>
            <p:nvPr/>
          </p:nvSpPr>
          <p:spPr bwMode="auto">
            <a:xfrm>
              <a:off x="4869" y="2209"/>
              <a:ext cx="2" cy="438"/>
            </a:xfrm>
            <a:custGeom>
              <a:avLst/>
              <a:gdLst>
                <a:gd name="T0" fmla="*/ 2 w 2"/>
                <a:gd name="T1" fmla="*/ 438 h 438"/>
                <a:gd name="T2" fmla="*/ 2 w 2"/>
                <a:gd name="T3" fmla="*/ 0 h 438"/>
                <a:gd name="T4" fmla="*/ 0 w 2"/>
                <a:gd name="T5" fmla="*/ 0 h 438"/>
                <a:gd name="T6" fmla="*/ 2 w 2"/>
                <a:gd name="T7" fmla="*/ 438 h 438"/>
              </a:gdLst>
              <a:ahLst/>
              <a:cxnLst>
                <a:cxn ang="0">
                  <a:pos x="T0" y="T1"/>
                </a:cxn>
                <a:cxn ang="0">
                  <a:pos x="T2" y="T3"/>
                </a:cxn>
                <a:cxn ang="0">
                  <a:pos x="T4" y="T5"/>
                </a:cxn>
                <a:cxn ang="0">
                  <a:pos x="T6" y="T7"/>
                </a:cxn>
              </a:cxnLst>
              <a:rect l="0" t="0" r="r" b="b"/>
              <a:pathLst>
                <a:path w="2" h="438">
                  <a:moveTo>
                    <a:pt x="2" y="438"/>
                  </a:moveTo>
                  <a:lnTo>
                    <a:pt x="2" y="0"/>
                  </a:lnTo>
                  <a:lnTo>
                    <a:pt x="0" y="0"/>
                  </a:lnTo>
                  <a:lnTo>
                    <a:pt x="2" y="438"/>
                  </a:lnTo>
                  <a:close/>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 name="Freeform 95"/>
            <p:cNvSpPr>
              <a:spLocks noEditPoints="1"/>
            </p:cNvSpPr>
            <p:nvPr/>
          </p:nvSpPr>
          <p:spPr bwMode="auto">
            <a:xfrm>
              <a:off x="4864" y="2204"/>
              <a:ext cx="12" cy="448"/>
            </a:xfrm>
            <a:custGeom>
              <a:avLst/>
              <a:gdLst>
                <a:gd name="T0" fmla="*/ 229 w 229"/>
                <a:gd name="T1" fmla="*/ 7922 h 8018"/>
                <a:gd name="T2" fmla="*/ 37 w 229"/>
                <a:gd name="T3" fmla="*/ 7922 h 8018"/>
                <a:gd name="T4" fmla="*/ 37 w 229"/>
                <a:gd name="T5" fmla="*/ 96 h 8018"/>
                <a:gd name="T6" fmla="*/ 133 w 229"/>
                <a:gd name="T7" fmla="*/ 192 h 8018"/>
                <a:gd name="T8" fmla="*/ 96 w 229"/>
                <a:gd name="T9" fmla="*/ 192 h 8018"/>
                <a:gd name="T10" fmla="*/ 192 w 229"/>
                <a:gd name="T11" fmla="*/ 96 h 8018"/>
                <a:gd name="T12" fmla="*/ 229 w 229"/>
                <a:gd name="T13" fmla="*/ 7922 h 8018"/>
                <a:gd name="T14" fmla="*/ 0 w 229"/>
                <a:gd name="T15" fmla="*/ 97 h 8018"/>
                <a:gd name="T16" fmla="*/ 28 w 229"/>
                <a:gd name="T17" fmla="*/ 29 h 8018"/>
                <a:gd name="T18" fmla="*/ 96 w 229"/>
                <a:gd name="T19" fmla="*/ 0 h 8018"/>
                <a:gd name="T20" fmla="*/ 133 w 229"/>
                <a:gd name="T21" fmla="*/ 0 h 8018"/>
                <a:gd name="T22" fmla="*/ 201 w 229"/>
                <a:gd name="T23" fmla="*/ 28 h 8018"/>
                <a:gd name="T24" fmla="*/ 229 w 229"/>
                <a:gd name="T25" fmla="*/ 96 h 8018"/>
                <a:gd name="T26" fmla="*/ 229 w 229"/>
                <a:gd name="T27" fmla="*/ 7922 h 8018"/>
                <a:gd name="T28" fmla="*/ 133 w 229"/>
                <a:gd name="T29" fmla="*/ 8018 h 8018"/>
                <a:gd name="T30" fmla="*/ 37 w 229"/>
                <a:gd name="T31" fmla="*/ 7922 h 8018"/>
                <a:gd name="T32" fmla="*/ 0 w 229"/>
                <a:gd name="T33" fmla="*/ 97 h 8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9" h="8018">
                  <a:moveTo>
                    <a:pt x="229" y="7922"/>
                  </a:moveTo>
                  <a:lnTo>
                    <a:pt x="37" y="7922"/>
                  </a:lnTo>
                  <a:lnTo>
                    <a:pt x="37" y="96"/>
                  </a:lnTo>
                  <a:lnTo>
                    <a:pt x="133" y="192"/>
                  </a:lnTo>
                  <a:lnTo>
                    <a:pt x="96" y="192"/>
                  </a:lnTo>
                  <a:lnTo>
                    <a:pt x="192" y="96"/>
                  </a:lnTo>
                  <a:lnTo>
                    <a:pt x="229" y="7922"/>
                  </a:lnTo>
                  <a:close/>
                  <a:moveTo>
                    <a:pt x="0" y="97"/>
                  </a:moveTo>
                  <a:cubicBezTo>
                    <a:pt x="0" y="71"/>
                    <a:pt x="10" y="47"/>
                    <a:pt x="28" y="29"/>
                  </a:cubicBezTo>
                  <a:cubicBezTo>
                    <a:pt x="46" y="10"/>
                    <a:pt x="70" y="0"/>
                    <a:pt x="96" y="0"/>
                  </a:cubicBezTo>
                  <a:lnTo>
                    <a:pt x="133" y="0"/>
                  </a:lnTo>
                  <a:cubicBezTo>
                    <a:pt x="158" y="0"/>
                    <a:pt x="183" y="10"/>
                    <a:pt x="201" y="28"/>
                  </a:cubicBezTo>
                  <a:cubicBezTo>
                    <a:pt x="219" y="46"/>
                    <a:pt x="229" y="71"/>
                    <a:pt x="229" y="96"/>
                  </a:cubicBezTo>
                  <a:lnTo>
                    <a:pt x="229" y="7922"/>
                  </a:lnTo>
                  <a:cubicBezTo>
                    <a:pt x="229" y="7975"/>
                    <a:pt x="186" y="8018"/>
                    <a:pt x="133" y="8018"/>
                  </a:cubicBezTo>
                  <a:cubicBezTo>
                    <a:pt x="80" y="8018"/>
                    <a:pt x="37" y="7975"/>
                    <a:pt x="37" y="7922"/>
                  </a:cubicBezTo>
                  <a:lnTo>
                    <a:pt x="0" y="97"/>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16" name="Freeform 96"/>
            <p:cNvSpPr>
              <a:spLocks/>
            </p:cNvSpPr>
            <p:nvPr/>
          </p:nvSpPr>
          <p:spPr bwMode="auto">
            <a:xfrm>
              <a:off x="4676" y="2167"/>
              <a:ext cx="189" cy="45"/>
            </a:xfrm>
            <a:custGeom>
              <a:avLst/>
              <a:gdLst>
                <a:gd name="T0" fmla="*/ 3365 w 3388"/>
                <a:gd name="T1" fmla="*/ 799 h 799"/>
                <a:gd name="T2" fmla="*/ 581 w 3388"/>
                <a:gd name="T3" fmla="*/ 95 h 799"/>
                <a:gd name="T4" fmla="*/ 592 w 3388"/>
                <a:gd name="T5" fmla="*/ 96 h 799"/>
                <a:gd name="T6" fmla="*/ 0 w 3388"/>
                <a:gd name="T7" fmla="*/ 96 h 799"/>
                <a:gd name="T8" fmla="*/ 0 w 3388"/>
                <a:gd name="T9" fmla="*/ 0 h 799"/>
                <a:gd name="T10" fmla="*/ 592 w 3388"/>
                <a:gd name="T11" fmla="*/ 0 h 799"/>
                <a:gd name="T12" fmla="*/ 604 w 3388"/>
                <a:gd name="T13" fmla="*/ 2 h 799"/>
                <a:gd name="T14" fmla="*/ 3388 w 3388"/>
                <a:gd name="T15" fmla="*/ 706 h 799"/>
                <a:gd name="T16" fmla="*/ 3365 w 3388"/>
                <a:gd name="T17" fmla="*/ 799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8" h="799">
                  <a:moveTo>
                    <a:pt x="3365" y="799"/>
                  </a:moveTo>
                  <a:lnTo>
                    <a:pt x="581" y="95"/>
                  </a:lnTo>
                  <a:lnTo>
                    <a:pt x="592" y="96"/>
                  </a:lnTo>
                  <a:lnTo>
                    <a:pt x="0" y="96"/>
                  </a:lnTo>
                  <a:lnTo>
                    <a:pt x="0" y="0"/>
                  </a:lnTo>
                  <a:lnTo>
                    <a:pt x="592" y="0"/>
                  </a:lnTo>
                  <a:cubicBezTo>
                    <a:pt x="596" y="0"/>
                    <a:pt x="600" y="1"/>
                    <a:pt x="604" y="2"/>
                  </a:cubicBezTo>
                  <a:lnTo>
                    <a:pt x="3388" y="706"/>
                  </a:lnTo>
                  <a:lnTo>
                    <a:pt x="3365" y="799"/>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17" name="Rectangle 97"/>
            <p:cNvSpPr>
              <a:spLocks noChangeArrowheads="1"/>
            </p:cNvSpPr>
            <p:nvPr/>
          </p:nvSpPr>
          <p:spPr bwMode="auto">
            <a:xfrm>
              <a:off x="5084" y="2734"/>
              <a:ext cx="100"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700" dirty="0">
                  <a:solidFill>
                    <a:srgbClr val="FFFFFF"/>
                  </a:solidFill>
                </a:rPr>
                <a:t>xx%</a:t>
              </a:r>
              <a:endParaRPr lang="en-US" altLang="en-US" dirty="0"/>
            </a:p>
          </p:txBody>
        </p:sp>
        <p:sp>
          <p:nvSpPr>
            <p:cNvPr id="118" name="Rectangle 98"/>
            <p:cNvSpPr>
              <a:spLocks noChangeArrowheads="1"/>
            </p:cNvSpPr>
            <p:nvPr/>
          </p:nvSpPr>
          <p:spPr bwMode="auto">
            <a:xfrm>
              <a:off x="4463" y="2655"/>
              <a:ext cx="115"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FFFFFF"/>
                  </a:solidFill>
                </a:rPr>
                <a:t>xx%</a:t>
              </a:r>
              <a:endParaRPr lang="en-US" altLang="en-US" dirty="0"/>
            </a:p>
          </p:txBody>
        </p:sp>
        <p:sp>
          <p:nvSpPr>
            <p:cNvPr id="119" name="Rectangle 99"/>
            <p:cNvSpPr>
              <a:spLocks noChangeArrowheads="1"/>
            </p:cNvSpPr>
            <p:nvPr/>
          </p:nvSpPr>
          <p:spPr bwMode="auto">
            <a:xfrm>
              <a:off x="4575" y="2365"/>
              <a:ext cx="115"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xx%</a:t>
              </a:r>
              <a:endParaRPr lang="en-US" altLang="en-US" dirty="0"/>
            </a:p>
          </p:txBody>
        </p:sp>
        <p:sp>
          <p:nvSpPr>
            <p:cNvPr id="120" name="Rectangle 100"/>
            <p:cNvSpPr>
              <a:spLocks noChangeArrowheads="1"/>
            </p:cNvSpPr>
            <p:nvPr/>
          </p:nvSpPr>
          <p:spPr bwMode="auto">
            <a:xfrm>
              <a:off x="4720" y="2270"/>
              <a:ext cx="100"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700" dirty="0">
                  <a:solidFill>
                    <a:srgbClr val="000000"/>
                  </a:solidFill>
                </a:rPr>
                <a:t>xx%</a:t>
              </a:r>
              <a:endParaRPr lang="en-US" altLang="en-US" dirty="0"/>
            </a:p>
          </p:txBody>
        </p:sp>
        <p:sp>
          <p:nvSpPr>
            <p:cNvPr id="122" name="Rectangle 102"/>
            <p:cNvSpPr>
              <a:spLocks noChangeArrowheads="1"/>
            </p:cNvSpPr>
            <p:nvPr/>
          </p:nvSpPr>
          <p:spPr bwMode="auto">
            <a:xfrm>
              <a:off x="4798" y="2107"/>
              <a:ext cx="88"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1%</a:t>
              </a:r>
              <a:endParaRPr lang="en-US" altLang="en-US" dirty="0"/>
            </a:p>
          </p:txBody>
        </p:sp>
        <p:sp>
          <p:nvSpPr>
            <p:cNvPr id="125" name="Rectangle 105"/>
            <p:cNvSpPr>
              <a:spLocks noChangeArrowheads="1"/>
            </p:cNvSpPr>
            <p:nvPr/>
          </p:nvSpPr>
          <p:spPr bwMode="auto">
            <a:xfrm>
              <a:off x="5564" y="2236"/>
              <a:ext cx="397"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Fund Manager</a:t>
              </a:r>
              <a:endParaRPr lang="en-US" altLang="en-US" dirty="0"/>
            </a:p>
          </p:txBody>
        </p:sp>
        <p:sp>
          <p:nvSpPr>
            <p:cNvPr id="128" name="Rectangle 108"/>
            <p:cNvSpPr>
              <a:spLocks noChangeArrowheads="1"/>
            </p:cNvSpPr>
            <p:nvPr/>
          </p:nvSpPr>
          <p:spPr bwMode="auto">
            <a:xfrm>
              <a:off x="5564" y="2386"/>
              <a:ext cx="377"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Pension Fund</a:t>
              </a:r>
              <a:endParaRPr lang="en-US" altLang="en-US" dirty="0"/>
            </a:p>
          </p:txBody>
        </p:sp>
        <p:sp>
          <p:nvSpPr>
            <p:cNvPr id="131" name="Rectangle 111"/>
            <p:cNvSpPr>
              <a:spLocks noChangeArrowheads="1"/>
            </p:cNvSpPr>
            <p:nvPr/>
          </p:nvSpPr>
          <p:spPr bwMode="auto">
            <a:xfrm>
              <a:off x="5564" y="2536"/>
              <a:ext cx="336"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Hedge Fund</a:t>
              </a:r>
              <a:endParaRPr lang="en-US" altLang="en-US" dirty="0"/>
            </a:p>
          </p:txBody>
        </p:sp>
        <p:sp>
          <p:nvSpPr>
            <p:cNvPr id="134" name="Rectangle 114"/>
            <p:cNvSpPr>
              <a:spLocks noChangeArrowheads="1"/>
            </p:cNvSpPr>
            <p:nvPr/>
          </p:nvSpPr>
          <p:spPr bwMode="auto">
            <a:xfrm>
              <a:off x="5564" y="2687"/>
              <a:ext cx="330"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700">
                  <a:solidFill>
                    <a:srgbClr val="000000"/>
                  </a:solidFill>
                </a:rPr>
                <a:t>Insurance Co.</a:t>
              </a:r>
              <a:endParaRPr lang="en-US" altLang="en-US"/>
            </a:p>
          </p:txBody>
        </p:sp>
        <p:sp>
          <p:nvSpPr>
            <p:cNvPr id="137" name="Rectangle 117"/>
            <p:cNvSpPr>
              <a:spLocks noChangeArrowheads="1"/>
            </p:cNvSpPr>
            <p:nvPr/>
          </p:nvSpPr>
          <p:spPr bwMode="auto">
            <a:xfrm>
              <a:off x="5564" y="2837"/>
              <a:ext cx="139"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Bank</a:t>
              </a:r>
              <a:endParaRPr lang="en-US" altLang="en-US" dirty="0"/>
            </a:p>
          </p:txBody>
        </p:sp>
        <p:sp>
          <p:nvSpPr>
            <p:cNvPr id="140" name="Rectangle 120"/>
            <p:cNvSpPr>
              <a:spLocks noChangeArrowheads="1"/>
            </p:cNvSpPr>
            <p:nvPr/>
          </p:nvSpPr>
          <p:spPr bwMode="auto">
            <a:xfrm>
              <a:off x="5564" y="2987"/>
              <a:ext cx="155"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Retail</a:t>
              </a:r>
              <a:endParaRPr lang="en-US" altLang="en-US"/>
            </a:p>
          </p:txBody>
        </p:sp>
      </p:grpSp>
      <p:grpSp>
        <p:nvGrpSpPr>
          <p:cNvPr id="141" name="Group 123"/>
          <p:cNvGrpSpPr>
            <a:grpSpLocks noChangeAspect="1"/>
          </p:cNvGrpSpPr>
          <p:nvPr/>
        </p:nvGrpSpPr>
        <p:grpSpPr bwMode="auto">
          <a:xfrm>
            <a:off x="7584454" y="1304925"/>
            <a:ext cx="2840038" cy="1860550"/>
            <a:chOff x="4268" y="845"/>
            <a:chExt cx="1789" cy="1172"/>
          </a:xfrm>
        </p:grpSpPr>
        <p:sp>
          <p:nvSpPr>
            <p:cNvPr id="142" name="AutoShape 122"/>
            <p:cNvSpPr>
              <a:spLocks noChangeAspect="1" noChangeArrowheads="1" noTextEdit="1"/>
            </p:cNvSpPr>
            <p:nvPr/>
          </p:nvSpPr>
          <p:spPr bwMode="auto">
            <a:xfrm>
              <a:off x="4268" y="845"/>
              <a:ext cx="1789" cy="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 name="Freeform 124"/>
            <p:cNvSpPr>
              <a:spLocks/>
            </p:cNvSpPr>
            <p:nvPr/>
          </p:nvSpPr>
          <p:spPr bwMode="auto">
            <a:xfrm>
              <a:off x="4877" y="992"/>
              <a:ext cx="504" cy="862"/>
            </a:xfrm>
            <a:custGeom>
              <a:avLst/>
              <a:gdLst>
                <a:gd name="T0" fmla="*/ 0 w 8850"/>
                <a:gd name="T1" fmla="*/ 7826 h 15143"/>
                <a:gd name="T2" fmla="*/ 2775 w 8850"/>
                <a:gd name="T3" fmla="*/ 15143 h 15143"/>
                <a:gd name="T4" fmla="*/ 7317 w 8850"/>
                <a:gd name="T5" fmla="*/ 5051 h 15143"/>
                <a:gd name="T6" fmla="*/ 0 w 8850"/>
                <a:gd name="T7" fmla="*/ 0 h 15143"/>
                <a:gd name="T8" fmla="*/ 0 w 8850"/>
                <a:gd name="T9" fmla="*/ 7826 h 15143"/>
              </a:gdLst>
              <a:ahLst/>
              <a:cxnLst>
                <a:cxn ang="0">
                  <a:pos x="T0" y="T1"/>
                </a:cxn>
                <a:cxn ang="0">
                  <a:pos x="T2" y="T3"/>
                </a:cxn>
                <a:cxn ang="0">
                  <a:pos x="T4" y="T5"/>
                </a:cxn>
                <a:cxn ang="0">
                  <a:pos x="T6" y="T7"/>
                </a:cxn>
                <a:cxn ang="0">
                  <a:pos x="T8" y="T9"/>
                </a:cxn>
              </a:cxnLst>
              <a:rect l="0" t="0" r="r" b="b"/>
              <a:pathLst>
                <a:path w="8850" h="15143">
                  <a:moveTo>
                    <a:pt x="0" y="7826"/>
                  </a:moveTo>
                  <a:lnTo>
                    <a:pt x="2775" y="15143"/>
                  </a:lnTo>
                  <a:cubicBezTo>
                    <a:pt x="6817" y="13610"/>
                    <a:pt x="8850" y="9092"/>
                    <a:pt x="7317" y="5051"/>
                  </a:cubicBezTo>
                  <a:cubicBezTo>
                    <a:pt x="6164" y="2010"/>
                    <a:pt x="3251" y="0"/>
                    <a:pt x="0" y="0"/>
                  </a:cubicBezTo>
                  <a:lnTo>
                    <a:pt x="0" y="7826"/>
                  </a:lnTo>
                  <a:close/>
                </a:path>
              </a:pathLst>
            </a:custGeom>
            <a:solidFill>
              <a:srgbClr val="8C8C8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44" name="Freeform 125"/>
            <p:cNvSpPr>
              <a:spLocks noEditPoints="1"/>
            </p:cNvSpPr>
            <p:nvPr/>
          </p:nvSpPr>
          <p:spPr bwMode="auto">
            <a:xfrm>
              <a:off x="4872" y="986"/>
              <a:ext cx="456" cy="874"/>
            </a:xfrm>
            <a:custGeom>
              <a:avLst/>
              <a:gdLst>
                <a:gd name="T0" fmla="*/ 2961 w 8019"/>
                <a:gd name="T1" fmla="*/ 15205 h 15338"/>
                <a:gd name="T2" fmla="*/ 3565 w 8019"/>
                <a:gd name="T3" fmla="*/ 14831 h 15338"/>
                <a:gd name="T4" fmla="*/ 4560 w 8019"/>
                <a:gd name="T5" fmla="*/ 14236 h 15338"/>
                <a:gd name="T6" fmla="*/ 5437 w 8019"/>
                <a:gd name="T7" fmla="*/ 13514 h 15338"/>
                <a:gd name="T8" fmla="*/ 6190 w 8019"/>
                <a:gd name="T9" fmla="*/ 12681 h 15338"/>
                <a:gd name="T10" fmla="*/ 6810 w 8019"/>
                <a:gd name="T11" fmla="*/ 11754 h 15338"/>
                <a:gd name="T12" fmla="*/ 7290 w 8019"/>
                <a:gd name="T13" fmla="*/ 10751 h 15338"/>
                <a:gd name="T14" fmla="*/ 7623 w 8019"/>
                <a:gd name="T15" fmla="*/ 9688 h 15338"/>
                <a:gd name="T16" fmla="*/ 7800 w 8019"/>
                <a:gd name="T17" fmla="*/ 8583 h 15338"/>
                <a:gd name="T18" fmla="*/ 7814 w 8019"/>
                <a:gd name="T19" fmla="*/ 7452 h 15338"/>
                <a:gd name="T20" fmla="*/ 7657 w 8019"/>
                <a:gd name="T21" fmla="*/ 6311 h 15338"/>
                <a:gd name="T22" fmla="*/ 7323 w 8019"/>
                <a:gd name="T23" fmla="*/ 5179 h 15338"/>
                <a:gd name="T24" fmla="*/ 6958 w 8019"/>
                <a:gd name="T25" fmla="*/ 4363 h 15338"/>
                <a:gd name="T26" fmla="*/ 6508 w 8019"/>
                <a:gd name="T27" fmla="*/ 3605 h 15338"/>
                <a:gd name="T28" fmla="*/ 5980 w 8019"/>
                <a:gd name="T29" fmla="*/ 2909 h 15338"/>
                <a:gd name="T30" fmla="*/ 5382 w 8019"/>
                <a:gd name="T31" fmla="*/ 2281 h 15338"/>
                <a:gd name="T32" fmla="*/ 4720 w 8019"/>
                <a:gd name="T33" fmla="*/ 1727 h 15338"/>
                <a:gd name="T34" fmla="*/ 4000 w 8019"/>
                <a:gd name="T35" fmla="*/ 1250 h 15338"/>
                <a:gd name="T36" fmla="*/ 3231 w 8019"/>
                <a:gd name="T37" fmla="*/ 857 h 15338"/>
                <a:gd name="T38" fmla="*/ 2419 w 8019"/>
                <a:gd name="T39" fmla="*/ 548 h 15338"/>
                <a:gd name="T40" fmla="*/ 1570 w 8019"/>
                <a:gd name="T41" fmla="*/ 333 h 15338"/>
                <a:gd name="T42" fmla="*/ 692 w 8019"/>
                <a:gd name="T43" fmla="*/ 215 h 15338"/>
                <a:gd name="T44" fmla="*/ 192 w 8019"/>
                <a:gd name="T45" fmla="*/ 96 h 15338"/>
                <a:gd name="T46" fmla="*/ 29 w 8019"/>
                <a:gd name="T47" fmla="*/ 28 h 15338"/>
                <a:gd name="T48" fmla="*/ 711 w 8019"/>
                <a:gd name="T49" fmla="*/ 24 h 15338"/>
                <a:gd name="T50" fmla="*/ 1611 w 8019"/>
                <a:gd name="T51" fmla="*/ 146 h 15338"/>
                <a:gd name="T52" fmla="*/ 2480 w 8019"/>
                <a:gd name="T53" fmla="*/ 367 h 15338"/>
                <a:gd name="T54" fmla="*/ 3312 w 8019"/>
                <a:gd name="T55" fmla="*/ 682 h 15338"/>
                <a:gd name="T56" fmla="*/ 4101 w 8019"/>
                <a:gd name="T57" fmla="*/ 1087 h 15338"/>
                <a:gd name="T58" fmla="*/ 4837 w 8019"/>
                <a:gd name="T59" fmla="*/ 1576 h 15338"/>
                <a:gd name="T60" fmla="*/ 5515 w 8019"/>
                <a:gd name="T61" fmla="*/ 2144 h 15338"/>
                <a:gd name="T62" fmla="*/ 6129 w 8019"/>
                <a:gd name="T63" fmla="*/ 2788 h 15338"/>
                <a:gd name="T64" fmla="*/ 6669 w 8019"/>
                <a:gd name="T65" fmla="*/ 3500 h 15338"/>
                <a:gd name="T66" fmla="*/ 7129 w 8019"/>
                <a:gd name="T67" fmla="*/ 4278 h 15338"/>
                <a:gd name="T68" fmla="*/ 7504 w 8019"/>
                <a:gd name="T69" fmla="*/ 5116 h 15338"/>
                <a:gd name="T70" fmla="*/ 7846 w 8019"/>
                <a:gd name="T71" fmla="*/ 6276 h 15338"/>
                <a:gd name="T72" fmla="*/ 8005 w 8019"/>
                <a:gd name="T73" fmla="*/ 7445 h 15338"/>
                <a:gd name="T74" fmla="*/ 7991 w 8019"/>
                <a:gd name="T75" fmla="*/ 8604 h 15338"/>
                <a:gd name="T76" fmla="*/ 7808 w 8019"/>
                <a:gd name="T77" fmla="*/ 9737 h 15338"/>
                <a:gd name="T78" fmla="*/ 7467 w 8019"/>
                <a:gd name="T79" fmla="*/ 10826 h 15338"/>
                <a:gd name="T80" fmla="*/ 6975 w 8019"/>
                <a:gd name="T81" fmla="*/ 11853 h 15338"/>
                <a:gd name="T82" fmla="*/ 6339 w 8019"/>
                <a:gd name="T83" fmla="*/ 12802 h 15338"/>
                <a:gd name="T84" fmla="*/ 5566 w 8019"/>
                <a:gd name="T85" fmla="*/ 13655 h 15338"/>
                <a:gd name="T86" fmla="*/ 4667 w 8019"/>
                <a:gd name="T87" fmla="*/ 14395 h 15338"/>
                <a:gd name="T88" fmla="*/ 3646 w 8019"/>
                <a:gd name="T89" fmla="*/ 15004 h 15338"/>
                <a:gd name="T90" fmla="*/ 2833 w 8019"/>
                <a:gd name="T91" fmla="*/ 15327 h 15338"/>
                <a:gd name="T92" fmla="*/ 0 w 8019"/>
                <a:gd name="T93" fmla="*/ 7922 h 15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019" h="15338">
                  <a:moveTo>
                    <a:pt x="192" y="7922"/>
                  </a:moveTo>
                  <a:lnTo>
                    <a:pt x="186" y="7888"/>
                  </a:lnTo>
                  <a:lnTo>
                    <a:pt x="2961" y="15205"/>
                  </a:lnTo>
                  <a:lnTo>
                    <a:pt x="2835" y="15151"/>
                  </a:lnTo>
                  <a:lnTo>
                    <a:pt x="3208" y="14999"/>
                  </a:lnTo>
                  <a:lnTo>
                    <a:pt x="3565" y="14831"/>
                  </a:lnTo>
                  <a:lnTo>
                    <a:pt x="3910" y="14648"/>
                  </a:lnTo>
                  <a:lnTo>
                    <a:pt x="4241" y="14449"/>
                  </a:lnTo>
                  <a:lnTo>
                    <a:pt x="4560" y="14236"/>
                  </a:lnTo>
                  <a:lnTo>
                    <a:pt x="4865" y="14008"/>
                  </a:lnTo>
                  <a:lnTo>
                    <a:pt x="5159" y="13767"/>
                  </a:lnTo>
                  <a:lnTo>
                    <a:pt x="5437" y="13514"/>
                  </a:lnTo>
                  <a:lnTo>
                    <a:pt x="5702" y="13247"/>
                  </a:lnTo>
                  <a:lnTo>
                    <a:pt x="5953" y="12969"/>
                  </a:lnTo>
                  <a:lnTo>
                    <a:pt x="6190" y="12681"/>
                  </a:lnTo>
                  <a:lnTo>
                    <a:pt x="6412" y="12381"/>
                  </a:lnTo>
                  <a:lnTo>
                    <a:pt x="6619" y="12072"/>
                  </a:lnTo>
                  <a:lnTo>
                    <a:pt x="6810" y="11754"/>
                  </a:lnTo>
                  <a:lnTo>
                    <a:pt x="6986" y="11427"/>
                  </a:lnTo>
                  <a:lnTo>
                    <a:pt x="7147" y="11092"/>
                  </a:lnTo>
                  <a:lnTo>
                    <a:pt x="7290" y="10751"/>
                  </a:lnTo>
                  <a:lnTo>
                    <a:pt x="7418" y="10402"/>
                  </a:lnTo>
                  <a:lnTo>
                    <a:pt x="7529" y="10048"/>
                  </a:lnTo>
                  <a:lnTo>
                    <a:pt x="7623" y="9688"/>
                  </a:lnTo>
                  <a:lnTo>
                    <a:pt x="7700" y="9324"/>
                  </a:lnTo>
                  <a:lnTo>
                    <a:pt x="7759" y="8955"/>
                  </a:lnTo>
                  <a:lnTo>
                    <a:pt x="7800" y="8583"/>
                  </a:lnTo>
                  <a:lnTo>
                    <a:pt x="7823" y="8208"/>
                  </a:lnTo>
                  <a:lnTo>
                    <a:pt x="7827" y="7830"/>
                  </a:lnTo>
                  <a:lnTo>
                    <a:pt x="7814" y="7452"/>
                  </a:lnTo>
                  <a:lnTo>
                    <a:pt x="7781" y="7072"/>
                  </a:lnTo>
                  <a:lnTo>
                    <a:pt x="7729" y="6691"/>
                  </a:lnTo>
                  <a:lnTo>
                    <a:pt x="7657" y="6311"/>
                  </a:lnTo>
                  <a:lnTo>
                    <a:pt x="7566" y="5932"/>
                  </a:lnTo>
                  <a:lnTo>
                    <a:pt x="7454" y="5555"/>
                  </a:lnTo>
                  <a:lnTo>
                    <a:pt x="7323" y="5179"/>
                  </a:lnTo>
                  <a:lnTo>
                    <a:pt x="7211" y="4901"/>
                  </a:lnTo>
                  <a:lnTo>
                    <a:pt x="7090" y="4629"/>
                  </a:lnTo>
                  <a:lnTo>
                    <a:pt x="6958" y="4363"/>
                  </a:lnTo>
                  <a:lnTo>
                    <a:pt x="6817" y="4103"/>
                  </a:lnTo>
                  <a:lnTo>
                    <a:pt x="6667" y="3850"/>
                  </a:lnTo>
                  <a:lnTo>
                    <a:pt x="6508" y="3605"/>
                  </a:lnTo>
                  <a:lnTo>
                    <a:pt x="6341" y="3365"/>
                  </a:lnTo>
                  <a:lnTo>
                    <a:pt x="6164" y="3134"/>
                  </a:lnTo>
                  <a:lnTo>
                    <a:pt x="5980" y="2909"/>
                  </a:lnTo>
                  <a:lnTo>
                    <a:pt x="5788" y="2692"/>
                  </a:lnTo>
                  <a:lnTo>
                    <a:pt x="5589" y="2483"/>
                  </a:lnTo>
                  <a:lnTo>
                    <a:pt x="5382" y="2281"/>
                  </a:lnTo>
                  <a:lnTo>
                    <a:pt x="5168" y="2089"/>
                  </a:lnTo>
                  <a:lnTo>
                    <a:pt x="4947" y="1904"/>
                  </a:lnTo>
                  <a:lnTo>
                    <a:pt x="4720" y="1727"/>
                  </a:lnTo>
                  <a:lnTo>
                    <a:pt x="4486" y="1559"/>
                  </a:lnTo>
                  <a:lnTo>
                    <a:pt x="4245" y="1400"/>
                  </a:lnTo>
                  <a:lnTo>
                    <a:pt x="4000" y="1250"/>
                  </a:lnTo>
                  <a:lnTo>
                    <a:pt x="3749" y="1109"/>
                  </a:lnTo>
                  <a:lnTo>
                    <a:pt x="3493" y="978"/>
                  </a:lnTo>
                  <a:lnTo>
                    <a:pt x="3231" y="857"/>
                  </a:lnTo>
                  <a:lnTo>
                    <a:pt x="2964" y="744"/>
                  </a:lnTo>
                  <a:lnTo>
                    <a:pt x="2693" y="641"/>
                  </a:lnTo>
                  <a:lnTo>
                    <a:pt x="2419" y="548"/>
                  </a:lnTo>
                  <a:lnTo>
                    <a:pt x="2139" y="467"/>
                  </a:lnTo>
                  <a:lnTo>
                    <a:pt x="1857" y="394"/>
                  </a:lnTo>
                  <a:lnTo>
                    <a:pt x="1570" y="333"/>
                  </a:lnTo>
                  <a:lnTo>
                    <a:pt x="1280" y="283"/>
                  </a:lnTo>
                  <a:lnTo>
                    <a:pt x="988" y="244"/>
                  </a:lnTo>
                  <a:lnTo>
                    <a:pt x="692" y="215"/>
                  </a:lnTo>
                  <a:lnTo>
                    <a:pt x="395" y="198"/>
                  </a:lnTo>
                  <a:lnTo>
                    <a:pt x="95" y="192"/>
                  </a:lnTo>
                  <a:lnTo>
                    <a:pt x="192" y="96"/>
                  </a:lnTo>
                  <a:lnTo>
                    <a:pt x="192" y="7922"/>
                  </a:lnTo>
                  <a:close/>
                  <a:moveTo>
                    <a:pt x="0" y="96"/>
                  </a:moveTo>
                  <a:cubicBezTo>
                    <a:pt x="0" y="71"/>
                    <a:pt x="11" y="46"/>
                    <a:pt x="29" y="28"/>
                  </a:cubicBezTo>
                  <a:cubicBezTo>
                    <a:pt x="48" y="10"/>
                    <a:pt x="73" y="0"/>
                    <a:pt x="98" y="0"/>
                  </a:cubicBezTo>
                  <a:lnTo>
                    <a:pt x="406" y="7"/>
                  </a:lnTo>
                  <a:lnTo>
                    <a:pt x="711" y="24"/>
                  </a:lnTo>
                  <a:lnTo>
                    <a:pt x="1013" y="53"/>
                  </a:lnTo>
                  <a:lnTo>
                    <a:pt x="1313" y="94"/>
                  </a:lnTo>
                  <a:lnTo>
                    <a:pt x="1611" y="146"/>
                  </a:lnTo>
                  <a:lnTo>
                    <a:pt x="1904" y="208"/>
                  </a:lnTo>
                  <a:lnTo>
                    <a:pt x="2193" y="282"/>
                  </a:lnTo>
                  <a:lnTo>
                    <a:pt x="2480" y="367"/>
                  </a:lnTo>
                  <a:lnTo>
                    <a:pt x="2762" y="462"/>
                  </a:lnTo>
                  <a:lnTo>
                    <a:pt x="3039" y="567"/>
                  </a:lnTo>
                  <a:lnTo>
                    <a:pt x="3312" y="682"/>
                  </a:lnTo>
                  <a:lnTo>
                    <a:pt x="3580" y="807"/>
                  </a:lnTo>
                  <a:lnTo>
                    <a:pt x="3842" y="942"/>
                  </a:lnTo>
                  <a:lnTo>
                    <a:pt x="4101" y="1087"/>
                  </a:lnTo>
                  <a:lnTo>
                    <a:pt x="4351" y="1240"/>
                  </a:lnTo>
                  <a:lnTo>
                    <a:pt x="4597" y="1403"/>
                  </a:lnTo>
                  <a:lnTo>
                    <a:pt x="4837" y="1576"/>
                  </a:lnTo>
                  <a:lnTo>
                    <a:pt x="5070" y="1757"/>
                  </a:lnTo>
                  <a:lnTo>
                    <a:pt x="5297" y="1946"/>
                  </a:lnTo>
                  <a:lnTo>
                    <a:pt x="5515" y="2144"/>
                  </a:lnTo>
                  <a:lnTo>
                    <a:pt x="5728" y="2350"/>
                  </a:lnTo>
                  <a:lnTo>
                    <a:pt x="5932" y="2565"/>
                  </a:lnTo>
                  <a:lnTo>
                    <a:pt x="6129" y="2788"/>
                  </a:lnTo>
                  <a:lnTo>
                    <a:pt x="6317" y="3017"/>
                  </a:lnTo>
                  <a:lnTo>
                    <a:pt x="6498" y="3256"/>
                  </a:lnTo>
                  <a:lnTo>
                    <a:pt x="6669" y="3500"/>
                  </a:lnTo>
                  <a:lnTo>
                    <a:pt x="6832" y="3752"/>
                  </a:lnTo>
                  <a:lnTo>
                    <a:pt x="6986" y="4012"/>
                  </a:lnTo>
                  <a:lnTo>
                    <a:pt x="7129" y="4278"/>
                  </a:lnTo>
                  <a:lnTo>
                    <a:pt x="7265" y="4550"/>
                  </a:lnTo>
                  <a:lnTo>
                    <a:pt x="7390" y="4830"/>
                  </a:lnTo>
                  <a:lnTo>
                    <a:pt x="7504" y="5116"/>
                  </a:lnTo>
                  <a:lnTo>
                    <a:pt x="7639" y="5500"/>
                  </a:lnTo>
                  <a:lnTo>
                    <a:pt x="7753" y="5887"/>
                  </a:lnTo>
                  <a:lnTo>
                    <a:pt x="7846" y="6276"/>
                  </a:lnTo>
                  <a:lnTo>
                    <a:pt x="7920" y="6666"/>
                  </a:lnTo>
                  <a:lnTo>
                    <a:pt x="7972" y="7055"/>
                  </a:lnTo>
                  <a:lnTo>
                    <a:pt x="8005" y="7445"/>
                  </a:lnTo>
                  <a:lnTo>
                    <a:pt x="8019" y="7833"/>
                  </a:lnTo>
                  <a:lnTo>
                    <a:pt x="8014" y="8219"/>
                  </a:lnTo>
                  <a:lnTo>
                    <a:pt x="7991" y="8604"/>
                  </a:lnTo>
                  <a:lnTo>
                    <a:pt x="7948" y="8986"/>
                  </a:lnTo>
                  <a:lnTo>
                    <a:pt x="7887" y="9363"/>
                  </a:lnTo>
                  <a:lnTo>
                    <a:pt x="7808" y="9737"/>
                  </a:lnTo>
                  <a:lnTo>
                    <a:pt x="7712" y="10105"/>
                  </a:lnTo>
                  <a:lnTo>
                    <a:pt x="7599" y="10469"/>
                  </a:lnTo>
                  <a:lnTo>
                    <a:pt x="7467" y="10826"/>
                  </a:lnTo>
                  <a:lnTo>
                    <a:pt x="7320" y="11175"/>
                  </a:lnTo>
                  <a:lnTo>
                    <a:pt x="7155" y="11518"/>
                  </a:lnTo>
                  <a:lnTo>
                    <a:pt x="6975" y="11853"/>
                  </a:lnTo>
                  <a:lnTo>
                    <a:pt x="6778" y="12179"/>
                  </a:lnTo>
                  <a:lnTo>
                    <a:pt x="6567" y="12496"/>
                  </a:lnTo>
                  <a:lnTo>
                    <a:pt x="6339" y="12802"/>
                  </a:lnTo>
                  <a:lnTo>
                    <a:pt x="6096" y="13098"/>
                  </a:lnTo>
                  <a:lnTo>
                    <a:pt x="5838" y="13382"/>
                  </a:lnTo>
                  <a:lnTo>
                    <a:pt x="5566" y="13655"/>
                  </a:lnTo>
                  <a:lnTo>
                    <a:pt x="5280" y="13916"/>
                  </a:lnTo>
                  <a:lnTo>
                    <a:pt x="4980" y="14162"/>
                  </a:lnTo>
                  <a:lnTo>
                    <a:pt x="4667" y="14395"/>
                  </a:lnTo>
                  <a:lnTo>
                    <a:pt x="4340" y="14614"/>
                  </a:lnTo>
                  <a:lnTo>
                    <a:pt x="3999" y="14817"/>
                  </a:lnTo>
                  <a:lnTo>
                    <a:pt x="3646" y="15004"/>
                  </a:lnTo>
                  <a:lnTo>
                    <a:pt x="3281" y="15176"/>
                  </a:lnTo>
                  <a:lnTo>
                    <a:pt x="2908" y="15328"/>
                  </a:lnTo>
                  <a:cubicBezTo>
                    <a:pt x="2884" y="15338"/>
                    <a:pt x="2857" y="15338"/>
                    <a:pt x="2833" y="15327"/>
                  </a:cubicBezTo>
                  <a:cubicBezTo>
                    <a:pt x="2809" y="15317"/>
                    <a:pt x="2791" y="15298"/>
                    <a:pt x="2782" y="15274"/>
                  </a:cubicBezTo>
                  <a:lnTo>
                    <a:pt x="7" y="7957"/>
                  </a:lnTo>
                  <a:cubicBezTo>
                    <a:pt x="3" y="7946"/>
                    <a:pt x="0" y="7934"/>
                    <a:pt x="0" y="7922"/>
                  </a:cubicBezTo>
                  <a:lnTo>
                    <a:pt x="0" y="96"/>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45" name="Freeform 126"/>
            <p:cNvSpPr>
              <a:spLocks/>
            </p:cNvSpPr>
            <p:nvPr/>
          </p:nvSpPr>
          <p:spPr bwMode="auto">
            <a:xfrm>
              <a:off x="4372" y="1176"/>
              <a:ext cx="663" cy="731"/>
            </a:xfrm>
            <a:custGeom>
              <a:avLst/>
              <a:gdLst>
                <a:gd name="T0" fmla="*/ 8873 w 11648"/>
                <a:gd name="T1" fmla="*/ 4592 h 12844"/>
                <a:gd name="T2" fmla="*/ 2536 w 11648"/>
                <a:gd name="T3" fmla="*/ 0 h 12844"/>
                <a:gd name="T4" fmla="*/ 4281 w 11648"/>
                <a:gd name="T5" fmla="*/ 10929 h 12844"/>
                <a:gd name="T6" fmla="*/ 11648 w 11648"/>
                <a:gd name="T7" fmla="*/ 11909 h 12844"/>
                <a:gd name="T8" fmla="*/ 8873 w 11648"/>
                <a:gd name="T9" fmla="*/ 4592 h 12844"/>
              </a:gdLst>
              <a:ahLst/>
              <a:cxnLst>
                <a:cxn ang="0">
                  <a:pos x="T0" y="T1"/>
                </a:cxn>
                <a:cxn ang="0">
                  <a:pos x="T2" y="T3"/>
                </a:cxn>
                <a:cxn ang="0">
                  <a:pos x="T4" y="T5"/>
                </a:cxn>
                <a:cxn ang="0">
                  <a:pos x="T6" y="T7"/>
                </a:cxn>
                <a:cxn ang="0">
                  <a:pos x="T8" y="T9"/>
                </a:cxn>
              </a:cxnLst>
              <a:rect l="0" t="0" r="r" b="b"/>
              <a:pathLst>
                <a:path w="11648" h="12844">
                  <a:moveTo>
                    <a:pt x="8873" y="4592"/>
                  </a:moveTo>
                  <a:lnTo>
                    <a:pt x="2536" y="0"/>
                  </a:lnTo>
                  <a:cubicBezTo>
                    <a:pt x="0" y="3500"/>
                    <a:pt x="781" y="8393"/>
                    <a:pt x="4281" y="10929"/>
                  </a:cubicBezTo>
                  <a:cubicBezTo>
                    <a:pt x="6415" y="12475"/>
                    <a:pt x="9184" y="12844"/>
                    <a:pt x="11648" y="11909"/>
                  </a:cubicBezTo>
                  <a:lnTo>
                    <a:pt x="8873" y="4592"/>
                  </a:lnTo>
                  <a:close/>
                </a:path>
              </a:pathLst>
            </a:custGeom>
            <a:solidFill>
              <a:srgbClr val="0079C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dirty="0"/>
            </a:p>
          </p:txBody>
        </p:sp>
        <p:sp>
          <p:nvSpPr>
            <p:cNvPr id="146" name="Freeform 127"/>
            <p:cNvSpPr>
              <a:spLocks noEditPoints="1"/>
            </p:cNvSpPr>
            <p:nvPr/>
          </p:nvSpPr>
          <p:spPr bwMode="auto">
            <a:xfrm>
              <a:off x="4426" y="1170"/>
              <a:ext cx="615" cy="718"/>
            </a:xfrm>
            <a:custGeom>
              <a:avLst/>
              <a:gdLst>
                <a:gd name="T0" fmla="*/ 1529 w 10796"/>
                <a:gd name="T1" fmla="*/ 177 h 12612"/>
                <a:gd name="T2" fmla="*/ 1230 w 10796"/>
                <a:gd name="T3" fmla="*/ 822 h 12612"/>
                <a:gd name="T4" fmla="*/ 726 w 10796"/>
                <a:gd name="T5" fmla="*/ 1865 h 12612"/>
                <a:gd name="T6" fmla="*/ 389 w 10796"/>
                <a:gd name="T7" fmla="*/ 2951 h 12612"/>
                <a:gd name="T8" fmla="*/ 217 w 10796"/>
                <a:gd name="T9" fmla="*/ 4061 h 12612"/>
                <a:gd name="T10" fmla="*/ 207 w 10796"/>
                <a:gd name="T11" fmla="*/ 5176 h 12612"/>
                <a:gd name="T12" fmla="*/ 357 w 10796"/>
                <a:gd name="T13" fmla="*/ 6277 h 12612"/>
                <a:gd name="T14" fmla="*/ 662 w 10796"/>
                <a:gd name="T15" fmla="*/ 7348 h 12612"/>
                <a:gd name="T16" fmla="*/ 1121 w 10796"/>
                <a:gd name="T17" fmla="*/ 8369 h 12612"/>
                <a:gd name="T18" fmla="*/ 1731 w 10796"/>
                <a:gd name="T19" fmla="*/ 9323 h 12612"/>
                <a:gd name="T20" fmla="*/ 2488 w 10796"/>
                <a:gd name="T21" fmla="*/ 10190 h 12612"/>
                <a:gd name="T22" fmla="*/ 3389 w 10796"/>
                <a:gd name="T23" fmla="*/ 10952 h 12612"/>
                <a:gd name="T24" fmla="*/ 3997 w 10796"/>
                <a:gd name="T25" fmla="*/ 11351 h 12612"/>
                <a:gd name="T26" fmla="*/ 4634 w 10796"/>
                <a:gd name="T27" fmla="*/ 11687 h 12612"/>
                <a:gd name="T28" fmla="*/ 5294 w 10796"/>
                <a:gd name="T29" fmla="*/ 11961 h 12612"/>
                <a:gd name="T30" fmla="*/ 5975 w 10796"/>
                <a:gd name="T31" fmla="*/ 12172 h 12612"/>
                <a:gd name="T32" fmla="*/ 6670 w 10796"/>
                <a:gd name="T33" fmla="*/ 12319 h 12612"/>
                <a:gd name="T34" fmla="*/ 7376 w 10796"/>
                <a:gd name="T35" fmla="*/ 12402 h 12612"/>
                <a:gd name="T36" fmla="*/ 8086 w 10796"/>
                <a:gd name="T37" fmla="*/ 12419 h 12612"/>
                <a:gd name="T38" fmla="*/ 8798 w 10796"/>
                <a:gd name="T39" fmla="*/ 12372 h 12612"/>
                <a:gd name="T40" fmla="*/ 9505 w 10796"/>
                <a:gd name="T41" fmla="*/ 12257 h 12612"/>
                <a:gd name="T42" fmla="*/ 10206 w 10796"/>
                <a:gd name="T43" fmla="*/ 12076 h 12612"/>
                <a:gd name="T44" fmla="*/ 10608 w 10796"/>
                <a:gd name="T45" fmla="*/ 12043 h 12612"/>
                <a:gd name="T46" fmla="*/ 10785 w 10796"/>
                <a:gd name="T47" fmla="*/ 12049 h 12612"/>
                <a:gd name="T48" fmla="*/ 10259 w 10796"/>
                <a:gd name="T49" fmla="*/ 12261 h 12612"/>
                <a:gd name="T50" fmla="*/ 9542 w 10796"/>
                <a:gd name="T51" fmla="*/ 12446 h 12612"/>
                <a:gd name="T52" fmla="*/ 8817 w 10796"/>
                <a:gd name="T53" fmla="*/ 12563 h 12612"/>
                <a:gd name="T54" fmla="*/ 8087 w 10796"/>
                <a:gd name="T55" fmla="*/ 12611 h 12612"/>
                <a:gd name="T56" fmla="*/ 7359 w 10796"/>
                <a:gd name="T57" fmla="*/ 12593 h 12612"/>
                <a:gd name="T58" fmla="*/ 6637 w 10796"/>
                <a:gd name="T59" fmla="*/ 12508 h 12612"/>
                <a:gd name="T60" fmla="*/ 5924 w 10796"/>
                <a:gd name="T61" fmla="*/ 12357 h 12612"/>
                <a:gd name="T62" fmla="*/ 5227 w 10796"/>
                <a:gd name="T63" fmla="*/ 12140 h 12612"/>
                <a:gd name="T64" fmla="*/ 4549 w 10796"/>
                <a:gd name="T65" fmla="*/ 11860 h 12612"/>
                <a:gd name="T66" fmla="*/ 3896 w 10796"/>
                <a:gd name="T67" fmla="*/ 11514 h 12612"/>
                <a:gd name="T68" fmla="*/ 3272 w 10796"/>
                <a:gd name="T69" fmla="*/ 11105 h 12612"/>
                <a:gd name="T70" fmla="*/ 2349 w 10796"/>
                <a:gd name="T71" fmla="*/ 10323 h 12612"/>
                <a:gd name="T72" fmla="*/ 1574 w 10796"/>
                <a:gd name="T73" fmla="*/ 9434 h 12612"/>
                <a:gd name="T74" fmla="*/ 950 w 10796"/>
                <a:gd name="T75" fmla="*/ 8456 h 12612"/>
                <a:gd name="T76" fmla="*/ 480 w 10796"/>
                <a:gd name="T77" fmla="*/ 7409 h 12612"/>
                <a:gd name="T78" fmla="*/ 168 w 10796"/>
                <a:gd name="T79" fmla="*/ 6312 h 12612"/>
                <a:gd name="T80" fmla="*/ 16 w 10796"/>
                <a:gd name="T81" fmla="*/ 5183 h 12612"/>
                <a:gd name="T82" fmla="*/ 26 w 10796"/>
                <a:gd name="T83" fmla="*/ 4040 h 12612"/>
                <a:gd name="T84" fmla="*/ 203 w 10796"/>
                <a:gd name="T85" fmla="*/ 2904 h 12612"/>
                <a:gd name="T86" fmla="*/ 549 w 10796"/>
                <a:gd name="T87" fmla="*/ 1790 h 12612"/>
                <a:gd name="T88" fmla="*/ 1067 w 10796"/>
                <a:gd name="T89" fmla="*/ 721 h 12612"/>
                <a:gd name="T90" fmla="*/ 1569 w 10796"/>
                <a:gd name="T91" fmla="*/ 5 h 12612"/>
                <a:gd name="T92" fmla="*/ 8012 w 10796"/>
                <a:gd name="T93" fmla="*/ 4657 h 12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796" h="12612">
                  <a:moveTo>
                    <a:pt x="7833" y="4726"/>
                  </a:moveTo>
                  <a:lnTo>
                    <a:pt x="7866" y="4769"/>
                  </a:lnTo>
                  <a:lnTo>
                    <a:pt x="1529" y="177"/>
                  </a:lnTo>
                  <a:lnTo>
                    <a:pt x="1665" y="154"/>
                  </a:lnTo>
                  <a:lnTo>
                    <a:pt x="1437" y="486"/>
                  </a:lnTo>
                  <a:lnTo>
                    <a:pt x="1230" y="822"/>
                  </a:lnTo>
                  <a:lnTo>
                    <a:pt x="1044" y="1163"/>
                  </a:lnTo>
                  <a:lnTo>
                    <a:pt x="875" y="1511"/>
                  </a:lnTo>
                  <a:lnTo>
                    <a:pt x="726" y="1865"/>
                  </a:lnTo>
                  <a:lnTo>
                    <a:pt x="595" y="2223"/>
                  </a:lnTo>
                  <a:lnTo>
                    <a:pt x="483" y="2586"/>
                  </a:lnTo>
                  <a:lnTo>
                    <a:pt x="389" y="2951"/>
                  </a:lnTo>
                  <a:lnTo>
                    <a:pt x="313" y="3319"/>
                  </a:lnTo>
                  <a:lnTo>
                    <a:pt x="256" y="3689"/>
                  </a:lnTo>
                  <a:lnTo>
                    <a:pt x="217" y="4061"/>
                  </a:lnTo>
                  <a:lnTo>
                    <a:pt x="196" y="4432"/>
                  </a:lnTo>
                  <a:lnTo>
                    <a:pt x="192" y="4804"/>
                  </a:lnTo>
                  <a:lnTo>
                    <a:pt x="207" y="5176"/>
                  </a:lnTo>
                  <a:lnTo>
                    <a:pt x="240" y="5545"/>
                  </a:lnTo>
                  <a:lnTo>
                    <a:pt x="290" y="5913"/>
                  </a:lnTo>
                  <a:lnTo>
                    <a:pt x="357" y="6277"/>
                  </a:lnTo>
                  <a:lnTo>
                    <a:pt x="442" y="6639"/>
                  </a:lnTo>
                  <a:lnTo>
                    <a:pt x="544" y="6996"/>
                  </a:lnTo>
                  <a:lnTo>
                    <a:pt x="662" y="7348"/>
                  </a:lnTo>
                  <a:lnTo>
                    <a:pt x="799" y="7695"/>
                  </a:lnTo>
                  <a:lnTo>
                    <a:pt x="952" y="8035"/>
                  </a:lnTo>
                  <a:lnTo>
                    <a:pt x="1121" y="8369"/>
                  </a:lnTo>
                  <a:lnTo>
                    <a:pt x="1308" y="8696"/>
                  </a:lnTo>
                  <a:lnTo>
                    <a:pt x="1511" y="9014"/>
                  </a:lnTo>
                  <a:lnTo>
                    <a:pt x="1731" y="9323"/>
                  </a:lnTo>
                  <a:lnTo>
                    <a:pt x="1967" y="9622"/>
                  </a:lnTo>
                  <a:lnTo>
                    <a:pt x="2219" y="9911"/>
                  </a:lnTo>
                  <a:lnTo>
                    <a:pt x="2488" y="10190"/>
                  </a:lnTo>
                  <a:lnTo>
                    <a:pt x="2772" y="10456"/>
                  </a:lnTo>
                  <a:lnTo>
                    <a:pt x="3072" y="10710"/>
                  </a:lnTo>
                  <a:lnTo>
                    <a:pt x="3389" y="10952"/>
                  </a:lnTo>
                  <a:lnTo>
                    <a:pt x="3587" y="11091"/>
                  </a:lnTo>
                  <a:lnTo>
                    <a:pt x="3790" y="11224"/>
                  </a:lnTo>
                  <a:lnTo>
                    <a:pt x="3997" y="11351"/>
                  </a:lnTo>
                  <a:lnTo>
                    <a:pt x="4206" y="11469"/>
                  </a:lnTo>
                  <a:lnTo>
                    <a:pt x="4418" y="11582"/>
                  </a:lnTo>
                  <a:lnTo>
                    <a:pt x="4634" y="11687"/>
                  </a:lnTo>
                  <a:lnTo>
                    <a:pt x="4852" y="11785"/>
                  </a:lnTo>
                  <a:lnTo>
                    <a:pt x="5072" y="11877"/>
                  </a:lnTo>
                  <a:lnTo>
                    <a:pt x="5294" y="11961"/>
                  </a:lnTo>
                  <a:lnTo>
                    <a:pt x="5520" y="12039"/>
                  </a:lnTo>
                  <a:lnTo>
                    <a:pt x="5747" y="12109"/>
                  </a:lnTo>
                  <a:lnTo>
                    <a:pt x="5975" y="12172"/>
                  </a:lnTo>
                  <a:lnTo>
                    <a:pt x="6205" y="12228"/>
                  </a:lnTo>
                  <a:lnTo>
                    <a:pt x="6437" y="12278"/>
                  </a:lnTo>
                  <a:lnTo>
                    <a:pt x="6670" y="12319"/>
                  </a:lnTo>
                  <a:lnTo>
                    <a:pt x="6904" y="12353"/>
                  </a:lnTo>
                  <a:lnTo>
                    <a:pt x="7140" y="12381"/>
                  </a:lnTo>
                  <a:lnTo>
                    <a:pt x="7376" y="12402"/>
                  </a:lnTo>
                  <a:lnTo>
                    <a:pt x="7612" y="12415"/>
                  </a:lnTo>
                  <a:lnTo>
                    <a:pt x="7849" y="12420"/>
                  </a:lnTo>
                  <a:lnTo>
                    <a:pt x="8086" y="12419"/>
                  </a:lnTo>
                  <a:lnTo>
                    <a:pt x="8323" y="12411"/>
                  </a:lnTo>
                  <a:lnTo>
                    <a:pt x="8561" y="12395"/>
                  </a:lnTo>
                  <a:lnTo>
                    <a:pt x="8798" y="12372"/>
                  </a:lnTo>
                  <a:lnTo>
                    <a:pt x="9034" y="12341"/>
                  </a:lnTo>
                  <a:lnTo>
                    <a:pt x="9270" y="12303"/>
                  </a:lnTo>
                  <a:lnTo>
                    <a:pt x="9505" y="12257"/>
                  </a:lnTo>
                  <a:lnTo>
                    <a:pt x="9741" y="12205"/>
                  </a:lnTo>
                  <a:lnTo>
                    <a:pt x="9973" y="12144"/>
                  </a:lnTo>
                  <a:lnTo>
                    <a:pt x="10206" y="12076"/>
                  </a:lnTo>
                  <a:lnTo>
                    <a:pt x="10436" y="12001"/>
                  </a:lnTo>
                  <a:lnTo>
                    <a:pt x="10665" y="11918"/>
                  </a:lnTo>
                  <a:lnTo>
                    <a:pt x="10608" y="12043"/>
                  </a:lnTo>
                  <a:lnTo>
                    <a:pt x="7833" y="4726"/>
                  </a:lnTo>
                  <a:close/>
                  <a:moveTo>
                    <a:pt x="10787" y="11974"/>
                  </a:moveTo>
                  <a:cubicBezTo>
                    <a:pt x="10796" y="11998"/>
                    <a:pt x="10795" y="12025"/>
                    <a:pt x="10785" y="12049"/>
                  </a:cubicBezTo>
                  <a:cubicBezTo>
                    <a:pt x="10774" y="12072"/>
                    <a:pt x="10754" y="12090"/>
                    <a:pt x="10730" y="12099"/>
                  </a:cubicBezTo>
                  <a:lnTo>
                    <a:pt x="10495" y="12184"/>
                  </a:lnTo>
                  <a:lnTo>
                    <a:pt x="10259" y="12261"/>
                  </a:lnTo>
                  <a:lnTo>
                    <a:pt x="10022" y="12329"/>
                  </a:lnTo>
                  <a:lnTo>
                    <a:pt x="9782" y="12392"/>
                  </a:lnTo>
                  <a:lnTo>
                    <a:pt x="9542" y="12446"/>
                  </a:lnTo>
                  <a:lnTo>
                    <a:pt x="9301" y="12492"/>
                  </a:lnTo>
                  <a:lnTo>
                    <a:pt x="9059" y="12532"/>
                  </a:lnTo>
                  <a:lnTo>
                    <a:pt x="8817" y="12563"/>
                  </a:lnTo>
                  <a:lnTo>
                    <a:pt x="8574" y="12586"/>
                  </a:lnTo>
                  <a:lnTo>
                    <a:pt x="8330" y="12602"/>
                  </a:lnTo>
                  <a:lnTo>
                    <a:pt x="8087" y="12611"/>
                  </a:lnTo>
                  <a:lnTo>
                    <a:pt x="7844" y="12612"/>
                  </a:lnTo>
                  <a:lnTo>
                    <a:pt x="7601" y="12606"/>
                  </a:lnTo>
                  <a:lnTo>
                    <a:pt x="7359" y="12593"/>
                  </a:lnTo>
                  <a:lnTo>
                    <a:pt x="7117" y="12572"/>
                  </a:lnTo>
                  <a:lnTo>
                    <a:pt x="6876" y="12543"/>
                  </a:lnTo>
                  <a:lnTo>
                    <a:pt x="6637" y="12508"/>
                  </a:lnTo>
                  <a:lnTo>
                    <a:pt x="6397" y="12465"/>
                  </a:lnTo>
                  <a:lnTo>
                    <a:pt x="6160" y="12415"/>
                  </a:lnTo>
                  <a:lnTo>
                    <a:pt x="5924" y="12357"/>
                  </a:lnTo>
                  <a:lnTo>
                    <a:pt x="5690" y="12292"/>
                  </a:lnTo>
                  <a:lnTo>
                    <a:pt x="5457" y="12220"/>
                  </a:lnTo>
                  <a:lnTo>
                    <a:pt x="5227" y="12140"/>
                  </a:lnTo>
                  <a:lnTo>
                    <a:pt x="4999" y="12054"/>
                  </a:lnTo>
                  <a:lnTo>
                    <a:pt x="4773" y="11960"/>
                  </a:lnTo>
                  <a:lnTo>
                    <a:pt x="4549" y="11860"/>
                  </a:lnTo>
                  <a:lnTo>
                    <a:pt x="4328" y="11751"/>
                  </a:lnTo>
                  <a:lnTo>
                    <a:pt x="4111" y="11636"/>
                  </a:lnTo>
                  <a:lnTo>
                    <a:pt x="3896" y="11514"/>
                  </a:lnTo>
                  <a:lnTo>
                    <a:pt x="3685" y="11385"/>
                  </a:lnTo>
                  <a:lnTo>
                    <a:pt x="3478" y="11248"/>
                  </a:lnTo>
                  <a:lnTo>
                    <a:pt x="3272" y="11105"/>
                  </a:lnTo>
                  <a:lnTo>
                    <a:pt x="2948" y="10857"/>
                  </a:lnTo>
                  <a:lnTo>
                    <a:pt x="2641" y="10597"/>
                  </a:lnTo>
                  <a:lnTo>
                    <a:pt x="2349" y="10323"/>
                  </a:lnTo>
                  <a:lnTo>
                    <a:pt x="2074" y="10037"/>
                  </a:lnTo>
                  <a:lnTo>
                    <a:pt x="1816" y="9741"/>
                  </a:lnTo>
                  <a:lnTo>
                    <a:pt x="1574" y="9434"/>
                  </a:lnTo>
                  <a:lnTo>
                    <a:pt x="1350" y="9117"/>
                  </a:lnTo>
                  <a:lnTo>
                    <a:pt x="1141" y="8791"/>
                  </a:lnTo>
                  <a:lnTo>
                    <a:pt x="950" y="8456"/>
                  </a:lnTo>
                  <a:lnTo>
                    <a:pt x="777" y="8114"/>
                  </a:lnTo>
                  <a:lnTo>
                    <a:pt x="620" y="7766"/>
                  </a:lnTo>
                  <a:lnTo>
                    <a:pt x="480" y="7409"/>
                  </a:lnTo>
                  <a:lnTo>
                    <a:pt x="359" y="7049"/>
                  </a:lnTo>
                  <a:lnTo>
                    <a:pt x="255" y="6682"/>
                  </a:lnTo>
                  <a:lnTo>
                    <a:pt x="168" y="6312"/>
                  </a:lnTo>
                  <a:lnTo>
                    <a:pt x="99" y="5938"/>
                  </a:lnTo>
                  <a:lnTo>
                    <a:pt x="49" y="5562"/>
                  </a:lnTo>
                  <a:lnTo>
                    <a:pt x="16" y="5183"/>
                  </a:lnTo>
                  <a:lnTo>
                    <a:pt x="0" y="4802"/>
                  </a:lnTo>
                  <a:lnTo>
                    <a:pt x="5" y="4421"/>
                  </a:lnTo>
                  <a:lnTo>
                    <a:pt x="26" y="4040"/>
                  </a:lnTo>
                  <a:lnTo>
                    <a:pt x="67" y="3660"/>
                  </a:lnTo>
                  <a:lnTo>
                    <a:pt x="125" y="3280"/>
                  </a:lnTo>
                  <a:lnTo>
                    <a:pt x="203" y="2904"/>
                  </a:lnTo>
                  <a:lnTo>
                    <a:pt x="300" y="2529"/>
                  </a:lnTo>
                  <a:lnTo>
                    <a:pt x="414" y="2157"/>
                  </a:lnTo>
                  <a:lnTo>
                    <a:pt x="549" y="1790"/>
                  </a:lnTo>
                  <a:lnTo>
                    <a:pt x="702" y="1428"/>
                  </a:lnTo>
                  <a:lnTo>
                    <a:pt x="875" y="1071"/>
                  </a:lnTo>
                  <a:lnTo>
                    <a:pt x="1067" y="721"/>
                  </a:lnTo>
                  <a:lnTo>
                    <a:pt x="1278" y="377"/>
                  </a:lnTo>
                  <a:lnTo>
                    <a:pt x="1506" y="45"/>
                  </a:lnTo>
                  <a:cubicBezTo>
                    <a:pt x="1521" y="24"/>
                    <a:pt x="1544" y="9"/>
                    <a:pt x="1569" y="5"/>
                  </a:cubicBezTo>
                  <a:cubicBezTo>
                    <a:pt x="1595" y="0"/>
                    <a:pt x="1621" y="7"/>
                    <a:pt x="1642" y="22"/>
                  </a:cubicBezTo>
                  <a:lnTo>
                    <a:pt x="7979" y="4614"/>
                  </a:lnTo>
                  <a:cubicBezTo>
                    <a:pt x="7994" y="4625"/>
                    <a:pt x="8006" y="4640"/>
                    <a:pt x="8012" y="4657"/>
                  </a:cubicBezTo>
                  <a:lnTo>
                    <a:pt x="10787" y="11974"/>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47" name="Freeform 128"/>
            <p:cNvSpPr>
              <a:spLocks/>
            </p:cNvSpPr>
            <p:nvPr/>
          </p:nvSpPr>
          <p:spPr bwMode="auto">
            <a:xfrm>
              <a:off x="4516" y="1070"/>
              <a:ext cx="361" cy="367"/>
            </a:xfrm>
            <a:custGeom>
              <a:avLst/>
              <a:gdLst>
                <a:gd name="T0" fmla="*/ 6337 w 6337"/>
                <a:gd name="T1" fmla="*/ 6453 h 6453"/>
                <a:gd name="T2" fmla="*/ 1910 w 6337"/>
                <a:gd name="T3" fmla="*/ 0 h 6453"/>
                <a:gd name="T4" fmla="*/ 0 w 6337"/>
                <a:gd name="T5" fmla="*/ 1861 h 6453"/>
                <a:gd name="T6" fmla="*/ 6337 w 6337"/>
                <a:gd name="T7" fmla="*/ 6453 h 6453"/>
              </a:gdLst>
              <a:ahLst/>
              <a:cxnLst>
                <a:cxn ang="0">
                  <a:pos x="T0" y="T1"/>
                </a:cxn>
                <a:cxn ang="0">
                  <a:pos x="T2" y="T3"/>
                </a:cxn>
                <a:cxn ang="0">
                  <a:pos x="T4" y="T5"/>
                </a:cxn>
                <a:cxn ang="0">
                  <a:pos x="T6" y="T7"/>
                </a:cxn>
              </a:cxnLst>
              <a:rect l="0" t="0" r="r" b="b"/>
              <a:pathLst>
                <a:path w="6337" h="6453">
                  <a:moveTo>
                    <a:pt x="6337" y="6453"/>
                  </a:moveTo>
                  <a:lnTo>
                    <a:pt x="1910" y="0"/>
                  </a:lnTo>
                  <a:cubicBezTo>
                    <a:pt x="1171" y="506"/>
                    <a:pt x="525" y="1136"/>
                    <a:pt x="0" y="1861"/>
                  </a:cubicBezTo>
                  <a:lnTo>
                    <a:pt x="6337" y="6453"/>
                  </a:lnTo>
                  <a:close/>
                </a:path>
              </a:pathLst>
            </a:custGeom>
            <a:solidFill>
              <a:srgbClr val="CCE4F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48" name="Freeform 129"/>
            <p:cNvSpPr>
              <a:spLocks noEditPoints="1"/>
            </p:cNvSpPr>
            <p:nvPr/>
          </p:nvSpPr>
          <p:spPr bwMode="auto">
            <a:xfrm>
              <a:off x="4511" y="1064"/>
              <a:ext cx="372" cy="379"/>
            </a:xfrm>
            <a:custGeom>
              <a:avLst/>
              <a:gdLst>
                <a:gd name="T0" fmla="*/ 6492 w 6541"/>
                <a:gd name="T1" fmla="*/ 6475 h 6658"/>
                <a:gd name="T2" fmla="*/ 6356 w 6541"/>
                <a:gd name="T3" fmla="*/ 6607 h 6658"/>
                <a:gd name="T4" fmla="*/ 1929 w 6541"/>
                <a:gd name="T5" fmla="*/ 154 h 6658"/>
                <a:gd name="T6" fmla="*/ 2064 w 6541"/>
                <a:gd name="T7" fmla="*/ 177 h 6658"/>
                <a:gd name="T8" fmla="*/ 1791 w 6541"/>
                <a:gd name="T9" fmla="*/ 373 h 6658"/>
                <a:gd name="T10" fmla="*/ 1532 w 6541"/>
                <a:gd name="T11" fmla="*/ 577 h 6658"/>
                <a:gd name="T12" fmla="*/ 1280 w 6541"/>
                <a:gd name="T13" fmla="*/ 792 h 6658"/>
                <a:gd name="T14" fmla="*/ 1039 w 6541"/>
                <a:gd name="T15" fmla="*/ 1018 h 6658"/>
                <a:gd name="T16" fmla="*/ 807 w 6541"/>
                <a:gd name="T17" fmla="*/ 1254 h 6658"/>
                <a:gd name="T18" fmla="*/ 586 w 6541"/>
                <a:gd name="T19" fmla="*/ 1500 h 6658"/>
                <a:gd name="T20" fmla="*/ 374 w 6541"/>
                <a:gd name="T21" fmla="*/ 1755 h 6658"/>
                <a:gd name="T22" fmla="*/ 175 w 6541"/>
                <a:gd name="T23" fmla="*/ 2018 h 6658"/>
                <a:gd name="T24" fmla="*/ 155 w 6541"/>
                <a:gd name="T25" fmla="*/ 1883 h 6658"/>
                <a:gd name="T26" fmla="*/ 6492 w 6541"/>
                <a:gd name="T27" fmla="*/ 6475 h 6658"/>
                <a:gd name="T28" fmla="*/ 42 w 6541"/>
                <a:gd name="T29" fmla="*/ 2038 h 6658"/>
                <a:gd name="T30" fmla="*/ 4 w 6541"/>
                <a:gd name="T31" fmla="*/ 1975 h 6658"/>
                <a:gd name="T32" fmla="*/ 22 w 6541"/>
                <a:gd name="T33" fmla="*/ 1903 h 6658"/>
                <a:gd name="T34" fmla="*/ 227 w 6541"/>
                <a:gd name="T35" fmla="*/ 1632 h 6658"/>
                <a:gd name="T36" fmla="*/ 443 w 6541"/>
                <a:gd name="T37" fmla="*/ 1371 h 6658"/>
                <a:gd name="T38" fmla="*/ 670 w 6541"/>
                <a:gd name="T39" fmla="*/ 1119 h 6658"/>
                <a:gd name="T40" fmla="*/ 908 w 6541"/>
                <a:gd name="T41" fmla="*/ 877 h 6658"/>
                <a:gd name="T42" fmla="*/ 1155 w 6541"/>
                <a:gd name="T43" fmla="*/ 646 h 6658"/>
                <a:gd name="T44" fmla="*/ 1413 w 6541"/>
                <a:gd name="T45" fmla="*/ 426 h 6658"/>
                <a:gd name="T46" fmla="*/ 1679 w 6541"/>
                <a:gd name="T47" fmla="*/ 217 h 6658"/>
                <a:gd name="T48" fmla="*/ 1952 w 6541"/>
                <a:gd name="T49" fmla="*/ 21 h 6658"/>
                <a:gd name="T50" fmla="*/ 2025 w 6541"/>
                <a:gd name="T51" fmla="*/ 5 h 6658"/>
                <a:gd name="T52" fmla="*/ 2088 w 6541"/>
                <a:gd name="T53" fmla="*/ 45 h 6658"/>
                <a:gd name="T54" fmla="*/ 6515 w 6541"/>
                <a:gd name="T55" fmla="*/ 6498 h 6658"/>
                <a:gd name="T56" fmla="*/ 6502 w 6541"/>
                <a:gd name="T57" fmla="*/ 6621 h 6658"/>
                <a:gd name="T58" fmla="*/ 6379 w 6541"/>
                <a:gd name="T59" fmla="*/ 6630 h 6658"/>
                <a:gd name="T60" fmla="*/ 42 w 6541"/>
                <a:gd name="T61" fmla="*/ 2038 h 6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541" h="6658">
                  <a:moveTo>
                    <a:pt x="6492" y="6475"/>
                  </a:moveTo>
                  <a:lnTo>
                    <a:pt x="6356" y="6607"/>
                  </a:lnTo>
                  <a:lnTo>
                    <a:pt x="1929" y="154"/>
                  </a:lnTo>
                  <a:lnTo>
                    <a:pt x="2064" y="177"/>
                  </a:lnTo>
                  <a:lnTo>
                    <a:pt x="1791" y="373"/>
                  </a:lnTo>
                  <a:lnTo>
                    <a:pt x="1532" y="577"/>
                  </a:lnTo>
                  <a:lnTo>
                    <a:pt x="1280" y="792"/>
                  </a:lnTo>
                  <a:lnTo>
                    <a:pt x="1039" y="1018"/>
                  </a:lnTo>
                  <a:lnTo>
                    <a:pt x="807" y="1254"/>
                  </a:lnTo>
                  <a:lnTo>
                    <a:pt x="586" y="1500"/>
                  </a:lnTo>
                  <a:lnTo>
                    <a:pt x="374" y="1755"/>
                  </a:lnTo>
                  <a:lnTo>
                    <a:pt x="175" y="2018"/>
                  </a:lnTo>
                  <a:lnTo>
                    <a:pt x="155" y="1883"/>
                  </a:lnTo>
                  <a:lnTo>
                    <a:pt x="6492" y="6475"/>
                  </a:lnTo>
                  <a:close/>
                  <a:moveTo>
                    <a:pt x="42" y="2038"/>
                  </a:moveTo>
                  <a:cubicBezTo>
                    <a:pt x="21" y="2023"/>
                    <a:pt x="7" y="2000"/>
                    <a:pt x="4" y="1975"/>
                  </a:cubicBezTo>
                  <a:cubicBezTo>
                    <a:pt x="0" y="1949"/>
                    <a:pt x="6" y="1923"/>
                    <a:pt x="22" y="1903"/>
                  </a:cubicBezTo>
                  <a:lnTo>
                    <a:pt x="227" y="1632"/>
                  </a:lnTo>
                  <a:lnTo>
                    <a:pt x="443" y="1371"/>
                  </a:lnTo>
                  <a:lnTo>
                    <a:pt x="670" y="1119"/>
                  </a:lnTo>
                  <a:lnTo>
                    <a:pt x="908" y="877"/>
                  </a:lnTo>
                  <a:lnTo>
                    <a:pt x="1155" y="646"/>
                  </a:lnTo>
                  <a:lnTo>
                    <a:pt x="1413" y="426"/>
                  </a:lnTo>
                  <a:lnTo>
                    <a:pt x="1679" y="217"/>
                  </a:lnTo>
                  <a:lnTo>
                    <a:pt x="1952" y="21"/>
                  </a:lnTo>
                  <a:cubicBezTo>
                    <a:pt x="1973" y="6"/>
                    <a:pt x="2000" y="0"/>
                    <a:pt x="2025" y="5"/>
                  </a:cubicBezTo>
                  <a:cubicBezTo>
                    <a:pt x="2050" y="9"/>
                    <a:pt x="2073" y="24"/>
                    <a:pt x="2088" y="45"/>
                  </a:cubicBezTo>
                  <a:lnTo>
                    <a:pt x="6515" y="6498"/>
                  </a:lnTo>
                  <a:cubicBezTo>
                    <a:pt x="6541" y="6537"/>
                    <a:pt x="6536" y="6589"/>
                    <a:pt x="6502" y="6621"/>
                  </a:cubicBezTo>
                  <a:cubicBezTo>
                    <a:pt x="6469" y="6654"/>
                    <a:pt x="6417" y="6658"/>
                    <a:pt x="6379" y="6630"/>
                  </a:cubicBezTo>
                  <a:lnTo>
                    <a:pt x="42" y="2038"/>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49" name="Freeform 130"/>
            <p:cNvSpPr>
              <a:spLocks/>
            </p:cNvSpPr>
            <p:nvPr/>
          </p:nvSpPr>
          <p:spPr bwMode="auto">
            <a:xfrm>
              <a:off x="4625" y="1021"/>
              <a:ext cx="252" cy="416"/>
            </a:xfrm>
            <a:custGeom>
              <a:avLst/>
              <a:gdLst>
                <a:gd name="T0" fmla="*/ 4427 w 4427"/>
                <a:gd name="T1" fmla="*/ 7317 h 7317"/>
                <a:gd name="T2" fmla="*/ 1652 w 4427"/>
                <a:gd name="T3" fmla="*/ 0 h 7317"/>
                <a:gd name="T4" fmla="*/ 0 w 4427"/>
                <a:gd name="T5" fmla="*/ 864 h 7317"/>
                <a:gd name="T6" fmla="*/ 4427 w 4427"/>
                <a:gd name="T7" fmla="*/ 7317 h 7317"/>
              </a:gdLst>
              <a:ahLst/>
              <a:cxnLst>
                <a:cxn ang="0">
                  <a:pos x="T0" y="T1"/>
                </a:cxn>
                <a:cxn ang="0">
                  <a:pos x="T2" y="T3"/>
                </a:cxn>
                <a:cxn ang="0">
                  <a:pos x="T4" y="T5"/>
                </a:cxn>
                <a:cxn ang="0">
                  <a:pos x="T6" y="T7"/>
                </a:cxn>
              </a:cxnLst>
              <a:rect l="0" t="0" r="r" b="b"/>
              <a:pathLst>
                <a:path w="4427" h="7317">
                  <a:moveTo>
                    <a:pt x="4427" y="7317"/>
                  </a:moveTo>
                  <a:lnTo>
                    <a:pt x="1652" y="0"/>
                  </a:lnTo>
                  <a:cubicBezTo>
                    <a:pt x="1068" y="221"/>
                    <a:pt x="514" y="511"/>
                    <a:pt x="0" y="864"/>
                  </a:cubicBezTo>
                  <a:lnTo>
                    <a:pt x="4427" y="7317"/>
                  </a:lnTo>
                  <a:close/>
                </a:path>
              </a:pathLst>
            </a:custGeom>
            <a:solidFill>
              <a:srgbClr val="FFC20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50" name="Freeform 131"/>
            <p:cNvSpPr>
              <a:spLocks noEditPoints="1"/>
            </p:cNvSpPr>
            <p:nvPr/>
          </p:nvSpPr>
          <p:spPr bwMode="auto">
            <a:xfrm>
              <a:off x="4619" y="1015"/>
              <a:ext cx="264" cy="428"/>
            </a:xfrm>
            <a:custGeom>
              <a:avLst/>
              <a:gdLst>
                <a:gd name="T0" fmla="*/ 4606 w 4633"/>
                <a:gd name="T1" fmla="*/ 7361 h 7523"/>
                <a:gd name="T2" fmla="*/ 4437 w 4633"/>
                <a:gd name="T3" fmla="*/ 7450 h 7523"/>
                <a:gd name="T4" fmla="*/ 1662 w 4633"/>
                <a:gd name="T5" fmla="*/ 133 h 7523"/>
                <a:gd name="T6" fmla="*/ 1787 w 4633"/>
                <a:gd name="T7" fmla="*/ 188 h 7523"/>
                <a:gd name="T8" fmla="*/ 1569 w 4633"/>
                <a:gd name="T9" fmla="*/ 274 h 7523"/>
                <a:gd name="T10" fmla="*/ 1358 w 4633"/>
                <a:gd name="T11" fmla="*/ 366 h 7523"/>
                <a:gd name="T12" fmla="*/ 1148 w 4633"/>
                <a:gd name="T13" fmla="*/ 463 h 7523"/>
                <a:gd name="T14" fmla="*/ 943 w 4633"/>
                <a:gd name="T15" fmla="*/ 567 h 7523"/>
                <a:gd name="T16" fmla="*/ 740 w 4633"/>
                <a:gd name="T17" fmla="*/ 677 h 7523"/>
                <a:gd name="T18" fmla="*/ 541 w 4633"/>
                <a:gd name="T19" fmla="*/ 793 h 7523"/>
                <a:gd name="T20" fmla="*/ 345 w 4633"/>
                <a:gd name="T21" fmla="*/ 915 h 7523"/>
                <a:gd name="T22" fmla="*/ 152 w 4633"/>
                <a:gd name="T23" fmla="*/ 1043 h 7523"/>
                <a:gd name="T24" fmla="*/ 179 w 4633"/>
                <a:gd name="T25" fmla="*/ 908 h 7523"/>
                <a:gd name="T26" fmla="*/ 4606 w 4633"/>
                <a:gd name="T27" fmla="*/ 7361 h 7523"/>
                <a:gd name="T28" fmla="*/ 20 w 4633"/>
                <a:gd name="T29" fmla="*/ 1017 h 7523"/>
                <a:gd name="T30" fmla="*/ 5 w 4633"/>
                <a:gd name="T31" fmla="*/ 944 h 7523"/>
                <a:gd name="T32" fmla="*/ 47 w 4633"/>
                <a:gd name="T33" fmla="*/ 882 h 7523"/>
                <a:gd name="T34" fmla="*/ 244 w 4633"/>
                <a:gd name="T35" fmla="*/ 752 h 7523"/>
                <a:gd name="T36" fmla="*/ 444 w 4633"/>
                <a:gd name="T37" fmla="*/ 626 h 7523"/>
                <a:gd name="T38" fmla="*/ 649 w 4633"/>
                <a:gd name="T39" fmla="*/ 508 h 7523"/>
                <a:gd name="T40" fmla="*/ 856 w 4633"/>
                <a:gd name="T41" fmla="*/ 396 h 7523"/>
                <a:gd name="T42" fmla="*/ 1067 w 4633"/>
                <a:gd name="T43" fmla="*/ 288 h 7523"/>
                <a:gd name="T44" fmla="*/ 1281 w 4633"/>
                <a:gd name="T45" fmla="*/ 189 h 7523"/>
                <a:gd name="T46" fmla="*/ 1498 w 4633"/>
                <a:gd name="T47" fmla="*/ 95 h 7523"/>
                <a:gd name="T48" fmla="*/ 1716 w 4633"/>
                <a:gd name="T49" fmla="*/ 9 h 7523"/>
                <a:gd name="T50" fmla="*/ 1790 w 4633"/>
                <a:gd name="T51" fmla="*/ 11 h 7523"/>
                <a:gd name="T52" fmla="*/ 1841 w 4633"/>
                <a:gd name="T53" fmla="*/ 64 h 7523"/>
                <a:gd name="T54" fmla="*/ 4616 w 4633"/>
                <a:gd name="T55" fmla="*/ 7381 h 7523"/>
                <a:gd name="T56" fmla="*/ 4571 w 4633"/>
                <a:gd name="T57" fmla="*/ 7501 h 7523"/>
                <a:gd name="T58" fmla="*/ 4447 w 4633"/>
                <a:gd name="T59" fmla="*/ 7470 h 7523"/>
                <a:gd name="T60" fmla="*/ 20 w 4633"/>
                <a:gd name="T61" fmla="*/ 1017 h 7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633" h="7523">
                  <a:moveTo>
                    <a:pt x="4606" y="7361"/>
                  </a:moveTo>
                  <a:lnTo>
                    <a:pt x="4437" y="7450"/>
                  </a:lnTo>
                  <a:lnTo>
                    <a:pt x="1662" y="133"/>
                  </a:lnTo>
                  <a:lnTo>
                    <a:pt x="1787" y="188"/>
                  </a:lnTo>
                  <a:lnTo>
                    <a:pt x="1569" y="274"/>
                  </a:lnTo>
                  <a:lnTo>
                    <a:pt x="1358" y="366"/>
                  </a:lnTo>
                  <a:lnTo>
                    <a:pt x="1148" y="463"/>
                  </a:lnTo>
                  <a:lnTo>
                    <a:pt x="943" y="567"/>
                  </a:lnTo>
                  <a:lnTo>
                    <a:pt x="740" y="677"/>
                  </a:lnTo>
                  <a:lnTo>
                    <a:pt x="541" y="793"/>
                  </a:lnTo>
                  <a:lnTo>
                    <a:pt x="345" y="915"/>
                  </a:lnTo>
                  <a:lnTo>
                    <a:pt x="152" y="1043"/>
                  </a:lnTo>
                  <a:lnTo>
                    <a:pt x="179" y="908"/>
                  </a:lnTo>
                  <a:lnTo>
                    <a:pt x="4606" y="7361"/>
                  </a:lnTo>
                  <a:close/>
                  <a:moveTo>
                    <a:pt x="20" y="1017"/>
                  </a:moveTo>
                  <a:cubicBezTo>
                    <a:pt x="6" y="996"/>
                    <a:pt x="0" y="969"/>
                    <a:pt x="5" y="944"/>
                  </a:cubicBezTo>
                  <a:cubicBezTo>
                    <a:pt x="10" y="919"/>
                    <a:pt x="25" y="897"/>
                    <a:pt x="47" y="882"/>
                  </a:cubicBezTo>
                  <a:lnTo>
                    <a:pt x="244" y="752"/>
                  </a:lnTo>
                  <a:lnTo>
                    <a:pt x="444" y="626"/>
                  </a:lnTo>
                  <a:lnTo>
                    <a:pt x="649" y="508"/>
                  </a:lnTo>
                  <a:lnTo>
                    <a:pt x="856" y="396"/>
                  </a:lnTo>
                  <a:lnTo>
                    <a:pt x="1067" y="288"/>
                  </a:lnTo>
                  <a:lnTo>
                    <a:pt x="1281" y="189"/>
                  </a:lnTo>
                  <a:lnTo>
                    <a:pt x="1498" y="95"/>
                  </a:lnTo>
                  <a:lnTo>
                    <a:pt x="1716" y="9"/>
                  </a:lnTo>
                  <a:cubicBezTo>
                    <a:pt x="1740" y="0"/>
                    <a:pt x="1767" y="0"/>
                    <a:pt x="1790" y="11"/>
                  </a:cubicBezTo>
                  <a:cubicBezTo>
                    <a:pt x="1814" y="21"/>
                    <a:pt x="1832" y="40"/>
                    <a:pt x="1841" y="64"/>
                  </a:cubicBezTo>
                  <a:lnTo>
                    <a:pt x="4616" y="7381"/>
                  </a:lnTo>
                  <a:cubicBezTo>
                    <a:pt x="4633" y="7427"/>
                    <a:pt x="4614" y="7478"/>
                    <a:pt x="4571" y="7501"/>
                  </a:cubicBezTo>
                  <a:cubicBezTo>
                    <a:pt x="4528" y="7523"/>
                    <a:pt x="4475" y="7510"/>
                    <a:pt x="4447" y="7470"/>
                  </a:cubicBezTo>
                  <a:lnTo>
                    <a:pt x="20" y="1017"/>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51" name="Freeform 132"/>
            <p:cNvSpPr>
              <a:spLocks/>
            </p:cNvSpPr>
            <p:nvPr/>
          </p:nvSpPr>
          <p:spPr bwMode="auto">
            <a:xfrm>
              <a:off x="4719" y="996"/>
              <a:ext cx="158" cy="441"/>
            </a:xfrm>
            <a:custGeom>
              <a:avLst/>
              <a:gdLst>
                <a:gd name="T0" fmla="*/ 2775 w 2775"/>
                <a:gd name="T1" fmla="*/ 7743 h 7743"/>
                <a:gd name="T2" fmla="*/ 1638 w 2775"/>
                <a:gd name="T3" fmla="*/ 0 h 7743"/>
                <a:gd name="T4" fmla="*/ 0 w 2775"/>
                <a:gd name="T5" fmla="*/ 426 h 7743"/>
                <a:gd name="T6" fmla="*/ 2775 w 2775"/>
                <a:gd name="T7" fmla="*/ 7743 h 7743"/>
              </a:gdLst>
              <a:ahLst/>
              <a:cxnLst>
                <a:cxn ang="0">
                  <a:pos x="T0" y="T1"/>
                </a:cxn>
                <a:cxn ang="0">
                  <a:pos x="T2" y="T3"/>
                </a:cxn>
                <a:cxn ang="0">
                  <a:pos x="T4" y="T5"/>
                </a:cxn>
                <a:cxn ang="0">
                  <a:pos x="T6" y="T7"/>
                </a:cxn>
              </a:cxnLst>
              <a:rect l="0" t="0" r="r" b="b"/>
              <a:pathLst>
                <a:path w="2775" h="7743">
                  <a:moveTo>
                    <a:pt x="2775" y="7743"/>
                  </a:moveTo>
                  <a:lnTo>
                    <a:pt x="1638" y="0"/>
                  </a:lnTo>
                  <a:cubicBezTo>
                    <a:pt x="1078" y="82"/>
                    <a:pt x="529" y="225"/>
                    <a:pt x="0" y="426"/>
                  </a:cubicBezTo>
                  <a:lnTo>
                    <a:pt x="2775" y="7743"/>
                  </a:lnTo>
                  <a:close/>
                </a:path>
              </a:pathLst>
            </a:custGeom>
            <a:solidFill>
              <a:srgbClr val="8DC63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52" name="Freeform 133"/>
            <p:cNvSpPr>
              <a:spLocks noEditPoints="1"/>
            </p:cNvSpPr>
            <p:nvPr/>
          </p:nvSpPr>
          <p:spPr bwMode="auto">
            <a:xfrm>
              <a:off x="4713" y="991"/>
              <a:ext cx="170" cy="452"/>
            </a:xfrm>
            <a:custGeom>
              <a:avLst/>
              <a:gdLst>
                <a:gd name="T0" fmla="*/ 2963 w 2976"/>
                <a:gd name="T1" fmla="*/ 7808 h 7948"/>
                <a:gd name="T2" fmla="*/ 2778 w 2976"/>
                <a:gd name="T3" fmla="*/ 7856 h 7948"/>
                <a:gd name="T4" fmla="*/ 1641 w 2976"/>
                <a:gd name="T5" fmla="*/ 113 h 7948"/>
                <a:gd name="T6" fmla="*/ 1753 w 2976"/>
                <a:gd name="T7" fmla="*/ 194 h 7948"/>
                <a:gd name="T8" fmla="*/ 1335 w 2976"/>
                <a:gd name="T9" fmla="*/ 267 h 7948"/>
                <a:gd name="T10" fmla="*/ 927 w 2976"/>
                <a:gd name="T11" fmla="*/ 361 h 7948"/>
                <a:gd name="T12" fmla="*/ 525 w 2976"/>
                <a:gd name="T13" fmla="*/ 478 h 7948"/>
                <a:gd name="T14" fmla="*/ 130 w 2976"/>
                <a:gd name="T15" fmla="*/ 616 h 7948"/>
                <a:gd name="T16" fmla="*/ 188 w 2976"/>
                <a:gd name="T17" fmla="*/ 491 h 7948"/>
                <a:gd name="T18" fmla="*/ 2963 w 2976"/>
                <a:gd name="T19" fmla="*/ 7808 h 7948"/>
                <a:gd name="T20" fmla="*/ 9 w 2976"/>
                <a:gd name="T21" fmla="*/ 560 h 7948"/>
                <a:gd name="T22" fmla="*/ 11 w 2976"/>
                <a:gd name="T23" fmla="*/ 485 h 7948"/>
                <a:gd name="T24" fmla="*/ 67 w 2976"/>
                <a:gd name="T25" fmla="*/ 435 h 7948"/>
                <a:gd name="T26" fmla="*/ 472 w 2976"/>
                <a:gd name="T27" fmla="*/ 293 h 7948"/>
                <a:gd name="T28" fmla="*/ 884 w 2976"/>
                <a:gd name="T29" fmla="*/ 174 h 7948"/>
                <a:gd name="T30" fmla="*/ 1302 w 2976"/>
                <a:gd name="T31" fmla="*/ 78 h 7948"/>
                <a:gd name="T32" fmla="*/ 1720 w 2976"/>
                <a:gd name="T33" fmla="*/ 5 h 7948"/>
                <a:gd name="T34" fmla="*/ 1793 w 2976"/>
                <a:gd name="T35" fmla="*/ 22 h 7948"/>
                <a:gd name="T36" fmla="*/ 1831 w 2976"/>
                <a:gd name="T37" fmla="*/ 86 h 7948"/>
                <a:gd name="T38" fmla="*/ 2968 w 2976"/>
                <a:gd name="T39" fmla="*/ 7829 h 7948"/>
                <a:gd name="T40" fmla="*/ 2898 w 2976"/>
                <a:gd name="T41" fmla="*/ 7935 h 7948"/>
                <a:gd name="T42" fmla="*/ 2784 w 2976"/>
                <a:gd name="T43" fmla="*/ 7877 h 7948"/>
                <a:gd name="T44" fmla="*/ 9 w 2976"/>
                <a:gd name="T45" fmla="*/ 560 h 7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76" h="7948">
                  <a:moveTo>
                    <a:pt x="2963" y="7808"/>
                  </a:moveTo>
                  <a:lnTo>
                    <a:pt x="2778" y="7856"/>
                  </a:lnTo>
                  <a:lnTo>
                    <a:pt x="1641" y="113"/>
                  </a:lnTo>
                  <a:lnTo>
                    <a:pt x="1753" y="194"/>
                  </a:lnTo>
                  <a:lnTo>
                    <a:pt x="1335" y="267"/>
                  </a:lnTo>
                  <a:lnTo>
                    <a:pt x="927" y="361"/>
                  </a:lnTo>
                  <a:lnTo>
                    <a:pt x="525" y="478"/>
                  </a:lnTo>
                  <a:lnTo>
                    <a:pt x="130" y="616"/>
                  </a:lnTo>
                  <a:lnTo>
                    <a:pt x="188" y="491"/>
                  </a:lnTo>
                  <a:lnTo>
                    <a:pt x="2963" y="7808"/>
                  </a:lnTo>
                  <a:close/>
                  <a:moveTo>
                    <a:pt x="9" y="560"/>
                  </a:moveTo>
                  <a:cubicBezTo>
                    <a:pt x="0" y="535"/>
                    <a:pt x="1" y="508"/>
                    <a:pt x="11" y="485"/>
                  </a:cubicBezTo>
                  <a:cubicBezTo>
                    <a:pt x="22" y="461"/>
                    <a:pt x="42" y="443"/>
                    <a:pt x="67" y="435"/>
                  </a:cubicBezTo>
                  <a:lnTo>
                    <a:pt x="472" y="293"/>
                  </a:lnTo>
                  <a:lnTo>
                    <a:pt x="884" y="174"/>
                  </a:lnTo>
                  <a:lnTo>
                    <a:pt x="1302" y="78"/>
                  </a:lnTo>
                  <a:lnTo>
                    <a:pt x="1720" y="5"/>
                  </a:lnTo>
                  <a:cubicBezTo>
                    <a:pt x="1745" y="0"/>
                    <a:pt x="1772" y="6"/>
                    <a:pt x="1793" y="22"/>
                  </a:cubicBezTo>
                  <a:cubicBezTo>
                    <a:pt x="1814" y="37"/>
                    <a:pt x="1828" y="60"/>
                    <a:pt x="1831" y="86"/>
                  </a:cubicBezTo>
                  <a:lnTo>
                    <a:pt x="2968" y="7829"/>
                  </a:lnTo>
                  <a:cubicBezTo>
                    <a:pt x="2976" y="7877"/>
                    <a:pt x="2945" y="7923"/>
                    <a:pt x="2898" y="7935"/>
                  </a:cubicBezTo>
                  <a:cubicBezTo>
                    <a:pt x="2850" y="7948"/>
                    <a:pt x="2801" y="7922"/>
                    <a:pt x="2784" y="7877"/>
                  </a:cubicBezTo>
                  <a:lnTo>
                    <a:pt x="9" y="560"/>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53" name="Freeform 134"/>
            <p:cNvSpPr>
              <a:spLocks/>
            </p:cNvSpPr>
            <p:nvPr/>
          </p:nvSpPr>
          <p:spPr bwMode="auto">
            <a:xfrm>
              <a:off x="4812" y="992"/>
              <a:ext cx="65" cy="445"/>
            </a:xfrm>
            <a:custGeom>
              <a:avLst/>
              <a:gdLst>
                <a:gd name="T0" fmla="*/ 1137 w 1137"/>
                <a:gd name="T1" fmla="*/ 7826 h 7826"/>
                <a:gd name="T2" fmla="*/ 1137 w 1137"/>
                <a:gd name="T3" fmla="*/ 0 h 7826"/>
                <a:gd name="T4" fmla="*/ 0 w 1137"/>
                <a:gd name="T5" fmla="*/ 83 h 7826"/>
                <a:gd name="T6" fmla="*/ 1137 w 1137"/>
                <a:gd name="T7" fmla="*/ 7826 h 7826"/>
              </a:gdLst>
              <a:ahLst/>
              <a:cxnLst>
                <a:cxn ang="0">
                  <a:pos x="T0" y="T1"/>
                </a:cxn>
                <a:cxn ang="0">
                  <a:pos x="T2" y="T3"/>
                </a:cxn>
                <a:cxn ang="0">
                  <a:pos x="T4" y="T5"/>
                </a:cxn>
                <a:cxn ang="0">
                  <a:pos x="T6" y="T7"/>
                </a:cxn>
              </a:cxnLst>
              <a:rect l="0" t="0" r="r" b="b"/>
              <a:pathLst>
                <a:path w="1137" h="7826">
                  <a:moveTo>
                    <a:pt x="1137" y="7826"/>
                  </a:moveTo>
                  <a:lnTo>
                    <a:pt x="1137" y="0"/>
                  </a:lnTo>
                  <a:cubicBezTo>
                    <a:pt x="757" y="0"/>
                    <a:pt x="377" y="28"/>
                    <a:pt x="0" y="83"/>
                  </a:cubicBezTo>
                  <a:lnTo>
                    <a:pt x="1137" y="7826"/>
                  </a:lnTo>
                  <a:close/>
                </a:path>
              </a:pathLst>
            </a:custGeom>
            <a:solidFill>
              <a:srgbClr val="EC1C24"/>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54" name="Freeform 135"/>
            <p:cNvSpPr>
              <a:spLocks noEditPoints="1"/>
            </p:cNvSpPr>
            <p:nvPr/>
          </p:nvSpPr>
          <p:spPr bwMode="auto">
            <a:xfrm>
              <a:off x="4807" y="986"/>
              <a:ext cx="75" cy="457"/>
            </a:xfrm>
            <a:custGeom>
              <a:avLst/>
              <a:gdLst>
                <a:gd name="T0" fmla="*/ 1330 w 1331"/>
                <a:gd name="T1" fmla="*/ 7909 h 8022"/>
                <a:gd name="T2" fmla="*/ 1139 w 1331"/>
                <a:gd name="T3" fmla="*/ 7922 h 8022"/>
                <a:gd name="T4" fmla="*/ 1139 w 1331"/>
                <a:gd name="T5" fmla="*/ 96 h 8022"/>
                <a:gd name="T6" fmla="*/ 1237 w 1331"/>
                <a:gd name="T7" fmla="*/ 192 h 8022"/>
                <a:gd name="T8" fmla="*/ 952 w 1331"/>
                <a:gd name="T9" fmla="*/ 197 h 8022"/>
                <a:gd name="T10" fmla="*/ 671 w 1331"/>
                <a:gd name="T11" fmla="*/ 213 h 8022"/>
                <a:gd name="T12" fmla="*/ 390 w 1331"/>
                <a:gd name="T13" fmla="*/ 239 h 8022"/>
                <a:gd name="T14" fmla="*/ 111 w 1331"/>
                <a:gd name="T15" fmla="*/ 275 h 8022"/>
                <a:gd name="T16" fmla="*/ 193 w 1331"/>
                <a:gd name="T17" fmla="*/ 166 h 8022"/>
                <a:gd name="T18" fmla="*/ 1330 w 1331"/>
                <a:gd name="T19" fmla="*/ 7909 h 8022"/>
                <a:gd name="T20" fmla="*/ 3 w 1331"/>
                <a:gd name="T21" fmla="*/ 193 h 8022"/>
                <a:gd name="T22" fmla="*/ 22 w 1331"/>
                <a:gd name="T23" fmla="*/ 121 h 8022"/>
                <a:gd name="T24" fmla="*/ 86 w 1331"/>
                <a:gd name="T25" fmla="*/ 84 h 8022"/>
                <a:gd name="T26" fmla="*/ 373 w 1331"/>
                <a:gd name="T27" fmla="*/ 48 h 8022"/>
                <a:gd name="T28" fmla="*/ 660 w 1331"/>
                <a:gd name="T29" fmla="*/ 22 h 8022"/>
                <a:gd name="T30" fmla="*/ 949 w 1331"/>
                <a:gd name="T31" fmla="*/ 5 h 8022"/>
                <a:gd name="T32" fmla="*/ 1234 w 1331"/>
                <a:gd name="T33" fmla="*/ 0 h 8022"/>
                <a:gd name="T34" fmla="*/ 1303 w 1331"/>
                <a:gd name="T35" fmla="*/ 28 h 8022"/>
                <a:gd name="T36" fmla="*/ 1331 w 1331"/>
                <a:gd name="T37" fmla="*/ 96 h 8022"/>
                <a:gd name="T38" fmla="*/ 1331 w 1331"/>
                <a:gd name="T39" fmla="*/ 7922 h 8022"/>
                <a:gd name="T40" fmla="*/ 1242 w 1331"/>
                <a:gd name="T41" fmla="*/ 8018 h 8022"/>
                <a:gd name="T42" fmla="*/ 1140 w 1331"/>
                <a:gd name="T43" fmla="*/ 7936 h 8022"/>
                <a:gd name="T44" fmla="*/ 3 w 1331"/>
                <a:gd name="T45" fmla="*/ 193 h 8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31" h="8022">
                  <a:moveTo>
                    <a:pt x="1330" y="7909"/>
                  </a:moveTo>
                  <a:lnTo>
                    <a:pt x="1139" y="7922"/>
                  </a:lnTo>
                  <a:lnTo>
                    <a:pt x="1139" y="96"/>
                  </a:lnTo>
                  <a:lnTo>
                    <a:pt x="1237" y="192"/>
                  </a:lnTo>
                  <a:lnTo>
                    <a:pt x="952" y="197"/>
                  </a:lnTo>
                  <a:lnTo>
                    <a:pt x="671" y="213"/>
                  </a:lnTo>
                  <a:lnTo>
                    <a:pt x="390" y="239"/>
                  </a:lnTo>
                  <a:lnTo>
                    <a:pt x="111" y="275"/>
                  </a:lnTo>
                  <a:lnTo>
                    <a:pt x="193" y="166"/>
                  </a:lnTo>
                  <a:lnTo>
                    <a:pt x="1330" y="7909"/>
                  </a:lnTo>
                  <a:close/>
                  <a:moveTo>
                    <a:pt x="3" y="193"/>
                  </a:moveTo>
                  <a:cubicBezTo>
                    <a:pt x="0" y="168"/>
                    <a:pt x="6" y="142"/>
                    <a:pt x="22" y="121"/>
                  </a:cubicBezTo>
                  <a:cubicBezTo>
                    <a:pt x="38" y="101"/>
                    <a:pt x="61" y="87"/>
                    <a:pt x="86" y="84"/>
                  </a:cubicBezTo>
                  <a:lnTo>
                    <a:pt x="373" y="48"/>
                  </a:lnTo>
                  <a:lnTo>
                    <a:pt x="660" y="22"/>
                  </a:lnTo>
                  <a:lnTo>
                    <a:pt x="949" y="5"/>
                  </a:lnTo>
                  <a:lnTo>
                    <a:pt x="1234" y="0"/>
                  </a:lnTo>
                  <a:cubicBezTo>
                    <a:pt x="1260" y="0"/>
                    <a:pt x="1284" y="10"/>
                    <a:pt x="1303" y="28"/>
                  </a:cubicBezTo>
                  <a:cubicBezTo>
                    <a:pt x="1321" y="46"/>
                    <a:pt x="1331" y="71"/>
                    <a:pt x="1331" y="96"/>
                  </a:cubicBezTo>
                  <a:lnTo>
                    <a:pt x="1331" y="7922"/>
                  </a:lnTo>
                  <a:cubicBezTo>
                    <a:pt x="1331" y="7973"/>
                    <a:pt x="1293" y="8015"/>
                    <a:pt x="1242" y="8018"/>
                  </a:cubicBezTo>
                  <a:cubicBezTo>
                    <a:pt x="1192" y="8022"/>
                    <a:pt x="1148" y="7986"/>
                    <a:pt x="1140" y="7936"/>
                  </a:cubicBezTo>
                  <a:lnTo>
                    <a:pt x="3" y="193"/>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55" name="Freeform 136"/>
            <p:cNvSpPr>
              <a:spLocks noEditPoints="1"/>
            </p:cNvSpPr>
            <p:nvPr/>
          </p:nvSpPr>
          <p:spPr bwMode="auto">
            <a:xfrm>
              <a:off x="4452" y="943"/>
              <a:ext cx="395" cy="102"/>
            </a:xfrm>
            <a:custGeom>
              <a:avLst/>
              <a:gdLst>
                <a:gd name="T0" fmla="*/ 3836 w 6944"/>
                <a:gd name="T1" fmla="*/ 1792 h 1792"/>
                <a:gd name="T2" fmla="*/ 588 w 6944"/>
                <a:gd name="T3" fmla="*/ 1472 h 1792"/>
                <a:gd name="T4" fmla="*/ 0 w 6944"/>
                <a:gd name="T5" fmla="*/ 1472 h 1792"/>
                <a:gd name="T6" fmla="*/ 0 w 6944"/>
                <a:gd name="T7" fmla="*/ 1376 h 1792"/>
                <a:gd name="T8" fmla="*/ 597 w 6944"/>
                <a:gd name="T9" fmla="*/ 1377 h 1792"/>
                <a:gd name="T10" fmla="*/ 3845 w 6944"/>
                <a:gd name="T11" fmla="*/ 1697 h 1792"/>
                <a:gd name="T12" fmla="*/ 3836 w 6944"/>
                <a:gd name="T13" fmla="*/ 1792 h 1792"/>
                <a:gd name="T14" fmla="*/ 5485 w 6944"/>
                <a:gd name="T15" fmla="*/ 1148 h 1792"/>
                <a:gd name="T16" fmla="*/ 3373 w 6944"/>
                <a:gd name="T17" fmla="*/ 220 h 1792"/>
                <a:gd name="T18" fmla="*/ 3392 w 6944"/>
                <a:gd name="T19" fmla="*/ 224 h 1792"/>
                <a:gd name="T20" fmla="*/ 2800 w 6944"/>
                <a:gd name="T21" fmla="*/ 224 h 1792"/>
                <a:gd name="T22" fmla="*/ 2800 w 6944"/>
                <a:gd name="T23" fmla="*/ 128 h 1792"/>
                <a:gd name="T24" fmla="*/ 3392 w 6944"/>
                <a:gd name="T25" fmla="*/ 128 h 1792"/>
                <a:gd name="T26" fmla="*/ 3412 w 6944"/>
                <a:gd name="T27" fmla="*/ 133 h 1792"/>
                <a:gd name="T28" fmla="*/ 5524 w 6944"/>
                <a:gd name="T29" fmla="*/ 1061 h 1792"/>
                <a:gd name="T30" fmla="*/ 5485 w 6944"/>
                <a:gd name="T31" fmla="*/ 1148 h 1792"/>
                <a:gd name="T32" fmla="*/ 6848 w 6944"/>
                <a:gd name="T33" fmla="*/ 880 h 1792"/>
                <a:gd name="T34" fmla="*/ 6848 w 6944"/>
                <a:gd name="T35" fmla="*/ 592 h 1792"/>
                <a:gd name="T36" fmla="*/ 6848 w 6944"/>
                <a:gd name="T37" fmla="*/ 0 h 1792"/>
                <a:gd name="T38" fmla="*/ 6944 w 6944"/>
                <a:gd name="T39" fmla="*/ 0 h 1792"/>
                <a:gd name="T40" fmla="*/ 6944 w 6944"/>
                <a:gd name="T41" fmla="*/ 592 h 1792"/>
                <a:gd name="T42" fmla="*/ 6944 w 6944"/>
                <a:gd name="T43" fmla="*/ 880 h 1792"/>
                <a:gd name="T44" fmla="*/ 6848 w 6944"/>
                <a:gd name="T45" fmla="*/ 880 h 1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944" h="1792">
                  <a:moveTo>
                    <a:pt x="3836" y="1792"/>
                  </a:moveTo>
                  <a:lnTo>
                    <a:pt x="588" y="1472"/>
                  </a:lnTo>
                  <a:lnTo>
                    <a:pt x="0" y="1472"/>
                  </a:lnTo>
                  <a:lnTo>
                    <a:pt x="0" y="1376"/>
                  </a:lnTo>
                  <a:lnTo>
                    <a:pt x="597" y="1377"/>
                  </a:lnTo>
                  <a:lnTo>
                    <a:pt x="3845" y="1697"/>
                  </a:lnTo>
                  <a:lnTo>
                    <a:pt x="3836" y="1792"/>
                  </a:lnTo>
                  <a:close/>
                  <a:moveTo>
                    <a:pt x="5485" y="1148"/>
                  </a:moveTo>
                  <a:lnTo>
                    <a:pt x="3373" y="220"/>
                  </a:lnTo>
                  <a:lnTo>
                    <a:pt x="3392" y="224"/>
                  </a:lnTo>
                  <a:lnTo>
                    <a:pt x="2800" y="224"/>
                  </a:lnTo>
                  <a:lnTo>
                    <a:pt x="2800" y="128"/>
                  </a:lnTo>
                  <a:lnTo>
                    <a:pt x="3392" y="128"/>
                  </a:lnTo>
                  <a:cubicBezTo>
                    <a:pt x="3399" y="128"/>
                    <a:pt x="3406" y="130"/>
                    <a:pt x="3412" y="133"/>
                  </a:cubicBezTo>
                  <a:lnTo>
                    <a:pt x="5524" y="1061"/>
                  </a:lnTo>
                  <a:lnTo>
                    <a:pt x="5485" y="1148"/>
                  </a:lnTo>
                  <a:close/>
                  <a:moveTo>
                    <a:pt x="6848" y="880"/>
                  </a:moveTo>
                  <a:lnTo>
                    <a:pt x="6848" y="592"/>
                  </a:lnTo>
                  <a:lnTo>
                    <a:pt x="6848" y="0"/>
                  </a:lnTo>
                  <a:lnTo>
                    <a:pt x="6944" y="0"/>
                  </a:lnTo>
                  <a:lnTo>
                    <a:pt x="6944" y="592"/>
                  </a:lnTo>
                  <a:lnTo>
                    <a:pt x="6944" y="880"/>
                  </a:lnTo>
                  <a:lnTo>
                    <a:pt x="6848" y="880"/>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56" name="Rectangle 137"/>
            <p:cNvSpPr>
              <a:spLocks noChangeArrowheads="1"/>
            </p:cNvSpPr>
            <p:nvPr/>
          </p:nvSpPr>
          <p:spPr bwMode="auto">
            <a:xfrm>
              <a:off x="5099" y="1331"/>
              <a:ext cx="9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FFFFFF"/>
                  </a:solidFill>
                </a:rPr>
                <a:t>x%</a:t>
              </a:r>
              <a:endParaRPr lang="en-US" altLang="en-US" dirty="0"/>
            </a:p>
          </p:txBody>
        </p:sp>
        <p:sp>
          <p:nvSpPr>
            <p:cNvPr id="157" name="Rectangle 138"/>
            <p:cNvSpPr>
              <a:spLocks noChangeArrowheads="1"/>
            </p:cNvSpPr>
            <p:nvPr/>
          </p:nvSpPr>
          <p:spPr bwMode="auto">
            <a:xfrm>
              <a:off x="4519" y="1583"/>
              <a:ext cx="9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FFFFFF"/>
                  </a:solidFill>
                </a:rPr>
                <a:t>x%</a:t>
              </a:r>
              <a:endParaRPr lang="en-US" altLang="en-US" dirty="0"/>
            </a:p>
          </p:txBody>
        </p:sp>
        <p:sp>
          <p:nvSpPr>
            <p:cNvPr id="158" name="Rectangle 139"/>
            <p:cNvSpPr>
              <a:spLocks noChangeArrowheads="1"/>
            </p:cNvSpPr>
            <p:nvPr/>
          </p:nvSpPr>
          <p:spPr bwMode="auto">
            <a:xfrm>
              <a:off x="4410" y="1064"/>
              <a:ext cx="9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x%</a:t>
              </a:r>
              <a:endParaRPr lang="en-US" altLang="en-US" dirty="0"/>
            </a:p>
          </p:txBody>
        </p:sp>
        <p:sp>
          <p:nvSpPr>
            <p:cNvPr id="159" name="Rectangle 140"/>
            <p:cNvSpPr>
              <a:spLocks noChangeArrowheads="1"/>
            </p:cNvSpPr>
            <p:nvPr/>
          </p:nvSpPr>
          <p:spPr bwMode="auto">
            <a:xfrm>
              <a:off x="4302" y="970"/>
              <a:ext cx="9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x%</a:t>
              </a:r>
              <a:endParaRPr lang="en-US" altLang="en-US" dirty="0"/>
            </a:p>
          </p:txBody>
        </p:sp>
        <p:sp>
          <p:nvSpPr>
            <p:cNvPr id="160" name="Rectangle 141"/>
            <p:cNvSpPr>
              <a:spLocks noChangeArrowheads="1"/>
            </p:cNvSpPr>
            <p:nvPr/>
          </p:nvSpPr>
          <p:spPr bwMode="auto">
            <a:xfrm>
              <a:off x="4461" y="898"/>
              <a:ext cx="9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x%</a:t>
              </a:r>
              <a:endParaRPr lang="en-US" altLang="en-US" dirty="0"/>
            </a:p>
          </p:txBody>
        </p:sp>
        <p:sp>
          <p:nvSpPr>
            <p:cNvPr id="161" name="Rectangle 142"/>
            <p:cNvSpPr>
              <a:spLocks noChangeArrowheads="1"/>
            </p:cNvSpPr>
            <p:nvPr/>
          </p:nvSpPr>
          <p:spPr bwMode="auto">
            <a:xfrm>
              <a:off x="4726" y="859"/>
              <a:ext cx="90"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x%</a:t>
              </a:r>
              <a:endParaRPr lang="en-US" altLang="en-US" dirty="0"/>
            </a:p>
          </p:txBody>
        </p:sp>
        <p:sp>
          <p:nvSpPr>
            <p:cNvPr id="162" name="Rectangle 143"/>
            <p:cNvSpPr>
              <a:spLocks noChangeArrowheads="1"/>
            </p:cNvSpPr>
            <p:nvPr/>
          </p:nvSpPr>
          <p:spPr bwMode="auto">
            <a:xfrm>
              <a:off x="5481" y="990"/>
              <a:ext cx="31" cy="31"/>
            </a:xfrm>
            <a:prstGeom prst="rect">
              <a:avLst/>
            </a:prstGeom>
            <a:solidFill>
              <a:srgbClr val="8C8C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3" name="Freeform 144"/>
            <p:cNvSpPr>
              <a:spLocks noEditPoints="1"/>
            </p:cNvSpPr>
            <p:nvPr/>
          </p:nvSpPr>
          <p:spPr bwMode="auto">
            <a:xfrm>
              <a:off x="5475" y="985"/>
              <a:ext cx="42" cy="42"/>
            </a:xfrm>
            <a:custGeom>
              <a:avLst/>
              <a:gdLst>
                <a:gd name="T0" fmla="*/ 0 w 736"/>
                <a:gd name="T1" fmla="*/ 96 h 736"/>
                <a:gd name="T2" fmla="*/ 96 w 736"/>
                <a:gd name="T3" fmla="*/ 0 h 736"/>
                <a:gd name="T4" fmla="*/ 640 w 736"/>
                <a:gd name="T5" fmla="*/ 0 h 736"/>
                <a:gd name="T6" fmla="*/ 736 w 736"/>
                <a:gd name="T7" fmla="*/ 96 h 736"/>
                <a:gd name="T8" fmla="*/ 736 w 736"/>
                <a:gd name="T9" fmla="*/ 640 h 736"/>
                <a:gd name="T10" fmla="*/ 640 w 736"/>
                <a:gd name="T11" fmla="*/ 736 h 736"/>
                <a:gd name="T12" fmla="*/ 96 w 736"/>
                <a:gd name="T13" fmla="*/ 736 h 736"/>
                <a:gd name="T14" fmla="*/ 0 w 736"/>
                <a:gd name="T15" fmla="*/ 640 h 736"/>
                <a:gd name="T16" fmla="*/ 0 w 736"/>
                <a:gd name="T17" fmla="*/ 96 h 736"/>
                <a:gd name="T18" fmla="*/ 192 w 736"/>
                <a:gd name="T19" fmla="*/ 640 h 736"/>
                <a:gd name="T20" fmla="*/ 96 w 736"/>
                <a:gd name="T21" fmla="*/ 544 h 736"/>
                <a:gd name="T22" fmla="*/ 640 w 736"/>
                <a:gd name="T23" fmla="*/ 544 h 736"/>
                <a:gd name="T24" fmla="*/ 544 w 736"/>
                <a:gd name="T25" fmla="*/ 640 h 736"/>
                <a:gd name="T26" fmla="*/ 544 w 736"/>
                <a:gd name="T27" fmla="*/ 96 h 736"/>
                <a:gd name="T28" fmla="*/ 640 w 736"/>
                <a:gd name="T29" fmla="*/ 192 h 736"/>
                <a:gd name="T30" fmla="*/ 96 w 736"/>
                <a:gd name="T31" fmla="*/ 192 h 736"/>
                <a:gd name="T32" fmla="*/ 192 w 736"/>
                <a:gd name="T33" fmla="*/ 96 h 736"/>
                <a:gd name="T34" fmla="*/ 192 w 736"/>
                <a:gd name="T35" fmla="*/ 64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6" h="736">
                  <a:moveTo>
                    <a:pt x="0" y="96"/>
                  </a:moveTo>
                  <a:cubicBezTo>
                    <a:pt x="0" y="43"/>
                    <a:pt x="43" y="0"/>
                    <a:pt x="96" y="0"/>
                  </a:cubicBezTo>
                  <a:lnTo>
                    <a:pt x="640" y="0"/>
                  </a:lnTo>
                  <a:cubicBezTo>
                    <a:pt x="693" y="0"/>
                    <a:pt x="736" y="43"/>
                    <a:pt x="736" y="96"/>
                  </a:cubicBezTo>
                  <a:lnTo>
                    <a:pt x="736" y="640"/>
                  </a:lnTo>
                  <a:cubicBezTo>
                    <a:pt x="736" y="693"/>
                    <a:pt x="693" y="736"/>
                    <a:pt x="640" y="736"/>
                  </a:cubicBezTo>
                  <a:lnTo>
                    <a:pt x="96" y="736"/>
                  </a:lnTo>
                  <a:cubicBezTo>
                    <a:pt x="43" y="736"/>
                    <a:pt x="0" y="693"/>
                    <a:pt x="0" y="640"/>
                  </a:cubicBezTo>
                  <a:lnTo>
                    <a:pt x="0" y="96"/>
                  </a:lnTo>
                  <a:close/>
                  <a:moveTo>
                    <a:pt x="192" y="640"/>
                  </a:moveTo>
                  <a:lnTo>
                    <a:pt x="96" y="544"/>
                  </a:lnTo>
                  <a:lnTo>
                    <a:pt x="640" y="544"/>
                  </a:lnTo>
                  <a:lnTo>
                    <a:pt x="544" y="640"/>
                  </a:lnTo>
                  <a:lnTo>
                    <a:pt x="544" y="96"/>
                  </a:lnTo>
                  <a:lnTo>
                    <a:pt x="640" y="192"/>
                  </a:lnTo>
                  <a:lnTo>
                    <a:pt x="96" y="192"/>
                  </a:lnTo>
                  <a:lnTo>
                    <a:pt x="192" y="96"/>
                  </a:lnTo>
                  <a:lnTo>
                    <a:pt x="192" y="640"/>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64" name="Rectangle 145"/>
            <p:cNvSpPr>
              <a:spLocks noChangeArrowheads="1"/>
            </p:cNvSpPr>
            <p:nvPr/>
          </p:nvSpPr>
          <p:spPr bwMode="auto">
            <a:xfrm>
              <a:off x="5525" y="970"/>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165" name="Rectangle 146"/>
            <p:cNvSpPr>
              <a:spLocks noChangeArrowheads="1"/>
            </p:cNvSpPr>
            <p:nvPr/>
          </p:nvSpPr>
          <p:spPr bwMode="auto">
            <a:xfrm>
              <a:off x="5481" y="1165"/>
              <a:ext cx="31" cy="30"/>
            </a:xfrm>
            <a:prstGeom prst="rect">
              <a:avLst/>
            </a:prstGeom>
            <a:solidFill>
              <a:srgbClr val="0079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6" name="Freeform 147"/>
            <p:cNvSpPr>
              <a:spLocks noEditPoints="1"/>
            </p:cNvSpPr>
            <p:nvPr/>
          </p:nvSpPr>
          <p:spPr bwMode="auto">
            <a:xfrm>
              <a:off x="5475" y="1160"/>
              <a:ext cx="42" cy="41"/>
            </a:xfrm>
            <a:custGeom>
              <a:avLst/>
              <a:gdLst>
                <a:gd name="T0" fmla="*/ 0 w 736"/>
                <a:gd name="T1" fmla="*/ 96 h 720"/>
                <a:gd name="T2" fmla="*/ 96 w 736"/>
                <a:gd name="T3" fmla="*/ 0 h 720"/>
                <a:gd name="T4" fmla="*/ 640 w 736"/>
                <a:gd name="T5" fmla="*/ 0 h 720"/>
                <a:gd name="T6" fmla="*/ 736 w 736"/>
                <a:gd name="T7" fmla="*/ 96 h 720"/>
                <a:gd name="T8" fmla="*/ 736 w 736"/>
                <a:gd name="T9" fmla="*/ 624 h 720"/>
                <a:gd name="T10" fmla="*/ 640 w 736"/>
                <a:gd name="T11" fmla="*/ 720 h 720"/>
                <a:gd name="T12" fmla="*/ 96 w 736"/>
                <a:gd name="T13" fmla="*/ 720 h 720"/>
                <a:gd name="T14" fmla="*/ 0 w 736"/>
                <a:gd name="T15" fmla="*/ 624 h 720"/>
                <a:gd name="T16" fmla="*/ 0 w 736"/>
                <a:gd name="T17" fmla="*/ 96 h 720"/>
                <a:gd name="T18" fmla="*/ 192 w 736"/>
                <a:gd name="T19" fmla="*/ 624 h 720"/>
                <a:gd name="T20" fmla="*/ 96 w 736"/>
                <a:gd name="T21" fmla="*/ 528 h 720"/>
                <a:gd name="T22" fmla="*/ 640 w 736"/>
                <a:gd name="T23" fmla="*/ 528 h 720"/>
                <a:gd name="T24" fmla="*/ 544 w 736"/>
                <a:gd name="T25" fmla="*/ 624 h 720"/>
                <a:gd name="T26" fmla="*/ 544 w 736"/>
                <a:gd name="T27" fmla="*/ 96 h 720"/>
                <a:gd name="T28" fmla="*/ 640 w 736"/>
                <a:gd name="T29" fmla="*/ 192 h 720"/>
                <a:gd name="T30" fmla="*/ 96 w 736"/>
                <a:gd name="T31" fmla="*/ 192 h 720"/>
                <a:gd name="T32" fmla="*/ 192 w 736"/>
                <a:gd name="T33" fmla="*/ 96 h 720"/>
                <a:gd name="T34" fmla="*/ 192 w 736"/>
                <a:gd name="T35" fmla="*/ 624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6" h="720">
                  <a:moveTo>
                    <a:pt x="0" y="96"/>
                  </a:moveTo>
                  <a:cubicBezTo>
                    <a:pt x="0" y="43"/>
                    <a:pt x="43" y="0"/>
                    <a:pt x="96" y="0"/>
                  </a:cubicBezTo>
                  <a:lnTo>
                    <a:pt x="640" y="0"/>
                  </a:lnTo>
                  <a:cubicBezTo>
                    <a:pt x="693" y="0"/>
                    <a:pt x="736" y="43"/>
                    <a:pt x="736" y="96"/>
                  </a:cubicBezTo>
                  <a:lnTo>
                    <a:pt x="736" y="624"/>
                  </a:lnTo>
                  <a:cubicBezTo>
                    <a:pt x="736" y="677"/>
                    <a:pt x="693" y="720"/>
                    <a:pt x="640" y="720"/>
                  </a:cubicBezTo>
                  <a:lnTo>
                    <a:pt x="96" y="720"/>
                  </a:lnTo>
                  <a:cubicBezTo>
                    <a:pt x="43" y="720"/>
                    <a:pt x="0" y="677"/>
                    <a:pt x="0" y="624"/>
                  </a:cubicBezTo>
                  <a:lnTo>
                    <a:pt x="0" y="96"/>
                  </a:lnTo>
                  <a:close/>
                  <a:moveTo>
                    <a:pt x="192" y="624"/>
                  </a:moveTo>
                  <a:lnTo>
                    <a:pt x="96" y="528"/>
                  </a:lnTo>
                  <a:lnTo>
                    <a:pt x="640" y="528"/>
                  </a:lnTo>
                  <a:lnTo>
                    <a:pt x="544" y="624"/>
                  </a:lnTo>
                  <a:lnTo>
                    <a:pt x="544" y="96"/>
                  </a:lnTo>
                  <a:lnTo>
                    <a:pt x="640" y="192"/>
                  </a:lnTo>
                  <a:lnTo>
                    <a:pt x="96" y="192"/>
                  </a:lnTo>
                  <a:lnTo>
                    <a:pt x="192" y="96"/>
                  </a:lnTo>
                  <a:lnTo>
                    <a:pt x="192" y="624"/>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67" name="Rectangle 148"/>
            <p:cNvSpPr>
              <a:spLocks noChangeArrowheads="1"/>
            </p:cNvSpPr>
            <p:nvPr/>
          </p:nvSpPr>
          <p:spPr bwMode="auto">
            <a:xfrm>
              <a:off x="5525" y="1145"/>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168" name="Rectangle 149"/>
            <p:cNvSpPr>
              <a:spLocks noChangeArrowheads="1"/>
            </p:cNvSpPr>
            <p:nvPr/>
          </p:nvSpPr>
          <p:spPr bwMode="auto">
            <a:xfrm>
              <a:off x="5481" y="1339"/>
              <a:ext cx="31" cy="31"/>
            </a:xfrm>
            <a:prstGeom prst="rect">
              <a:avLst/>
            </a:prstGeom>
            <a:solidFill>
              <a:srgbClr val="CCE4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9" name="Freeform 150"/>
            <p:cNvSpPr>
              <a:spLocks noEditPoints="1"/>
            </p:cNvSpPr>
            <p:nvPr/>
          </p:nvSpPr>
          <p:spPr bwMode="auto">
            <a:xfrm>
              <a:off x="5475" y="1334"/>
              <a:ext cx="42" cy="42"/>
            </a:xfrm>
            <a:custGeom>
              <a:avLst/>
              <a:gdLst>
                <a:gd name="T0" fmla="*/ 0 w 736"/>
                <a:gd name="T1" fmla="*/ 96 h 736"/>
                <a:gd name="T2" fmla="*/ 96 w 736"/>
                <a:gd name="T3" fmla="*/ 0 h 736"/>
                <a:gd name="T4" fmla="*/ 640 w 736"/>
                <a:gd name="T5" fmla="*/ 0 h 736"/>
                <a:gd name="T6" fmla="*/ 736 w 736"/>
                <a:gd name="T7" fmla="*/ 96 h 736"/>
                <a:gd name="T8" fmla="*/ 736 w 736"/>
                <a:gd name="T9" fmla="*/ 640 h 736"/>
                <a:gd name="T10" fmla="*/ 640 w 736"/>
                <a:gd name="T11" fmla="*/ 736 h 736"/>
                <a:gd name="T12" fmla="*/ 96 w 736"/>
                <a:gd name="T13" fmla="*/ 736 h 736"/>
                <a:gd name="T14" fmla="*/ 0 w 736"/>
                <a:gd name="T15" fmla="*/ 640 h 736"/>
                <a:gd name="T16" fmla="*/ 0 w 736"/>
                <a:gd name="T17" fmla="*/ 96 h 736"/>
                <a:gd name="T18" fmla="*/ 192 w 736"/>
                <a:gd name="T19" fmla="*/ 640 h 736"/>
                <a:gd name="T20" fmla="*/ 96 w 736"/>
                <a:gd name="T21" fmla="*/ 544 h 736"/>
                <a:gd name="T22" fmla="*/ 640 w 736"/>
                <a:gd name="T23" fmla="*/ 544 h 736"/>
                <a:gd name="T24" fmla="*/ 544 w 736"/>
                <a:gd name="T25" fmla="*/ 640 h 736"/>
                <a:gd name="T26" fmla="*/ 544 w 736"/>
                <a:gd name="T27" fmla="*/ 96 h 736"/>
                <a:gd name="T28" fmla="*/ 640 w 736"/>
                <a:gd name="T29" fmla="*/ 192 h 736"/>
                <a:gd name="T30" fmla="*/ 96 w 736"/>
                <a:gd name="T31" fmla="*/ 192 h 736"/>
                <a:gd name="T32" fmla="*/ 192 w 736"/>
                <a:gd name="T33" fmla="*/ 96 h 736"/>
                <a:gd name="T34" fmla="*/ 192 w 736"/>
                <a:gd name="T35" fmla="*/ 64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6" h="736">
                  <a:moveTo>
                    <a:pt x="0" y="96"/>
                  </a:moveTo>
                  <a:cubicBezTo>
                    <a:pt x="0" y="43"/>
                    <a:pt x="43" y="0"/>
                    <a:pt x="96" y="0"/>
                  </a:cubicBezTo>
                  <a:lnTo>
                    <a:pt x="640" y="0"/>
                  </a:lnTo>
                  <a:cubicBezTo>
                    <a:pt x="693" y="0"/>
                    <a:pt x="736" y="43"/>
                    <a:pt x="736" y="96"/>
                  </a:cubicBezTo>
                  <a:lnTo>
                    <a:pt x="736" y="640"/>
                  </a:lnTo>
                  <a:cubicBezTo>
                    <a:pt x="736" y="693"/>
                    <a:pt x="693" y="736"/>
                    <a:pt x="640" y="736"/>
                  </a:cubicBezTo>
                  <a:lnTo>
                    <a:pt x="96" y="736"/>
                  </a:lnTo>
                  <a:cubicBezTo>
                    <a:pt x="43" y="736"/>
                    <a:pt x="0" y="693"/>
                    <a:pt x="0" y="640"/>
                  </a:cubicBezTo>
                  <a:lnTo>
                    <a:pt x="0" y="96"/>
                  </a:lnTo>
                  <a:close/>
                  <a:moveTo>
                    <a:pt x="192" y="640"/>
                  </a:moveTo>
                  <a:lnTo>
                    <a:pt x="96" y="544"/>
                  </a:lnTo>
                  <a:lnTo>
                    <a:pt x="640" y="544"/>
                  </a:lnTo>
                  <a:lnTo>
                    <a:pt x="544" y="640"/>
                  </a:lnTo>
                  <a:lnTo>
                    <a:pt x="544" y="96"/>
                  </a:lnTo>
                  <a:lnTo>
                    <a:pt x="640" y="192"/>
                  </a:lnTo>
                  <a:lnTo>
                    <a:pt x="96" y="192"/>
                  </a:lnTo>
                  <a:lnTo>
                    <a:pt x="192" y="96"/>
                  </a:lnTo>
                  <a:lnTo>
                    <a:pt x="192" y="640"/>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70" name="Rectangle 151"/>
            <p:cNvSpPr>
              <a:spLocks noChangeArrowheads="1"/>
            </p:cNvSpPr>
            <p:nvPr/>
          </p:nvSpPr>
          <p:spPr bwMode="auto">
            <a:xfrm>
              <a:off x="5525" y="1319"/>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171" name="Rectangle 152"/>
            <p:cNvSpPr>
              <a:spLocks noChangeArrowheads="1"/>
            </p:cNvSpPr>
            <p:nvPr/>
          </p:nvSpPr>
          <p:spPr bwMode="auto">
            <a:xfrm>
              <a:off x="5481" y="1514"/>
              <a:ext cx="31" cy="30"/>
            </a:xfrm>
            <a:prstGeom prst="rect">
              <a:avLst/>
            </a:prstGeom>
            <a:solidFill>
              <a:srgbClr val="FFC20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2" name="Freeform 153"/>
            <p:cNvSpPr>
              <a:spLocks noEditPoints="1"/>
            </p:cNvSpPr>
            <p:nvPr/>
          </p:nvSpPr>
          <p:spPr bwMode="auto">
            <a:xfrm>
              <a:off x="5475" y="1509"/>
              <a:ext cx="42" cy="41"/>
            </a:xfrm>
            <a:custGeom>
              <a:avLst/>
              <a:gdLst>
                <a:gd name="T0" fmla="*/ 0 w 736"/>
                <a:gd name="T1" fmla="*/ 96 h 720"/>
                <a:gd name="T2" fmla="*/ 96 w 736"/>
                <a:gd name="T3" fmla="*/ 0 h 720"/>
                <a:gd name="T4" fmla="*/ 640 w 736"/>
                <a:gd name="T5" fmla="*/ 0 h 720"/>
                <a:gd name="T6" fmla="*/ 736 w 736"/>
                <a:gd name="T7" fmla="*/ 96 h 720"/>
                <a:gd name="T8" fmla="*/ 736 w 736"/>
                <a:gd name="T9" fmla="*/ 624 h 720"/>
                <a:gd name="T10" fmla="*/ 640 w 736"/>
                <a:gd name="T11" fmla="*/ 720 h 720"/>
                <a:gd name="T12" fmla="*/ 96 w 736"/>
                <a:gd name="T13" fmla="*/ 720 h 720"/>
                <a:gd name="T14" fmla="*/ 0 w 736"/>
                <a:gd name="T15" fmla="*/ 624 h 720"/>
                <a:gd name="T16" fmla="*/ 0 w 736"/>
                <a:gd name="T17" fmla="*/ 96 h 720"/>
                <a:gd name="T18" fmla="*/ 192 w 736"/>
                <a:gd name="T19" fmla="*/ 624 h 720"/>
                <a:gd name="T20" fmla="*/ 96 w 736"/>
                <a:gd name="T21" fmla="*/ 528 h 720"/>
                <a:gd name="T22" fmla="*/ 640 w 736"/>
                <a:gd name="T23" fmla="*/ 528 h 720"/>
                <a:gd name="T24" fmla="*/ 544 w 736"/>
                <a:gd name="T25" fmla="*/ 624 h 720"/>
                <a:gd name="T26" fmla="*/ 544 w 736"/>
                <a:gd name="T27" fmla="*/ 96 h 720"/>
                <a:gd name="T28" fmla="*/ 640 w 736"/>
                <a:gd name="T29" fmla="*/ 192 h 720"/>
                <a:gd name="T30" fmla="*/ 96 w 736"/>
                <a:gd name="T31" fmla="*/ 192 h 720"/>
                <a:gd name="T32" fmla="*/ 192 w 736"/>
                <a:gd name="T33" fmla="*/ 96 h 720"/>
                <a:gd name="T34" fmla="*/ 192 w 736"/>
                <a:gd name="T35" fmla="*/ 624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6" h="720">
                  <a:moveTo>
                    <a:pt x="0" y="96"/>
                  </a:moveTo>
                  <a:cubicBezTo>
                    <a:pt x="0" y="43"/>
                    <a:pt x="43" y="0"/>
                    <a:pt x="96" y="0"/>
                  </a:cubicBezTo>
                  <a:lnTo>
                    <a:pt x="640" y="0"/>
                  </a:lnTo>
                  <a:cubicBezTo>
                    <a:pt x="693" y="0"/>
                    <a:pt x="736" y="43"/>
                    <a:pt x="736" y="96"/>
                  </a:cubicBezTo>
                  <a:lnTo>
                    <a:pt x="736" y="624"/>
                  </a:lnTo>
                  <a:cubicBezTo>
                    <a:pt x="736" y="677"/>
                    <a:pt x="693" y="720"/>
                    <a:pt x="640" y="720"/>
                  </a:cubicBezTo>
                  <a:lnTo>
                    <a:pt x="96" y="720"/>
                  </a:lnTo>
                  <a:cubicBezTo>
                    <a:pt x="43" y="720"/>
                    <a:pt x="0" y="677"/>
                    <a:pt x="0" y="624"/>
                  </a:cubicBezTo>
                  <a:lnTo>
                    <a:pt x="0" y="96"/>
                  </a:lnTo>
                  <a:close/>
                  <a:moveTo>
                    <a:pt x="192" y="624"/>
                  </a:moveTo>
                  <a:lnTo>
                    <a:pt x="96" y="528"/>
                  </a:lnTo>
                  <a:lnTo>
                    <a:pt x="640" y="528"/>
                  </a:lnTo>
                  <a:lnTo>
                    <a:pt x="544" y="624"/>
                  </a:lnTo>
                  <a:lnTo>
                    <a:pt x="544" y="96"/>
                  </a:lnTo>
                  <a:lnTo>
                    <a:pt x="640" y="192"/>
                  </a:lnTo>
                  <a:lnTo>
                    <a:pt x="96" y="192"/>
                  </a:lnTo>
                  <a:lnTo>
                    <a:pt x="192" y="96"/>
                  </a:lnTo>
                  <a:lnTo>
                    <a:pt x="192" y="624"/>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73" name="Rectangle 154"/>
            <p:cNvSpPr>
              <a:spLocks noChangeArrowheads="1"/>
            </p:cNvSpPr>
            <p:nvPr/>
          </p:nvSpPr>
          <p:spPr bwMode="auto">
            <a:xfrm>
              <a:off x="5525" y="1494"/>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174" name="Rectangle 155"/>
            <p:cNvSpPr>
              <a:spLocks noChangeArrowheads="1"/>
            </p:cNvSpPr>
            <p:nvPr/>
          </p:nvSpPr>
          <p:spPr bwMode="auto">
            <a:xfrm>
              <a:off x="5481" y="1688"/>
              <a:ext cx="31" cy="31"/>
            </a:xfrm>
            <a:prstGeom prst="rect">
              <a:avLst/>
            </a:prstGeom>
            <a:solidFill>
              <a:srgbClr val="8DC63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5" name="Freeform 156"/>
            <p:cNvSpPr>
              <a:spLocks noEditPoints="1"/>
            </p:cNvSpPr>
            <p:nvPr/>
          </p:nvSpPr>
          <p:spPr bwMode="auto">
            <a:xfrm>
              <a:off x="5475" y="1683"/>
              <a:ext cx="42" cy="42"/>
            </a:xfrm>
            <a:custGeom>
              <a:avLst/>
              <a:gdLst>
                <a:gd name="T0" fmla="*/ 0 w 736"/>
                <a:gd name="T1" fmla="*/ 96 h 736"/>
                <a:gd name="T2" fmla="*/ 96 w 736"/>
                <a:gd name="T3" fmla="*/ 0 h 736"/>
                <a:gd name="T4" fmla="*/ 640 w 736"/>
                <a:gd name="T5" fmla="*/ 0 h 736"/>
                <a:gd name="T6" fmla="*/ 736 w 736"/>
                <a:gd name="T7" fmla="*/ 96 h 736"/>
                <a:gd name="T8" fmla="*/ 736 w 736"/>
                <a:gd name="T9" fmla="*/ 640 h 736"/>
                <a:gd name="T10" fmla="*/ 640 w 736"/>
                <a:gd name="T11" fmla="*/ 736 h 736"/>
                <a:gd name="T12" fmla="*/ 96 w 736"/>
                <a:gd name="T13" fmla="*/ 736 h 736"/>
                <a:gd name="T14" fmla="*/ 0 w 736"/>
                <a:gd name="T15" fmla="*/ 640 h 736"/>
                <a:gd name="T16" fmla="*/ 0 w 736"/>
                <a:gd name="T17" fmla="*/ 96 h 736"/>
                <a:gd name="T18" fmla="*/ 192 w 736"/>
                <a:gd name="T19" fmla="*/ 640 h 736"/>
                <a:gd name="T20" fmla="*/ 96 w 736"/>
                <a:gd name="T21" fmla="*/ 544 h 736"/>
                <a:gd name="T22" fmla="*/ 640 w 736"/>
                <a:gd name="T23" fmla="*/ 544 h 736"/>
                <a:gd name="T24" fmla="*/ 544 w 736"/>
                <a:gd name="T25" fmla="*/ 640 h 736"/>
                <a:gd name="T26" fmla="*/ 544 w 736"/>
                <a:gd name="T27" fmla="*/ 96 h 736"/>
                <a:gd name="T28" fmla="*/ 640 w 736"/>
                <a:gd name="T29" fmla="*/ 192 h 736"/>
                <a:gd name="T30" fmla="*/ 96 w 736"/>
                <a:gd name="T31" fmla="*/ 192 h 736"/>
                <a:gd name="T32" fmla="*/ 192 w 736"/>
                <a:gd name="T33" fmla="*/ 96 h 736"/>
                <a:gd name="T34" fmla="*/ 192 w 736"/>
                <a:gd name="T35" fmla="*/ 64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6" h="736">
                  <a:moveTo>
                    <a:pt x="0" y="96"/>
                  </a:moveTo>
                  <a:cubicBezTo>
                    <a:pt x="0" y="43"/>
                    <a:pt x="43" y="0"/>
                    <a:pt x="96" y="0"/>
                  </a:cubicBezTo>
                  <a:lnTo>
                    <a:pt x="640" y="0"/>
                  </a:lnTo>
                  <a:cubicBezTo>
                    <a:pt x="693" y="0"/>
                    <a:pt x="736" y="43"/>
                    <a:pt x="736" y="96"/>
                  </a:cubicBezTo>
                  <a:lnTo>
                    <a:pt x="736" y="640"/>
                  </a:lnTo>
                  <a:cubicBezTo>
                    <a:pt x="736" y="693"/>
                    <a:pt x="693" y="736"/>
                    <a:pt x="640" y="736"/>
                  </a:cubicBezTo>
                  <a:lnTo>
                    <a:pt x="96" y="736"/>
                  </a:lnTo>
                  <a:cubicBezTo>
                    <a:pt x="43" y="736"/>
                    <a:pt x="0" y="693"/>
                    <a:pt x="0" y="640"/>
                  </a:cubicBezTo>
                  <a:lnTo>
                    <a:pt x="0" y="96"/>
                  </a:lnTo>
                  <a:close/>
                  <a:moveTo>
                    <a:pt x="192" y="640"/>
                  </a:moveTo>
                  <a:lnTo>
                    <a:pt x="96" y="544"/>
                  </a:lnTo>
                  <a:lnTo>
                    <a:pt x="640" y="544"/>
                  </a:lnTo>
                  <a:lnTo>
                    <a:pt x="544" y="640"/>
                  </a:lnTo>
                  <a:lnTo>
                    <a:pt x="544" y="96"/>
                  </a:lnTo>
                  <a:lnTo>
                    <a:pt x="640" y="192"/>
                  </a:lnTo>
                  <a:lnTo>
                    <a:pt x="96" y="192"/>
                  </a:lnTo>
                  <a:lnTo>
                    <a:pt x="192" y="96"/>
                  </a:lnTo>
                  <a:lnTo>
                    <a:pt x="192" y="640"/>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76" name="Rectangle 157"/>
            <p:cNvSpPr>
              <a:spLocks noChangeArrowheads="1"/>
            </p:cNvSpPr>
            <p:nvPr/>
          </p:nvSpPr>
          <p:spPr bwMode="auto">
            <a:xfrm>
              <a:off x="5525" y="1669"/>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sp>
          <p:nvSpPr>
            <p:cNvPr id="177" name="Rectangle 158"/>
            <p:cNvSpPr>
              <a:spLocks noChangeArrowheads="1"/>
            </p:cNvSpPr>
            <p:nvPr/>
          </p:nvSpPr>
          <p:spPr bwMode="auto">
            <a:xfrm>
              <a:off x="5481" y="1863"/>
              <a:ext cx="31" cy="30"/>
            </a:xfrm>
            <a:prstGeom prst="rect">
              <a:avLst/>
            </a:prstGeom>
            <a:solidFill>
              <a:srgbClr val="EC1C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8" name="Freeform 159"/>
            <p:cNvSpPr>
              <a:spLocks noEditPoints="1"/>
            </p:cNvSpPr>
            <p:nvPr/>
          </p:nvSpPr>
          <p:spPr bwMode="auto">
            <a:xfrm>
              <a:off x="5475" y="1858"/>
              <a:ext cx="42" cy="41"/>
            </a:xfrm>
            <a:custGeom>
              <a:avLst/>
              <a:gdLst>
                <a:gd name="T0" fmla="*/ 0 w 736"/>
                <a:gd name="T1" fmla="*/ 96 h 720"/>
                <a:gd name="T2" fmla="*/ 96 w 736"/>
                <a:gd name="T3" fmla="*/ 0 h 720"/>
                <a:gd name="T4" fmla="*/ 640 w 736"/>
                <a:gd name="T5" fmla="*/ 0 h 720"/>
                <a:gd name="T6" fmla="*/ 736 w 736"/>
                <a:gd name="T7" fmla="*/ 96 h 720"/>
                <a:gd name="T8" fmla="*/ 736 w 736"/>
                <a:gd name="T9" fmla="*/ 624 h 720"/>
                <a:gd name="T10" fmla="*/ 640 w 736"/>
                <a:gd name="T11" fmla="*/ 720 h 720"/>
                <a:gd name="T12" fmla="*/ 96 w 736"/>
                <a:gd name="T13" fmla="*/ 720 h 720"/>
                <a:gd name="T14" fmla="*/ 0 w 736"/>
                <a:gd name="T15" fmla="*/ 624 h 720"/>
                <a:gd name="T16" fmla="*/ 0 w 736"/>
                <a:gd name="T17" fmla="*/ 96 h 720"/>
                <a:gd name="T18" fmla="*/ 192 w 736"/>
                <a:gd name="T19" fmla="*/ 624 h 720"/>
                <a:gd name="T20" fmla="*/ 96 w 736"/>
                <a:gd name="T21" fmla="*/ 528 h 720"/>
                <a:gd name="T22" fmla="*/ 640 w 736"/>
                <a:gd name="T23" fmla="*/ 528 h 720"/>
                <a:gd name="T24" fmla="*/ 544 w 736"/>
                <a:gd name="T25" fmla="*/ 624 h 720"/>
                <a:gd name="T26" fmla="*/ 544 w 736"/>
                <a:gd name="T27" fmla="*/ 96 h 720"/>
                <a:gd name="T28" fmla="*/ 640 w 736"/>
                <a:gd name="T29" fmla="*/ 192 h 720"/>
                <a:gd name="T30" fmla="*/ 96 w 736"/>
                <a:gd name="T31" fmla="*/ 192 h 720"/>
                <a:gd name="T32" fmla="*/ 192 w 736"/>
                <a:gd name="T33" fmla="*/ 96 h 720"/>
                <a:gd name="T34" fmla="*/ 192 w 736"/>
                <a:gd name="T35" fmla="*/ 624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6" h="720">
                  <a:moveTo>
                    <a:pt x="0" y="96"/>
                  </a:moveTo>
                  <a:cubicBezTo>
                    <a:pt x="0" y="43"/>
                    <a:pt x="43" y="0"/>
                    <a:pt x="96" y="0"/>
                  </a:cubicBezTo>
                  <a:lnTo>
                    <a:pt x="640" y="0"/>
                  </a:lnTo>
                  <a:cubicBezTo>
                    <a:pt x="693" y="0"/>
                    <a:pt x="736" y="43"/>
                    <a:pt x="736" y="96"/>
                  </a:cubicBezTo>
                  <a:lnTo>
                    <a:pt x="736" y="624"/>
                  </a:lnTo>
                  <a:cubicBezTo>
                    <a:pt x="736" y="677"/>
                    <a:pt x="693" y="720"/>
                    <a:pt x="640" y="720"/>
                  </a:cubicBezTo>
                  <a:lnTo>
                    <a:pt x="96" y="720"/>
                  </a:lnTo>
                  <a:cubicBezTo>
                    <a:pt x="43" y="720"/>
                    <a:pt x="0" y="677"/>
                    <a:pt x="0" y="624"/>
                  </a:cubicBezTo>
                  <a:lnTo>
                    <a:pt x="0" y="96"/>
                  </a:lnTo>
                  <a:close/>
                  <a:moveTo>
                    <a:pt x="192" y="624"/>
                  </a:moveTo>
                  <a:lnTo>
                    <a:pt x="96" y="528"/>
                  </a:lnTo>
                  <a:lnTo>
                    <a:pt x="640" y="528"/>
                  </a:lnTo>
                  <a:lnTo>
                    <a:pt x="544" y="624"/>
                  </a:lnTo>
                  <a:lnTo>
                    <a:pt x="544" y="96"/>
                  </a:lnTo>
                  <a:lnTo>
                    <a:pt x="640" y="192"/>
                  </a:lnTo>
                  <a:lnTo>
                    <a:pt x="96" y="192"/>
                  </a:lnTo>
                  <a:lnTo>
                    <a:pt x="192" y="96"/>
                  </a:lnTo>
                  <a:lnTo>
                    <a:pt x="192" y="624"/>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79" name="Rectangle 160"/>
            <p:cNvSpPr>
              <a:spLocks noChangeArrowheads="1"/>
            </p:cNvSpPr>
            <p:nvPr/>
          </p:nvSpPr>
          <p:spPr bwMode="auto">
            <a:xfrm>
              <a:off x="5525" y="1843"/>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p>
          </p:txBody>
        </p:sp>
      </p:grpSp>
      <p:grpSp>
        <p:nvGrpSpPr>
          <p:cNvPr id="180" name="Group 163"/>
          <p:cNvGrpSpPr>
            <a:grpSpLocks noChangeAspect="1"/>
          </p:cNvGrpSpPr>
          <p:nvPr/>
        </p:nvGrpSpPr>
        <p:grpSpPr bwMode="auto">
          <a:xfrm>
            <a:off x="7010401" y="5180132"/>
            <a:ext cx="2733921" cy="1515883"/>
            <a:chOff x="4237" y="3241"/>
            <a:chExt cx="1889" cy="1217"/>
          </a:xfrm>
        </p:grpSpPr>
        <p:sp>
          <p:nvSpPr>
            <p:cNvPr id="181" name="AutoShape 162"/>
            <p:cNvSpPr>
              <a:spLocks noChangeAspect="1" noChangeArrowheads="1" noTextEdit="1"/>
            </p:cNvSpPr>
            <p:nvPr/>
          </p:nvSpPr>
          <p:spPr bwMode="auto">
            <a:xfrm>
              <a:off x="4240" y="3241"/>
              <a:ext cx="1883" cy="1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2" name="Rectangle 164"/>
            <p:cNvSpPr>
              <a:spLocks noChangeArrowheads="1"/>
            </p:cNvSpPr>
            <p:nvPr/>
          </p:nvSpPr>
          <p:spPr bwMode="auto">
            <a:xfrm>
              <a:off x="4318" y="4220"/>
              <a:ext cx="314" cy="93"/>
            </a:xfrm>
            <a:prstGeom prst="rect">
              <a:avLst/>
            </a:prstGeom>
            <a:solidFill>
              <a:srgbClr val="8C8C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3" name="Freeform 165"/>
            <p:cNvSpPr>
              <a:spLocks noEditPoints="1"/>
            </p:cNvSpPr>
            <p:nvPr/>
          </p:nvSpPr>
          <p:spPr bwMode="auto">
            <a:xfrm>
              <a:off x="4311" y="4212"/>
              <a:ext cx="329" cy="108"/>
            </a:xfrm>
            <a:custGeom>
              <a:avLst/>
              <a:gdLst>
                <a:gd name="T0" fmla="*/ 0 w 5488"/>
                <a:gd name="T1" fmla="*/ 128 h 1808"/>
                <a:gd name="T2" fmla="*/ 128 w 5488"/>
                <a:gd name="T3" fmla="*/ 0 h 1808"/>
                <a:gd name="T4" fmla="*/ 5360 w 5488"/>
                <a:gd name="T5" fmla="*/ 0 h 1808"/>
                <a:gd name="T6" fmla="*/ 5488 w 5488"/>
                <a:gd name="T7" fmla="*/ 128 h 1808"/>
                <a:gd name="T8" fmla="*/ 5488 w 5488"/>
                <a:gd name="T9" fmla="*/ 1680 h 1808"/>
                <a:gd name="T10" fmla="*/ 5360 w 5488"/>
                <a:gd name="T11" fmla="*/ 1808 h 1808"/>
                <a:gd name="T12" fmla="*/ 128 w 5488"/>
                <a:gd name="T13" fmla="*/ 1808 h 1808"/>
                <a:gd name="T14" fmla="*/ 0 w 5488"/>
                <a:gd name="T15" fmla="*/ 1680 h 1808"/>
                <a:gd name="T16" fmla="*/ 0 w 5488"/>
                <a:gd name="T17" fmla="*/ 128 h 1808"/>
                <a:gd name="T18" fmla="*/ 256 w 5488"/>
                <a:gd name="T19" fmla="*/ 1680 h 1808"/>
                <a:gd name="T20" fmla="*/ 128 w 5488"/>
                <a:gd name="T21" fmla="*/ 1552 h 1808"/>
                <a:gd name="T22" fmla="*/ 5360 w 5488"/>
                <a:gd name="T23" fmla="*/ 1552 h 1808"/>
                <a:gd name="T24" fmla="*/ 5232 w 5488"/>
                <a:gd name="T25" fmla="*/ 1680 h 1808"/>
                <a:gd name="T26" fmla="*/ 5232 w 5488"/>
                <a:gd name="T27" fmla="*/ 128 h 1808"/>
                <a:gd name="T28" fmla="*/ 5360 w 5488"/>
                <a:gd name="T29" fmla="*/ 256 h 1808"/>
                <a:gd name="T30" fmla="*/ 128 w 5488"/>
                <a:gd name="T31" fmla="*/ 256 h 1808"/>
                <a:gd name="T32" fmla="*/ 256 w 5488"/>
                <a:gd name="T33" fmla="*/ 128 h 1808"/>
                <a:gd name="T34" fmla="*/ 256 w 5488"/>
                <a:gd name="T35" fmla="*/ 1680 h 1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88" h="1808">
                  <a:moveTo>
                    <a:pt x="0" y="128"/>
                  </a:moveTo>
                  <a:cubicBezTo>
                    <a:pt x="0" y="58"/>
                    <a:pt x="58" y="0"/>
                    <a:pt x="128" y="0"/>
                  </a:cubicBezTo>
                  <a:lnTo>
                    <a:pt x="5360" y="0"/>
                  </a:lnTo>
                  <a:cubicBezTo>
                    <a:pt x="5431" y="0"/>
                    <a:pt x="5488" y="58"/>
                    <a:pt x="5488" y="128"/>
                  </a:cubicBezTo>
                  <a:lnTo>
                    <a:pt x="5488" y="1680"/>
                  </a:lnTo>
                  <a:cubicBezTo>
                    <a:pt x="5488" y="1751"/>
                    <a:pt x="5431" y="1808"/>
                    <a:pt x="5360" y="1808"/>
                  </a:cubicBezTo>
                  <a:lnTo>
                    <a:pt x="128" y="1808"/>
                  </a:lnTo>
                  <a:cubicBezTo>
                    <a:pt x="58" y="1808"/>
                    <a:pt x="0" y="1751"/>
                    <a:pt x="0" y="1680"/>
                  </a:cubicBezTo>
                  <a:lnTo>
                    <a:pt x="0" y="128"/>
                  </a:lnTo>
                  <a:close/>
                  <a:moveTo>
                    <a:pt x="256" y="1680"/>
                  </a:moveTo>
                  <a:lnTo>
                    <a:pt x="128" y="1552"/>
                  </a:lnTo>
                  <a:lnTo>
                    <a:pt x="5360" y="1552"/>
                  </a:lnTo>
                  <a:lnTo>
                    <a:pt x="5232" y="1680"/>
                  </a:lnTo>
                  <a:lnTo>
                    <a:pt x="5232" y="128"/>
                  </a:lnTo>
                  <a:lnTo>
                    <a:pt x="5360" y="256"/>
                  </a:lnTo>
                  <a:lnTo>
                    <a:pt x="128" y="256"/>
                  </a:lnTo>
                  <a:lnTo>
                    <a:pt x="256" y="128"/>
                  </a:lnTo>
                  <a:lnTo>
                    <a:pt x="256" y="1680"/>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84" name="Rectangle 166"/>
            <p:cNvSpPr>
              <a:spLocks noChangeArrowheads="1"/>
            </p:cNvSpPr>
            <p:nvPr/>
          </p:nvSpPr>
          <p:spPr bwMode="auto">
            <a:xfrm>
              <a:off x="4789" y="4109"/>
              <a:ext cx="314" cy="204"/>
            </a:xfrm>
            <a:prstGeom prst="rect">
              <a:avLst/>
            </a:prstGeom>
            <a:solidFill>
              <a:srgbClr val="8C8C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5" name="Freeform 167"/>
            <p:cNvSpPr>
              <a:spLocks noEditPoints="1"/>
            </p:cNvSpPr>
            <p:nvPr/>
          </p:nvSpPr>
          <p:spPr bwMode="auto">
            <a:xfrm>
              <a:off x="4781" y="4101"/>
              <a:ext cx="330" cy="219"/>
            </a:xfrm>
            <a:custGeom>
              <a:avLst/>
              <a:gdLst>
                <a:gd name="T0" fmla="*/ 0 w 5488"/>
                <a:gd name="T1" fmla="*/ 128 h 3664"/>
                <a:gd name="T2" fmla="*/ 128 w 5488"/>
                <a:gd name="T3" fmla="*/ 0 h 3664"/>
                <a:gd name="T4" fmla="*/ 5360 w 5488"/>
                <a:gd name="T5" fmla="*/ 0 h 3664"/>
                <a:gd name="T6" fmla="*/ 5488 w 5488"/>
                <a:gd name="T7" fmla="*/ 128 h 3664"/>
                <a:gd name="T8" fmla="*/ 5488 w 5488"/>
                <a:gd name="T9" fmla="*/ 3536 h 3664"/>
                <a:gd name="T10" fmla="*/ 5360 w 5488"/>
                <a:gd name="T11" fmla="*/ 3664 h 3664"/>
                <a:gd name="T12" fmla="*/ 128 w 5488"/>
                <a:gd name="T13" fmla="*/ 3664 h 3664"/>
                <a:gd name="T14" fmla="*/ 0 w 5488"/>
                <a:gd name="T15" fmla="*/ 3536 h 3664"/>
                <a:gd name="T16" fmla="*/ 0 w 5488"/>
                <a:gd name="T17" fmla="*/ 128 h 3664"/>
                <a:gd name="T18" fmla="*/ 256 w 5488"/>
                <a:gd name="T19" fmla="*/ 3536 h 3664"/>
                <a:gd name="T20" fmla="*/ 128 w 5488"/>
                <a:gd name="T21" fmla="*/ 3408 h 3664"/>
                <a:gd name="T22" fmla="*/ 5360 w 5488"/>
                <a:gd name="T23" fmla="*/ 3408 h 3664"/>
                <a:gd name="T24" fmla="*/ 5232 w 5488"/>
                <a:gd name="T25" fmla="*/ 3536 h 3664"/>
                <a:gd name="T26" fmla="*/ 5232 w 5488"/>
                <a:gd name="T27" fmla="*/ 128 h 3664"/>
                <a:gd name="T28" fmla="*/ 5360 w 5488"/>
                <a:gd name="T29" fmla="*/ 256 h 3664"/>
                <a:gd name="T30" fmla="*/ 128 w 5488"/>
                <a:gd name="T31" fmla="*/ 256 h 3664"/>
                <a:gd name="T32" fmla="*/ 256 w 5488"/>
                <a:gd name="T33" fmla="*/ 128 h 3664"/>
                <a:gd name="T34" fmla="*/ 256 w 5488"/>
                <a:gd name="T35" fmla="*/ 3536 h 3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88" h="3664">
                  <a:moveTo>
                    <a:pt x="0" y="128"/>
                  </a:moveTo>
                  <a:cubicBezTo>
                    <a:pt x="0" y="58"/>
                    <a:pt x="58" y="0"/>
                    <a:pt x="128" y="0"/>
                  </a:cubicBezTo>
                  <a:lnTo>
                    <a:pt x="5360" y="0"/>
                  </a:lnTo>
                  <a:cubicBezTo>
                    <a:pt x="5431" y="0"/>
                    <a:pt x="5488" y="58"/>
                    <a:pt x="5488" y="128"/>
                  </a:cubicBezTo>
                  <a:lnTo>
                    <a:pt x="5488" y="3536"/>
                  </a:lnTo>
                  <a:cubicBezTo>
                    <a:pt x="5488" y="3607"/>
                    <a:pt x="5431" y="3664"/>
                    <a:pt x="5360" y="3664"/>
                  </a:cubicBezTo>
                  <a:lnTo>
                    <a:pt x="128" y="3664"/>
                  </a:lnTo>
                  <a:cubicBezTo>
                    <a:pt x="58" y="3664"/>
                    <a:pt x="0" y="3607"/>
                    <a:pt x="0" y="3536"/>
                  </a:cubicBezTo>
                  <a:lnTo>
                    <a:pt x="0" y="128"/>
                  </a:lnTo>
                  <a:close/>
                  <a:moveTo>
                    <a:pt x="256" y="3536"/>
                  </a:moveTo>
                  <a:lnTo>
                    <a:pt x="128" y="3408"/>
                  </a:lnTo>
                  <a:lnTo>
                    <a:pt x="5360" y="3408"/>
                  </a:lnTo>
                  <a:lnTo>
                    <a:pt x="5232" y="3536"/>
                  </a:lnTo>
                  <a:lnTo>
                    <a:pt x="5232" y="128"/>
                  </a:lnTo>
                  <a:lnTo>
                    <a:pt x="5360" y="256"/>
                  </a:lnTo>
                  <a:lnTo>
                    <a:pt x="128" y="256"/>
                  </a:lnTo>
                  <a:lnTo>
                    <a:pt x="256" y="128"/>
                  </a:lnTo>
                  <a:lnTo>
                    <a:pt x="256" y="3536"/>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86" name="Rectangle 168"/>
            <p:cNvSpPr>
              <a:spLocks noChangeArrowheads="1"/>
            </p:cNvSpPr>
            <p:nvPr/>
          </p:nvSpPr>
          <p:spPr bwMode="auto">
            <a:xfrm>
              <a:off x="5260" y="3856"/>
              <a:ext cx="314" cy="457"/>
            </a:xfrm>
            <a:prstGeom prst="rect">
              <a:avLst/>
            </a:prstGeom>
            <a:solidFill>
              <a:srgbClr val="8C8C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7" name="Freeform 169"/>
            <p:cNvSpPr>
              <a:spLocks noEditPoints="1"/>
            </p:cNvSpPr>
            <p:nvPr/>
          </p:nvSpPr>
          <p:spPr bwMode="auto">
            <a:xfrm>
              <a:off x="5252" y="3848"/>
              <a:ext cx="329" cy="472"/>
            </a:xfrm>
            <a:custGeom>
              <a:avLst/>
              <a:gdLst>
                <a:gd name="T0" fmla="*/ 0 w 5488"/>
                <a:gd name="T1" fmla="*/ 128 h 7888"/>
                <a:gd name="T2" fmla="*/ 128 w 5488"/>
                <a:gd name="T3" fmla="*/ 0 h 7888"/>
                <a:gd name="T4" fmla="*/ 5360 w 5488"/>
                <a:gd name="T5" fmla="*/ 0 h 7888"/>
                <a:gd name="T6" fmla="*/ 5488 w 5488"/>
                <a:gd name="T7" fmla="*/ 128 h 7888"/>
                <a:gd name="T8" fmla="*/ 5488 w 5488"/>
                <a:gd name="T9" fmla="*/ 7760 h 7888"/>
                <a:gd name="T10" fmla="*/ 5360 w 5488"/>
                <a:gd name="T11" fmla="*/ 7888 h 7888"/>
                <a:gd name="T12" fmla="*/ 128 w 5488"/>
                <a:gd name="T13" fmla="*/ 7888 h 7888"/>
                <a:gd name="T14" fmla="*/ 0 w 5488"/>
                <a:gd name="T15" fmla="*/ 7760 h 7888"/>
                <a:gd name="T16" fmla="*/ 0 w 5488"/>
                <a:gd name="T17" fmla="*/ 128 h 7888"/>
                <a:gd name="T18" fmla="*/ 256 w 5488"/>
                <a:gd name="T19" fmla="*/ 7760 h 7888"/>
                <a:gd name="T20" fmla="*/ 128 w 5488"/>
                <a:gd name="T21" fmla="*/ 7632 h 7888"/>
                <a:gd name="T22" fmla="*/ 5360 w 5488"/>
                <a:gd name="T23" fmla="*/ 7632 h 7888"/>
                <a:gd name="T24" fmla="*/ 5232 w 5488"/>
                <a:gd name="T25" fmla="*/ 7760 h 7888"/>
                <a:gd name="T26" fmla="*/ 5232 w 5488"/>
                <a:gd name="T27" fmla="*/ 128 h 7888"/>
                <a:gd name="T28" fmla="*/ 5360 w 5488"/>
                <a:gd name="T29" fmla="*/ 256 h 7888"/>
                <a:gd name="T30" fmla="*/ 128 w 5488"/>
                <a:gd name="T31" fmla="*/ 256 h 7888"/>
                <a:gd name="T32" fmla="*/ 256 w 5488"/>
                <a:gd name="T33" fmla="*/ 128 h 7888"/>
                <a:gd name="T34" fmla="*/ 256 w 5488"/>
                <a:gd name="T35" fmla="*/ 7760 h 7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88" h="7888">
                  <a:moveTo>
                    <a:pt x="0" y="128"/>
                  </a:moveTo>
                  <a:cubicBezTo>
                    <a:pt x="0" y="58"/>
                    <a:pt x="58" y="0"/>
                    <a:pt x="128" y="0"/>
                  </a:cubicBezTo>
                  <a:lnTo>
                    <a:pt x="5360" y="0"/>
                  </a:lnTo>
                  <a:cubicBezTo>
                    <a:pt x="5431" y="0"/>
                    <a:pt x="5488" y="58"/>
                    <a:pt x="5488" y="128"/>
                  </a:cubicBezTo>
                  <a:lnTo>
                    <a:pt x="5488" y="7760"/>
                  </a:lnTo>
                  <a:cubicBezTo>
                    <a:pt x="5488" y="7831"/>
                    <a:pt x="5431" y="7888"/>
                    <a:pt x="5360" y="7888"/>
                  </a:cubicBezTo>
                  <a:lnTo>
                    <a:pt x="128" y="7888"/>
                  </a:lnTo>
                  <a:cubicBezTo>
                    <a:pt x="58" y="7888"/>
                    <a:pt x="0" y="7831"/>
                    <a:pt x="0" y="7760"/>
                  </a:cubicBezTo>
                  <a:lnTo>
                    <a:pt x="0" y="128"/>
                  </a:lnTo>
                  <a:close/>
                  <a:moveTo>
                    <a:pt x="256" y="7760"/>
                  </a:moveTo>
                  <a:lnTo>
                    <a:pt x="128" y="7632"/>
                  </a:lnTo>
                  <a:lnTo>
                    <a:pt x="5360" y="7632"/>
                  </a:lnTo>
                  <a:lnTo>
                    <a:pt x="5232" y="7760"/>
                  </a:lnTo>
                  <a:lnTo>
                    <a:pt x="5232" y="128"/>
                  </a:lnTo>
                  <a:lnTo>
                    <a:pt x="5360" y="256"/>
                  </a:lnTo>
                  <a:lnTo>
                    <a:pt x="128" y="256"/>
                  </a:lnTo>
                  <a:lnTo>
                    <a:pt x="256" y="128"/>
                  </a:lnTo>
                  <a:lnTo>
                    <a:pt x="256" y="7760"/>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88" name="Rectangle 170"/>
            <p:cNvSpPr>
              <a:spLocks noChangeArrowheads="1"/>
            </p:cNvSpPr>
            <p:nvPr/>
          </p:nvSpPr>
          <p:spPr bwMode="auto">
            <a:xfrm>
              <a:off x="5731" y="3810"/>
              <a:ext cx="314" cy="503"/>
            </a:xfrm>
            <a:prstGeom prst="rect">
              <a:avLst/>
            </a:prstGeom>
            <a:solidFill>
              <a:srgbClr val="8C8C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9" name="Freeform 171"/>
            <p:cNvSpPr>
              <a:spLocks noEditPoints="1"/>
            </p:cNvSpPr>
            <p:nvPr/>
          </p:nvSpPr>
          <p:spPr bwMode="auto">
            <a:xfrm>
              <a:off x="5723" y="3802"/>
              <a:ext cx="329" cy="518"/>
            </a:xfrm>
            <a:custGeom>
              <a:avLst/>
              <a:gdLst>
                <a:gd name="T0" fmla="*/ 0 w 5488"/>
                <a:gd name="T1" fmla="*/ 128 h 8656"/>
                <a:gd name="T2" fmla="*/ 128 w 5488"/>
                <a:gd name="T3" fmla="*/ 0 h 8656"/>
                <a:gd name="T4" fmla="*/ 5360 w 5488"/>
                <a:gd name="T5" fmla="*/ 0 h 8656"/>
                <a:gd name="T6" fmla="*/ 5488 w 5488"/>
                <a:gd name="T7" fmla="*/ 128 h 8656"/>
                <a:gd name="T8" fmla="*/ 5488 w 5488"/>
                <a:gd name="T9" fmla="*/ 8528 h 8656"/>
                <a:gd name="T10" fmla="*/ 5360 w 5488"/>
                <a:gd name="T11" fmla="*/ 8656 h 8656"/>
                <a:gd name="T12" fmla="*/ 128 w 5488"/>
                <a:gd name="T13" fmla="*/ 8656 h 8656"/>
                <a:gd name="T14" fmla="*/ 0 w 5488"/>
                <a:gd name="T15" fmla="*/ 8528 h 8656"/>
                <a:gd name="T16" fmla="*/ 0 w 5488"/>
                <a:gd name="T17" fmla="*/ 128 h 8656"/>
                <a:gd name="T18" fmla="*/ 256 w 5488"/>
                <a:gd name="T19" fmla="*/ 8528 h 8656"/>
                <a:gd name="T20" fmla="*/ 128 w 5488"/>
                <a:gd name="T21" fmla="*/ 8400 h 8656"/>
                <a:gd name="T22" fmla="*/ 5360 w 5488"/>
                <a:gd name="T23" fmla="*/ 8400 h 8656"/>
                <a:gd name="T24" fmla="*/ 5232 w 5488"/>
                <a:gd name="T25" fmla="*/ 8528 h 8656"/>
                <a:gd name="T26" fmla="*/ 5232 w 5488"/>
                <a:gd name="T27" fmla="*/ 128 h 8656"/>
                <a:gd name="T28" fmla="*/ 5360 w 5488"/>
                <a:gd name="T29" fmla="*/ 256 h 8656"/>
                <a:gd name="T30" fmla="*/ 128 w 5488"/>
                <a:gd name="T31" fmla="*/ 256 h 8656"/>
                <a:gd name="T32" fmla="*/ 256 w 5488"/>
                <a:gd name="T33" fmla="*/ 128 h 8656"/>
                <a:gd name="T34" fmla="*/ 256 w 5488"/>
                <a:gd name="T35" fmla="*/ 8528 h 8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88" h="8656">
                  <a:moveTo>
                    <a:pt x="0" y="128"/>
                  </a:moveTo>
                  <a:cubicBezTo>
                    <a:pt x="0" y="58"/>
                    <a:pt x="58" y="0"/>
                    <a:pt x="128" y="0"/>
                  </a:cubicBezTo>
                  <a:lnTo>
                    <a:pt x="5360" y="0"/>
                  </a:lnTo>
                  <a:cubicBezTo>
                    <a:pt x="5431" y="0"/>
                    <a:pt x="5488" y="58"/>
                    <a:pt x="5488" y="128"/>
                  </a:cubicBezTo>
                  <a:lnTo>
                    <a:pt x="5488" y="8528"/>
                  </a:lnTo>
                  <a:cubicBezTo>
                    <a:pt x="5488" y="8599"/>
                    <a:pt x="5431" y="8656"/>
                    <a:pt x="5360" y="8656"/>
                  </a:cubicBezTo>
                  <a:lnTo>
                    <a:pt x="128" y="8656"/>
                  </a:lnTo>
                  <a:cubicBezTo>
                    <a:pt x="58" y="8656"/>
                    <a:pt x="0" y="8599"/>
                    <a:pt x="0" y="8528"/>
                  </a:cubicBezTo>
                  <a:lnTo>
                    <a:pt x="0" y="128"/>
                  </a:lnTo>
                  <a:close/>
                  <a:moveTo>
                    <a:pt x="256" y="8528"/>
                  </a:moveTo>
                  <a:lnTo>
                    <a:pt x="128" y="8400"/>
                  </a:lnTo>
                  <a:lnTo>
                    <a:pt x="5360" y="8400"/>
                  </a:lnTo>
                  <a:lnTo>
                    <a:pt x="5232" y="8528"/>
                  </a:lnTo>
                  <a:lnTo>
                    <a:pt x="5232" y="128"/>
                  </a:lnTo>
                  <a:lnTo>
                    <a:pt x="5360" y="256"/>
                  </a:lnTo>
                  <a:lnTo>
                    <a:pt x="128" y="256"/>
                  </a:lnTo>
                  <a:lnTo>
                    <a:pt x="256" y="128"/>
                  </a:lnTo>
                  <a:lnTo>
                    <a:pt x="256" y="8528"/>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90" name="Rectangle 172"/>
            <p:cNvSpPr>
              <a:spLocks noChangeArrowheads="1"/>
            </p:cNvSpPr>
            <p:nvPr/>
          </p:nvSpPr>
          <p:spPr bwMode="auto">
            <a:xfrm>
              <a:off x="4240" y="4310"/>
              <a:ext cx="1883" cy="6"/>
            </a:xfrm>
            <a:prstGeom prst="rect">
              <a:avLst/>
            </a:prstGeom>
            <a:solidFill>
              <a:srgbClr val="868686"/>
            </a:solidFill>
            <a:ln w="1588" cap="flat">
              <a:solidFill>
                <a:srgbClr val="868686"/>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91" name="Freeform 173"/>
            <p:cNvSpPr>
              <a:spLocks noEditPoints="1"/>
            </p:cNvSpPr>
            <p:nvPr/>
          </p:nvSpPr>
          <p:spPr bwMode="auto">
            <a:xfrm>
              <a:off x="4237" y="4313"/>
              <a:ext cx="1889" cy="19"/>
            </a:xfrm>
            <a:custGeom>
              <a:avLst/>
              <a:gdLst>
                <a:gd name="T0" fmla="*/ 5 w 1889"/>
                <a:gd name="T1" fmla="*/ 0 h 19"/>
                <a:gd name="T2" fmla="*/ 5 w 1889"/>
                <a:gd name="T3" fmla="*/ 19 h 19"/>
                <a:gd name="T4" fmla="*/ 0 w 1889"/>
                <a:gd name="T5" fmla="*/ 19 h 19"/>
                <a:gd name="T6" fmla="*/ 0 w 1889"/>
                <a:gd name="T7" fmla="*/ 0 h 19"/>
                <a:gd name="T8" fmla="*/ 5 w 1889"/>
                <a:gd name="T9" fmla="*/ 0 h 19"/>
                <a:gd name="T10" fmla="*/ 476 w 1889"/>
                <a:gd name="T11" fmla="*/ 0 h 19"/>
                <a:gd name="T12" fmla="*/ 476 w 1889"/>
                <a:gd name="T13" fmla="*/ 19 h 19"/>
                <a:gd name="T14" fmla="*/ 471 w 1889"/>
                <a:gd name="T15" fmla="*/ 19 h 19"/>
                <a:gd name="T16" fmla="*/ 471 w 1889"/>
                <a:gd name="T17" fmla="*/ 0 h 19"/>
                <a:gd name="T18" fmla="*/ 476 w 1889"/>
                <a:gd name="T19" fmla="*/ 0 h 19"/>
                <a:gd name="T20" fmla="*/ 947 w 1889"/>
                <a:gd name="T21" fmla="*/ 0 h 19"/>
                <a:gd name="T22" fmla="*/ 947 w 1889"/>
                <a:gd name="T23" fmla="*/ 19 h 19"/>
                <a:gd name="T24" fmla="*/ 942 w 1889"/>
                <a:gd name="T25" fmla="*/ 19 h 19"/>
                <a:gd name="T26" fmla="*/ 942 w 1889"/>
                <a:gd name="T27" fmla="*/ 0 h 19"/>
                <a:gd name="T28" fmla="*/ 947 w 1889"/>
                <a:gd name="T29" fmla="*/ 0 h 19"/>
                <a:gd name="T30" fmla="*/ 1418 w 1889"/>
                <a:gd name="T31" fmla="*/ 0 h 19"/>
                <a:gd name="T32" fmla="*/ 1418 w 1889"/>
                <a:gd name="T33" fmla="*/ 19 h 19"/>
                <a:gd name="T34" fmla="*/ 1413 w 1889"/>
                <a:gd name="T35" fmla="*/ 19 h 19"/>
                <a:gd name="T36" fmla="*/ 1413 w 1889"/>
                <a:gd name="T37" fmla="*/ 0 h 19"/>
                <a:gd name="T38" fmla="*/ 1418 w 1889"/>
                <a:gd name="T39" fmla="*/ 0 h 19"/>
                <a:gd name="T40" fmla="*/ 1889 w 1889"/>
                <a:gd name="T41" fmla="*/ 0 h 19"/>
                <a:gd name="T42" fmla="*/ 1889 w 1889"/>
                <a:gd name="T43" fmla="*/ 19 h 19"/>
                <a:gd name="T44" fmla="*/ 1884 w 1889"/>
                <a:gd name="T45" fmla="*/ 19 h 19"/>
                <a:gd name="T46" fmla="*/ 1884 w 1889"/>
                <a:gd name="T47" fmla="*/ 0 h 19"/>
                <a:gd name="T48" fmla="*/ 1889 w 1889"/>
                <a:gd name="T4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89" h="19">
                  <a:moveTo>
                    <a:pt x="5" y="0"/>
                  </a:moveTo>
                  <a:lnTo>
                    <a:pt x="5" y="19"/>
                  </a:lnTo>
                  <a:lnTo>
                    <a:pt x="0" y="19"/>
                  </a:lnTo>
                  <a:lnTo>
                    <a:pt x="0" y="0"/>
                  </a:lnTo>
                  <a:lnTo>
                    <a:pt x="5" y="0"/>
                  </a:lnTo>
                  <a:close/>
                  <a:moveTo>
                    <a:pt x="476" y="0"/>
                  </a:moveTo>
                  <a:lnTo>
                    <a:pt x="476" y="19"/>
                  </a:lnTo>
                  <a:lnTo>
                    <a:pt x="471" y="19"/>
                  </a:lnTo>
                  <a:lnTo>
                    <a:pt x="471" y="0"/>
                  </a:lnTo>
                  <a:lnTo>
                    <a:pt x="476" y="0"/>
                  </a:lnTo>
                  <a:close/>
                  <a:moveTo>
                    <a:pt x="947" y="0"/>
                  </a:moveTo>
                  <a:lnTo>
                    <a:pt x="947" y="19"/>
                  </a:lnTo>
                  <a:lnTo>
                    <a:pt x="942" y="19"/>
                  </a:lnTo>
                  <a:lnTo>
                    <a:pt x="942" y="0"/>
                  </a:lnTo>
                  <a:lnTo>
                    <a:pt x="947" y="0"/>
                  </a:lnTo>
                  <a:close/>
                  <a:moveTo>
                    <a:pt x="1418" y="0"/>
                  </a:moveTo>
                  <a:lnTo>
                    <a:pt x="1418" y="19"/>
                  </a:lnTo>
                  <a:lnTo>
                    <a:pt x="1413" y="19"/>
                  </a:lnTo>
                  <a:lnTo>
                    <a:pt x="1413" y="0"/>
                  </a:lnTo>
                  <a:lnTo>
                    <a:pt x="1418" y="0"/>
                  </a:lnTo>
                  <a:close/>
                  <a:moveTo>
                    <a:pt x="1889" y="0"/>
                  </a:moveTo>
                  <a:lnTo>
                    <a:pt x="1889" y="19"/>
                  </a:lnTo>
                  <a:lnTo>
                    <a:pt x="1884" y="19"/>
                  </a:lnTo>
                  <a:lnTo>
                    <a:pt x="1884" y="0"/>
                  </a:lnTo>
                  <a:lnTo>
                    <a:pt x="1889" y="0"/>
                  </a:lnTo>
                  <a:close/>
                </a:path>
              </a:pathLst>
            </a:custGeom>
            <a:solidFill>
              <a:srgbClr val="868686"/>
            </a:solidFill>
            <a:ln w="1588" cap="flat">
              <a:solidFill>
                <a:srgbClr val="868686"/>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92" name="Freeform 174"/>
            <p:cNvSpPr>
              <a:spLocks/>
            </p:cNvSpPr>
            <p:nvPr/>
          </p:nvSpPr>
          <p:spPr bwMode="auto">
            <a:xfrm>
              <a:off x="4468" y="3673"/>
              <a:ext cx="1426" cy="319"/>
            </a:xfrm>
            <a:custGeom>
              <a:avLst/>
              <a:gdLst>
                <a:gd name="T0" fmla="*/ 152 w 23780"/>
                <a:gd name="T1" fmla="*/ 24 h 5332"/>
                <a:gd name="T2" fmla="*/ 8008 w 23780"/>
                <a:gd name="T3" fmla="*/ 3944 h 5332"/>
                <a:gd name="T4" fmla="*/ 7965 w 23780"/>
                <a:gd name="T5" fmla="*/ 3933 h 5332"/>
                <a:gd name="T6" fmla="*/ 15821 w 23780"/>
                <a:gd name="T7" fmla="*/ 3933 h 5332"/>
                <a:gd name="T8" fmla="*/ 15836 w 23780"/>
                <a:gd name="T9" fmla="*/ 3935 h 5332"/>
                <a:gd name="T10" fmla="*/ 23692 w 23780"/>
                <a:gd name="T11" fmla="*/ 5135 h 5332"/>
                <a:gd name="T12" fmla="*/ 23772 w 23780"/>
                <a:gd name="T13" fmla="*/ 5244 h 5332"/>
                <a:gd name="T14" fmla="*/ 23663 w 23780"/>
                <a:gd name="T15" fmla="*/ 5324 h 5332"/>
                <a:gd name="T16" fmla="*/ 15807 w 23780"/>
                <a:gd name="T17" fmla="*/ 4124 h 5332"/>
                <a:gd name="T18" fmla="*/ 15821 w 23780"/>
                <a:gd name="T19" fmla="*/ 4125 h 5332"/>
                <a:gd name="T20" fmla="*/ 7965 w 23780"/>
                <a:gd name="T21" fmla="*/ 4125 h 5332"/>
                <a:gd name="T22" fmla="*/ 7923 w 23780"/>
                <a:gd name="T23" fmla="*/ 4115 h 5332"/>
                <a:gd name="T24" fmla="*/ 67 w 23780"/>
                <a:gd name="T25" fmla="*/ 195 h 5332"/>
                <a:gd name="T26" fmla="*/ 24 w 23780"/>
                <a:gd name="T27" fmla="*/ 67 h 5332"/>
                <a:gd name="T28" fmla="*/ 152 w 23780"/>
                <a:gd name="T29" fmla="*/ 24 h 5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780" h="5332">
                  <a:moveTo>
                    <a:pt x="152" y="24"/>
                  </a:moveTo>
                  <a:lnTo>
                    <a:pt x="8008" y="3944"/>
                  </a:lnTo>
                  <a:lnTo>
                    <a:pt x="7965" y="3933"/>
                  </a:lnTo>
                  <a:lnTo>
                    <a:pt x="15821" y="3933"/>
                  </a:lnTo>
                  <a:cubicBezTo>
                    <a:pt x="15826" y="3933"/>
                    <a:pt x="15831" y="3934"/>
                    <a:pt x="15836" y="3935"/>
                  </a:cubicBezTo>
                  <a:lnTo>
                    <a:pt x="23692" y="5135"/>
                  </a:lnTo>
                  <a:cubicBezTo>
                    <a:pt x="23744" y="5143"/>
                    <a:pt x="23780" y="5192"/>
                    <a:pt x="23772" y="5244"/>
                  </a:cubicBezTo>
                  <a:cubicBezTo>
                    <a:pt x="23764" y="5296"/>
                    <a:pt x="23715" y="5332"/>
                    <a:pt x="23663" y="5324"/>
                  </a:cubicBezTo>
                  <a:lnTo>
                    <a:pt x="15807" y="4124"/>
                  </a:lnTo>
                  <a:lnTo>
                    <a:pt x="15821" y="4125"/>
                  </a:lnTo>
                  <a:lnTo>
                    <a:pt x="7965" y="4125"/>
                  </a:lnTo>
                  <a:cubicBezTo>
                    <a:pt x="7951" y="4125"/>
                    <a:pt x="7936" y="4122"/>
                    <a:pt x="7923" y="4115"/>
                  </a:cubicBezTo>
                  <a:lnTo>
                    <a:pt x="67" y="195"/>
                  </a:lnTo>
                  <a:cubicBezTo>
                    <a:pt x="19" y="172"/>
                    <a:pt x="0" y="114"/>
                    <a:pt x="24" y="67"/>
                  </a:cubicBezTo>
                  <a:cubicBezTo>
                    <a:pt x="47" y="19"/>
                    <a:pt x="105" y="0"/>
                    <a:pt x="152" y="24"/>
                  </a:cubicBezTo>
                  <a:close/>
                </a:path>
              </a:pathLst>
            </a:custGeom>
            <a:solidFill>
              <a:srgbClr val="0077C1"/>
            </a:solidFill>
            <a:ln w="1588" cap="flat">
              <a:solidFill>
                <a:srgbClr val="0077C1"/>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193" name="Oval 175"/>
            <p:cNvSpPr>
              <a:spLocks noChangeArrowheads="1"/>
            </p:cNvSpPr>
            <p:nvPr/>
          </p:nvSpPr>
          <p:spPr bwMode="auto">
            <a:xfrm>
              <a:off x="4415" y="3619"/>
              <a:ext cx="120" cy="119"/>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94" name="Oval 176"/>
            <p:cNvSpPr>
              <a:spLocks noChangeArrowheads="1"/>
            </p:cNvSpPr>
            <p:nvPr/>
          </p:nvSpPr>
          <p:spPr bwMode="auto">
            <a:xfrm>
              <a:off x="4415" y="3619"/>
              <a:ext cx="119" cy="119"/>
            </a:xfrm>
            <a:prstGeom prst="ellipse">
              <a:avLst/>
            </a:prstGeom>
            <a:noFill/>
            <a:ln w="19050" cap="flat">
              <a:solidFill>
                <a:srgbClr val="0077C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95" name="Oval 177"/>
            <p:cNvSpPr>
              <a:spLocks noChangeArrowheads="1"/>
            </p:cNvSpPr>
            <p:nvPr/>
          </p:nvSpPr>
          <p:spPr bwMode="auto">
            <a:xfrm>
              <a:off x="4886" y="3854"/>
              <a:ext cx="119" cy="120"/>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96" name="Oval 178"/>
            <p:cNvSpPr>
              <a:spLocks noChangeArrowheads="1"/>
            </p:cNvSpPr>
            <p:nvPr/>
          </p:nvSpPr>
          <p:spPr bwMode="auto">
            <a:xfrm>
              <a:off x="4886" y="3854"/>
              <a:ext cx="119" cy="120"/>
            </a:xfrm>
            <a:prstGeom prst="ellipse">
              <a:avLst/>
            </a:prstGeom>
            <a:noFill/>
            <a:ln w="19050" cap="flat">
              <a:solidFill>
                <a:srgbClr val="0077C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97" name="Oval 179"/>
            <p:cNvSpPr>
              <a:spLocks noChangeArrowheads="1"/>
            </p:cNvSpPr>
            <p:nvPr/>
          </p:nvSpPr>
          <p:spPr bwMode="auto">
            <a:xfrm>
              <a:off x="5376" y="3846"/>
              <a:ext cx="119" cy="120"/>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98" name="Oval 180"/>
            <p:cNvSpPr>
              <a:spLocks noChangeArrowheads="1"/>
            </p:cNvSpPr>
            <p:nvPr/>
          </p:nvSpPr>
          <p:spPr bwMode="auto">
            <a:xfrm>
              <a:off x="5357" y="3854"/>
              <a:ext cx="119" cy="120"/>
            </a:xfrm>
            <a:prstGeom prst="ellipse">
              <a:avLst/>
            </a:prstGeom>
            <a:noFill/>
            <a:ln w="19050" cap="flat">
              <a:solidFill>
                <a:srgbClr val="0077C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99" name="Oval 181"/>
            <p:cNvSpPr>
              <a:spLocks noChangeArrowheads="1"/>
            </p:cNvSpPr>
            <p:nvPr/>
          </p:nvSpPr>
          <p:spPr bwMode="auto">
            <a:xfrm>
              <a:off x="5828" y="3925"/>
              <a:ext cx="119" cy="120"/>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200" name="Oval 182"/>
            <p:cNvSpPr>
              <a:spLocks noChangeArrowheads="1"/>
            </p:cNvSpPr>
            <p:nvPr/>
          </p:nvSpPr>
          <p:spPr bwMode="auto">
            <a:xfrm>
              <a:off x="5828" y="3925"/>
              <a:ext cx="119" cy="120"/>
            </a:xfrm>
            <a:prstGeom prst="ellipse">
              <a:avLst/>
            </a:prstGeom>
            <a:noFill/>
            <a:ln w="19050" cap="flat">
              <a:solidFill>
                <a:srgbClr val="0077C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1" name="Rectangle 183"/>
            <p:cNvSpPr>
              <a:spLocks noChangeArrowheads="1"/>
            </p:cNvSpPr>
            <p:nvPr/>
          </p:nvSpPr>
          <p:spPr bwMode="auto">
            <a:xfrm>
              <a:off x="4372" y="4137"/>
              <a:ext cx="222"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a:t>
              </a:r>
              <a:r>
                <a:rPr lang="en-US" altLang="en-US" sz="800" dirty="0" err="1">
                  <a:solidFill>
                    <a:srgbClr val="000000"/>
                  </a:solidFill>
                </a:rPr>
                <a:t>xxx.x</a:t>
              </a:r>
              <a:r>
                <a:rPr lang="en-US" altLang="en-US" sz="800" dirty="0">
                  <a:solidFill>
                    <a:srgbClr val="000000"/>
                  </a:solidFill>
                </a:rPr>
                <a:t> </a:t>
              </a:r>
              <a:endParaRPr lang="en-US" altLang="en-US" dirty="0"/>
            </a:p>
          </p:txBody>
        </p:sp>
        <p:sp>
          <p:nvSpPr>
            <p:cNvPr id="202" name="Rectangle 184"/>
            <p:cNvSpPr>
              <a:spLocks noChangeArrowheads="1"/>
            </p:cNvSpPr>
            <p:nvPr/>
          </p:nvSpPr>
          <p:spPr bwMode="auto">
            <a:xfrm>
              <a:off x="4867" y="4001"/>
              <a:ext cx="166"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a:t>
              </a:r>
              <a:r>
                <a:rPr lang="en-US" altLang="en-US" sz="800" dirty="0" err="1">
                  <a:solidFill>
                    <a:srgbClr val="000000"/>
                  </a:solidFill>
                </a:rPr>
                <a:t>xx.x</a:t>
              </a:r>
              <a:endParaRPr lang="en-US" altLang="en-US" dirty="0"/>
            </a:p>
          </p:txBody>
        </p:sp>
        <p:sp>
          <p:nvSpPr>
            <p:cNvPr id="203" name="Rectangle 185"/>
            <p:cNvSpPr>
              <a:spLocks noChangeArrowheads="1"/>
            </p:cNvSpPr>
            <p:nvPr/>
          </p:nvSpPr>
          <p:spPr bwMode="auto">
            <a:xfrm>
              <a:off x="5320" y="3749"/>
              <a:ext cx="241"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a:t>
              </a:r>
              <a:r>
                <a:rPr lang="en-US" altLang="en-US" sz="800" dirty="0" err="1">
                  <a:solidFill>
                    <a:srgbClr val="000000"/>
                  </a:solidFill>
                </a:rPr>
                <a:t>xxx.x</a:t>
              </a:r>
              <a:r>
                <a:rPr lang="en-US" altLang="en-US" sz="800" dirty="0">
                  <a:solidFill>
                    <a:srgbClr val="000000"/>
                  </a:solidFill>
                </a:rPr>
                <a:t>  </a:t>
              </a:r>
              <a:endParaRPr lang="en-US" altLang="en-US" dirty="0"/>
            </a:p>
          </p:txBody>
        </p:sp>
        <p:sp>
          <p:nvSpPr>
            <p:cNvPr id="204" name="Rectangle 186"/>
            <p:cNvSpPr>
              <a:spLocks noChangeArrowheads="1"/>
            </p:cNvSpPr>
            <p:nvPr/>
          </p:nvSpPr>
          <p:spPr bwMode="auto">
            <a:xfrm>
              <a:off x="5791" y="3703"/>
              <a:ext cx="261"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a:t>
              </a:r>
              <a:r>
                <a:rPr lang="en-US" altLang="en-US" sz="800" dirty="0" err="1">
                  <a:solidFill>
                    <a:srgbClr val="000000"/>
                  </a:solidFill>
                </a:rPr>
                <a:t>xxx.x</a:t>
              </a:r>
              <a:r>
                <a:rPr lang="en-US" altLang="en-US" sz="800" dirty="0">
                  <a:solidFill>
                    <a:srgbClr val="000000"/>
                  </a:solidFill>
                </a:rPr>
                <a:t>   </a:t>
              </a:r>
              <a:endParaRPr lang="en-US" altLang="en-US" dirty="0"/>
            </a:p>
          </p:txBody>
        </p:sp>
        <p:sp>
          <p:nvSpPr>
            <p:cNvPr id="205" name="Rectangle 187"/>
            <p:cNvSpPr>
              <a:spLocks noChangeArrowheads="1"/>
            </p:cNvSpPr>
            <p:nvPr/>
          </p:nvSpPr>
          <p:spPr bwMode="auto">
            <a:xfrm>
              <a:off x="4440" y="3645"/>
              <a:ext cx="131"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xx   </a:t>
              </a:r>
              <a:endParaRPr lang="en-US" altLang="en-US" dirty="0"/>
            </a:p>
          </p:txBody>
        </p:sp>
        <p:sp>
          <p:nvSpPr>
            <p:cNvPr id="206" name="Rectangle 188"/>
            <p:cNvSpPr>
              <a:spLocks noChangeArrowheads="1"/>
            </p:cNvSpPr>
            <p:nvPr/>
          </p:nvSpPr>
          <p:spPr bwMode="auto">
            <a:xfrm>
              <a:off x="4929" y="3880"/>
              <a:ext cx="3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x</a:t>
              </a:r>
              <a:endParaRPr lang="en-US" altLang="en-US" dirty="0"/>
            </a:p>
          </p:txBody>
        </p:sp>
        <p:sp>
          <p:nvSpPr>
            <p:cNvPr id="207" name="Rectangle 189"/>
            <p:cNvSpPr>
              <a:spLocks noChangeArrowheads="1"/>
            </p:cNvSpPr>
            <p:nvPr/>
          </p:nvSpPr>
          <p:spPr bwMode="auto">
            <a:xfrm>
              <a:off x="5400" y="3880"/>
              <a:ext cx="9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x   </a:t>
              </a:r>
              <a:endParaRPr lang="en-US" altLang="en-US" dirty="0"/>
            </a:p>
          </p:txBody>
        </p:sp>
        <p:sp>
          <p:nvSpPr>
            <p:cNvPr id="208" name="Rectangle 190"/>
            <p:cNvSpPr>
              <a:spLocks noChangeArrowheads="1"/>
            </p:cNvSpPr>
            <p:nvPr/>
          </p:nvSpPr>
          <p:spPr bwMode="auto">
            <a:xfrm>
              <a:off x="5871" y="3951"/>
              <a:ext cx="9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x   </a:t>
              </a:r>
              <a:endParaRPr lang="en-US" altLang="en-US" dirty="0"/>
            </a:p>
          </p:txBody>
        </p:sp>
        <p:sp>
          <p:nvSpPr>
            <p:cNvPr id="209" name="Rectangle 191"/>
            <p:cNvSpPr>
              <a:spLocks noChangeArrowheads="1"/>
            </p:cNvSpPr>
            <p:nvPr/>
          </p:nvSpPr>
          <p:spPr bwMode="auto">
            <a:xfrm>
              <a:off x="4430" y="4351"/>
              <a:ext cx="103"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0-5</a:t>
              </a:r>
              <a:endParaRPr lang="en-US" altLang="en-US"/>
            </a:p>
          </p:txBody>
        </p:sp>
        <p:sp>
          <p:nvSpPr>
            <p:cNvPr id="210" name="Rectangle 192"/>
            <p:cNvSpPr>
              <a:spLocks noChangeArrowheads="1"/>
            </p:cNvSpPr>
            <p:nvPr/>
          </p:nvSpPr>
          <p:spPr bwMode="auto">
            <a:xfrm>
              <a:off x="4883" y="4351"/>
              <a:ext cx="143"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5-10</a:t>
              </a:r>
              <a:endParaRPr lang="en-US" altLang="en-US"/>
            </a:p>
          </p:txBody>
        </p:sp>
        <p:sp>
          <p:nvSpPr>
            <p:cNvPr id="211" name="Rectangle 193"/>
            <p:cNvSpPr>
              <a:spLocks noChangeArrowheads="1"/>
            </p:cNvSpPr>
            <p:nvPr/>
          </p:nvSpPr>
          <p:spPr bwMode="auto">
            <a:xfrm>
              <a:off x="5336" y="4351"/>
              <a:ext cx="183"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10-30</a:t>
              </a:r>
              <a:endParaRPr lang="en-US" altLang="en-US"/>
            </a:p>
          </p:txBody>
        </p:sp>
        <p:sp>
          <p:nvSpPr>
            <p:cNvPr id="212" name="Rectangle 194"/>
            <p:cNvSpPr>
              <a:spLocks noChangeArrowheads="1"/>
            </p:cNvSpPr>
            <p:nvPr/>
          </p:nvSpPr>
          <p:spPr bwMode="auto">
            <a:xfrm>
              <a:off x="5835" y="4351"/>
              <a:ext cx="121"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30+</a:t>
              </a:r>
              <a:endParaRPr lang="en-US" altLang="en-US"/>
            </a:p>
          </p:txBody>
        </p:sp>
        <p:sp>
          <p:nvSpPr>
            <p:cNvPr id="213" name="Rectangle 195"/>
            <p:cNvSpPr>
              <a:spLocks noChangeArrowheads="1"/>
            </p:cNvSpPr>
            <p:nvPr/>
          </p:nvSpPr>
          <p:spPr bwMode="auto">
            <a:xfrm>
              <a:off x="4394" y="3333"/>
              <a:ext cx="153" cy="31"/>
            </a:xfrm>
            <a:prstGeom prst="rect">
              <a:avLst/>
            </a:prstGeom>
            <a:solidFill>
              <a:srgbClr val="8C8C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4" name="Freeform 196"/>
            <p:cNvSpPr>
              <a:spLocks noEditPoints="1"/>
            </p:cNvSpPr>
            <p:nvPr/>
          </p:nvSpPr>
          <p:spPr bwMode="auto">
            <a:xfrm>
              <a:off x="4386" y="3325"/>
              <a:ext cx="169" cy="47"/>
            </a:xfrm>
            <a:custGeom>
              <a:avLst/>
              <a:gdLst>
                <a:gd name="T0" fmla="*/ 0 w 2816"/>
                <a:gd name="T1" fmla="*/ 128 h 784"/>
                <a:gd name="T2" fmla="*/ 128 w 2816"/>
                <a:gd name="T3" fmla="*/ 0 h 784"/>
                <a:gd name="T4" fmla="*/ 2688 w 2816"/>
                <a:gd name="T5" fmla="*/ 0 h 784"/>
                <a:gd name="T6" fmla="*/ 2816 w 2816"/>
                <a:gd name="T7" fmla="*/ 128 h 784"/>
                <a:gd name="T8" fmla="*/ 2816 w 2816"/>
                <a:gd name="T9" fmla="*/ 656 h 784"/>
                <a:gd name="T10" fmla="*/ 2688 w 2816"/>
                <a:gd name="T11" fmla="*/ 784 h 784"/>
                <a:gd name="T12" fmla="*/ 128 w 2816"/>
                <a:gd name="T13" fmla="*/ 784 h 784"/>
                <a:gd name="T14" fmla="*/ 0 w 2816"/>
                <a:gd name="T15" fmla="*/ 656 h 784"/>
                <a:gd name="T16" fmla="*/ 0 w 2816"/>
                <a:gd name="T17" fmla="*/ 128 h 784"/>
                <a:gd name="T18" fmla="*/ 256 w 2816"/>
                <a:gd name="T19" fmla="*/ 656 h 784"/>
                <a:gd name="T20" fmla="*/ 128 w 2816"/>
                <a:gd name="T21" fmla="*/ 528 h 784"/>
                <a:gd name="T22" fmla="*/ 2688 w 2816"/>
                <a:gd name="T23" fmla="*/ 528 h 784"/>
                <a:gd name="T24" fmla="*/ 2560 w 2816"/>
                <a:gd name="T25" fmla="*/ 656 h 784"/>
                <a:gd name="T26" fmla="*/ 2560 w 2816"/>
                <a:gd name="T27" fmla="*/ 128 h 784"/>
                <a:gd name="T28" fmla="*/ 2688 w 2816"/>
                <a:gd name="T29" fmla="*/ 256 h 784"/>
                <a:gd name="T30" fmla="*/ 128 w 2816"/>
                <a:gd name="T31" fmla="*/ 256 h 784"/>
                <a:gd name="T32" fmla="*/ 256 w 2816"/>
                <a:gd name="T33" fmla="*/ 128 h 784"/>
                <a:gd name="T34" fmla="*/ 256 w 2816"/>
                <a:gd name="T35" fmla="*/ 656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16" h="784">
                  <a:moveTo>
                    <a:pt x="0" y="128"/>
                  </a:moveTo>
                  <a:cubicBezTo>
                    <a:pt x="0" y="58"/>
                    <a:pt x="58" y="0"/>
                    <a:pt x="128" y="0"/>
                  </a:cubicBezTo>
                  <a:lnTo>
                    <a:pt x="2688" y="0"/>
                  </a:lnTo>
                  <a:cubicBezTo>
                    <a:pt x="2759" y="0"/>
                    <a:pt x="2816" y="58"/>
                    <a:pt x="2816" y="128"/>
                  </a:cubicBezTo>
                  <a:lnTo>
                    <a:pt x="2816" y="656"/>
                  </a:lnTo>
                  <a:cubicBezTo>
                    <a:pt x="2816" y="727"/>
                    <a:pt x="2759" y="784"/>
                    <a:pt x="2688" y="784"/>
                  </a:cubicBezTo>
                  <a:lnTo>
                    <a:pt x="128" y="784"/>
                  </a:lnTo>
                  <a:cubicBezTo>
                    <a:pt x="58" y="784"/>
                    <a:pt x="0" y="727"/>
                    <a:pt x="0" y="656"/>
                  </a:cubicBezTo>
                  <a:lnTo>
                    <a:pt x="0" y="128"/>
                  </a:lnTo>
                  <a:close/>
                  <a:moveTo>
                    <a:pt x="256" y="656"/>
                  </a:moveTo>
                  <a:lnTo>
                    <a:pt x="128" y="528"/>
                  </a:lnTo>
                  <a:lnTo>
                    <a:pt x="2688" y="528"/>
                  </a:lnTo>
                  <a:lnTo>
                    <a:pt x="2560" y="656"/>
                  </a:lnTo>
                  <a:lnTo>
                    <a:pt x="2560" y="128"/>
                  </a:lnTo>
                  <a:lnTo>
                    <a:pt x="2688" y="256"/>
                  </a:lnTo>
                  <a:lnTo>
                    <a:pt x="128" y="256"/>
                  </a:lnTo>
                  <a:lnTo>
                    <a:pt x="256" y="128"/>
                  </a:lnTo>
                  <a:lnTo>
                    <a:pt x="256" y="656"/>
                  </a:lnTo>
                  <a:close/>
                </a:path>
              </a:pathLst>
            </a:custGeom>
            <a:solidFill>
              <a:srgbClr val="FFFFFF"/>
            </a:solidFill>
            <a:ln w="1588" cap="flat">
              <a:solidFill>
                <a:srgbClr val="FFFFFF"/>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215" name="Rectangle 197"/>
            <p:cNvSpPr>
              <a:spLocks noChangeArrowheads="1"/>
            </p:cNvSpPr>
            <p:nvPr/>
          </p:nvSpPr>
          <p:spPr bwMode="auto">
            <a:xfrm>
              <a:off x="4564" y="3310"/>
              <a:ext cx="811"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dirty="0">
                  <a:solidFill>
                    <a:srgbClr val="000000"/>
                  </a:solidFill>
                </a:rPr>
                <a:t>Amount Invested (</a:t>
              </a:r>
              <a:r>
                <a:rPr lang="en-US" altLang="en-US" sz="800" dirty="0" err="1">
                  <a:solidFill>
                    <a:srgbClr val="000000"/>
                  </a:solidFill>
                </a:rPr>
                <a:t>C$mm</a:t>
              </a:r>
              <a:r>
                <a:rPr lang="en-US" altLang="en-US" sz="800" dirty="0">
                  <a:solidFill>
                    <a:srgbClr val="000000"/>
                  </a:solidFill>
                </a:rPr>
                <a:t>)</a:t>
              </a:r>
              <a:endParaRPr lang="en-US" altLang="en-US" dirty="0"/>
            </a:p>
          </p:txBody>
        </p:sp>
        <p:sp>
          <p:nvSpPr>
            <p:cNvPr id="216" name="Freeform 198"/>
            <p:cNvSpPr>
              <a:spLocks/>
            </p:cNvSpPr>
            <p:nvPr/>
          </p:nvSpPr>
          <p:spPr bwMode="auto">
            <a:xfrm>
              <a:off x="5438" y="3343"/>
              <a:ext cx="165" cy="12"/>
            </a:xfrm>
            <a:custGeom>
              <a:avLst/>
              <a:gdLst>
                <a:gd name="T0" fmla="*/ 96 w 2752"/>
                <a:gd name="T1" fmla="*/ 0 h 192"/>
                <a:gd name="T2" fmla="*/ 2656 w 2752"/>
                <a:gd name="T3" fmla="*/ 0 h 192"/>
                <a:gd name="T4" fmla="*/ 2752 w 2752"/>
                <a:gd name="T5" fmla="*/ 96 h 192"/>
                <a:gd name="T6" fmla="*/ 2656 w 2752"/>
                <a:gd name="T7" fmla="*/ 192 h 192"/>
                <a:gd name="T8" fmla="*/ 96 w 2752"/>
                <a:gd name="T9" fmla="*/ 192 h 192"/>
                <a:gd name="T10" fmla="*/ 0 w 2752"/>
                <a:gd name="T11" fmla="*/ 96 h 192"/>
                <a:gd name="T12" fmla="*/ 96 w 2752"/>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2752" h="192">
                  <a:moveTo>
                    <a:pt x="96" y="0"/>
                  </a:moveTo>
                  <a:lnTo>
                    <a:pt x="2656" y="0"/>
                  </a:lnTo>
                  <a:cubicBezTo>
                    <a:pt x="2709" y="0"/>
                    <a:pt x="2752" y="43"/>
                    <a:pt x="2752" y="96"/>
                  </a:cubicBezTo>
                  <a:cubicBezTo>
                    <a:pt x="2752" y="149"/>
                    <a:pt x="2709" y="192"/>
                    <a:pt x="2656" y="192"/>
                  </a:cubicBezTo>
                  <a:lnTo>
                    <a:pt x="96" y="192"/>
                  </a:lnTo>
                  <a:cubicBezTo>
                    <a:pt x="43" y="192"/>
                    <a:pt x="0" y="149"/>
                    <a:pt x="0" y="96"/>
                  </a:cubicBezTo>
                  <a:cubicBezTo>
                    <a:pt x="0" y="43"/>
                    <a:pt x="43" y="0"/>
                    <a:pt x="96" y="0"/>
                  </a:cubicBezTo>
                  <a:close/>
                </a:path>
              </a:pathLst>
            </a:custGeom>
            <a:solidFill>
              <a:srgbClr val="0077C1"/>
            </a:solidFill>
            <a:ln w="1588" cap="flat">
              <a:solidFill>
                <a:srgbClr val="0077C1"/>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217" name="Oval 199"/>
            <p:cNvSpPr>
              <a:spLocks noChangeArrowheads="1"/>
            </p:cNvSpPr>
            <p:nvPr/>
          </p:nvSpPr>
          <p:spPr bwMode="auto">
            <a:xfrm>
              <a:off x="5505" y="3333"/>
              <a:ext cx="31" cy="31"/>
            </a:xfrm>
            <a:prstGeom prst="ellipse">
              <a:avLst/>
            </a:pr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218" name="Freeform 200"/>
            <p:cNvSpPr>
              <a:spLocks noEditPoints="1"/>
            </p:cNvSpPr>
            <p:nvPr/>
          </p:nvSpPr>
          <p:spPr bwMode="auto">
            <a:xfrm>
              <a:off x="5499" y="3327"/>
              <a:ext cx="43" cy="43"/>
            </a:xfrm>
            <a:custGeom>
              <a:avLst/>
              <a:gdLst>
                <a:gd name="T0" fmla="*/ 715 w 721"/>
                <a:gd name="T1" fmla="*/ 422 h 721"/>
                <a:gd name="T2" fmla="*/ 688 w 721"/>
                <a:gd name="T3" fmla="*/ 509 h 721"/>
                <a:gd name="T4" fmla="*/ 622 w 721"/>
                <a:gd name="T5" fmla="*/ 608 h 721"/>
                <a:gd name="T6" fmla="*/ 554 w 721"/>
                <a:gd name="T7" fmla="*/ 664 h 721"/>
                <a:gd name="T8" fmla="*/ 443 w 721"/>
                <a:gd name="T9" fmla="*/ 711 h 721"/>
                <a:gd name="T10" fmla="*/ 351 w 721"/>
                <a:gd name="T11" fmla="*/ 720 h 721"/>
                <a:gd name="T12" fmla="*/ 229 w 721"/>
                <a:gd name="T13" fmla="*/ 695 h 721"/>
                <a:gd name="T14" fmla="*/ 153 w 721"/>
                <a:gd name="T15" fmla="*/ 654 h 721"/>
                <a:gd name="T16" fmla="*/ 68 w 721"/>
                <a:gd name="T17" fmla="*/ 570 h 721"/>
                <a:gd name="T18" fmla="*/ 26 w 721"/>
                <a:gd name="T19" fmla="*/ 493 h 721"/>
                <a:gd name="T20" fmla="*/ 1 w 721"/>
                <a:gd name="T21" fmla="*/ 369 h 721"/>
                <a:gd name="T22" fmla="*/ 10 w 721"/>
                <a:gd name="T23" fmla="*/ 278 h 721"/>
                <a:gd name="T24" fmla="*/ 57 w 721"/>
                <a:gd name="T25" fmla="*/ 168 h 721"/>
                <a:gd name="T26" fmla="*/ 112 w 721"/>
                <a:gd name="T27" fmla="*/ 101 h 721"/>
                <a:gd name="T28" fmla="*/ 213 w 721"/>
                <a:gd name="T29" fmla="*/ 33 h 721"/>
                <a:gd name="T30" fmla="*/ 298 w 721"/>
                <a:gd name="T31" fmla="*/ 6 h 721"/>
                <a:gd name="T32" fmla="*/ 422 w 721"/>
                <a:gd name="T33" fmla="*/ 6 h 721"/>
                <a:gd name="T34" fmla="*/ 509 w 721"/>
                <a:gd name="T35" fmla="*/ 33 h 721"/>
                <a:gd name="T36" fmla="*/ 609 w 721"/>
                <a:gd name="T37" fmla="*/ 101 h 721"/>
                <a:gd name="T38" fmla="*/ 664 w 721"/>
                <a:gd name="T39" fmla="*/ 168 h 721"/>
                <a:gd name="T40" fmla="*/ 711 w 721"/>
                <a:gd name="T41" fmla="*/ 278 h 721"/>
                <a:gd name="T42" fmla="*/ 524 w 721"/>
                <a:gd name="T43" fmla="*/ 316 h 721"/>
                <a:gd name="T44" fmla="*/ 519 w 721"/>
                <a:gd name="T45" fmla="*/ 304 h 721"/>
                <a:gd name="T46" fmla="*/ 473 w 721"/>
                <a:gd name="T47" fmla="*/ 235 h 721"/>
                <a:gd name="T48" fmla="*/ 463 w 721"/>
                <a:gd name="T49" fmla="*/ 226 h 721"/>
                <a:gd name="T50" fmla="*/ 384 w 721"/>
                <a:gd name="T51" fmla="*/ 193 h 721"/>
                <a:gd name="T52" fmla="*/ 369 w 721"/>
                <a:gd name="T53" fmla="*/ 192 h 721"/>
                <a:gd name="T54" fmla="*/ 288 w 721"/>
                <a:gd name="T55" fmla="*/ 209 h 721"/>
                <a:gd name="T56" fmla="*/ 275 w 721"/>
                <a:gd name="T57" fmla="*/ 215 h 721"/>
                <a:gd name="T58" fmla="*/ 215 w 721"/>
                <a:gd name="T59" fmla="*/ 275 h 721"/>
                <a:gd name="T60" fmla="*/ 209 w 721"/>
                <a:gd name="T61" fmla="*/ 288 h 721"/>
                <a:gd name="T62" fmla="*/ 192 w 721"/>
                <a:gd name="T63" fmla="*/ 369 h 721"/>
                <a:gd name="T64" fmla="*/ 193 w 721"/>
                <a:gd name="T65" fmla="*/ 384 h 721"/>
                <a:gd name="T66" fmla="*/ 226 w 721"/>
                <a:gd name="T67" fmla="*/ 463 h 721"/>
                <a:gd name="T68" fmla="*/ 235 w 721"/>
                <a:gd name="T69" fmla="*/ 473 h 721"/>
                <a:gd name="T70" fmla="*/ 304 w 721"/>
                <a:gd name="T71" fmla="*/ 519 h 721"/>
                <a:gd name="T72" fmla="*/ 316 w 721"/>
                <a:gd name="T73" fmla="*/ 524 h 721"/>
                <a:gd name="T74" fmla="*/ 404 w 721"/>
                <a:gd name="T75" fmla="*/ 524 h 721"/>
                <a:gd name="T76" fmla="*/ 418 w 721"/>
                <a:gd name="T77" fmla="*/ 519 h 721"/>
                <a:gd name="T78" fmla="*/ 487 w 721"/>
                <a:gd name="T79" fmla="*/ 473 h 721"/>
                <a:gd name="T80" fmla="*/ 495 w 721"/>
                <a:gd name="T81" fmla="*/ 463 h 721"/>
                <a:gd name="T82" fmla="*/ 528 w 721"/>
                <a:gd name="T83" fmla="*/ 384 h 721"/>
                <a:gd name="T84" fmla="*/ 529 w 721"/>
                <a:gd name="T85" fmla="*/ 369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21" h="721">
                  <a:moveTo>
                    <a:pt x="720" y="351"/>
                  </a:moveTo>
                  <a:cubicBezTo>
                    <a:pt x="721" y="357"/>
                    <a:pt x="721" y="363"/>
                    <a:pt x="720" y="369"/>
                  </a:cubicBezTo>
                  <a:lnTo>
                    <a:pt x="715" y="422"/>
                  </a:lnTo>
                  <a:cubicBezTo>
                    <a:pt x="714" y="429"/>
                    <a:pt x="713" y="436"/>
                    <a:pt x="711" y="443"/>
                  </a:cubicBezTo>
                  <a:lnTo>
                    <a:pt x="695" y="493"/>
                  </a:lnTo>
                  <a:cubicBezTo>
                    <a:pt x="693" y="498"/>
                    <a:pt x="691" y="504"/>
                    <a:pt x="688" y="509"/>
                  </a:cubicBezTo>
                  <a:lnTo>
                    <a:pt x="664" y="554"/>
                  </a:lnTo>
                  <a:cubicBezTo>
                    <a:pt x="661" y="559"/>
                    <a:pt x="658" y="564"/>
                    <a:pt x="654" y="569"/>
                  </a:cubicBezTo>
                  <a:lnTo>
                    <a:pt x="622" y="608"/>
                  </a:lnTo>
                  <a:cubicBezTo>
                    <a:pt x="618" y="613"/>
                    <a:pt x="613" y="618"/>
                    <a:pt x="608" y="622"/>
                  </a:cubicBezTo>
                  <a:lnTo>
                    <a:pt x="569" y="654"/>
                  </a:lnTo>
                  <a:cubicBezTo>
                    <a:pt x="564" y="658"/>
                    <a:pt x="559" y="661"/>
                    <a:pt x="554" y="664"/>
                  </a:cubicBezTo>
                  <a:lnTo>
                    <a:pt x="509" y="688"/>
                  </a:lnTo>
                  <a:cubicBezTo>
                    <a:pt x="504" y="691"/>
                    <a:pt x="498" y="693"/>
                    <a:pt x="493" y="695"/>
                  </a:cubicBezTo>
                  <a:lnTo>
                    <a:pt x="443" y="711"/>
                  </a:lnTo>
                  <a:cubicBezTo>
                    <a:pt x="436" y="713"/>
                    <a:pt x="429" y="714"/>
                    <a:pt x="422" y="715"/>
                  </a:cubicBezTo>
                  <a:lnTo>
                    <a:pt x="369" y="720"/>
                  </a:lnTo>
                  <a:cubicBezTo>
                    <a:pt x="363" y="721"/>
                    <a:pt x="357" y="721"/>
                    <a:pt x="351" y="720"/>
                  </a:cubicBezTo>
                  <a:lnTo>
                    <a:pt x="298" y="715"/>
                  </a:lnTo>
                  <a:cubicBezTo>
                    <a:pt x="291" y="714"/>
                    <a:pt x="284" y="713"/>
                    <a:pt x="278" y="711"/>
                  </a:cubicBezTo>
                  <a:lnTo>
                    <a:pt x="229" y="695"/>
                  </a:lnTo>
                  <a:cubicBezTo>
                    <a:pt x="223" y="693"/>
                    <a:pt x="218" y="691"/>
                    <a:pt x="213" y="688"/>
                  </a:cubicBezTo>
                  <a:lnTo>
                    <a:pt x="168" y="664"/>
                  </a:lnTo>
                  <a:cubicBezTo>
                    <a:pt x="163" y="661"/>
                    <a:pt x="157" y="658"/>
                    <a:pt x="153" y="654"/>
                  </a:cubicBezTo>
                  <a:lnTo>
                    <a:pt x="114" y="622"/>
                  </a:lnTo>
                  <a:cubicBezTo>
                    <a:pt x="109" y="618"/>
                    <a:pt x="105" y="614"/>
                    <a:pt x="101" y="609"/>
                  </a:cubicBezTo>
                  <a:lnTo>
                    <a:pt x="68" y="570"/>
                  </a:lnTo>
                  <a:cubicBezTo>
                    <a:pt x="64" y="565"/>
                    <a:pt x="60" y="560"/>
                    <a:pt x="57" y="554"/>
                  </a:cubicBezTo>
                  <a:lnTo>
                    <a:pt x="33" y="509"/>
                  </a:lnTo>
                  <a:cubicBezTo>
                    <a:pt x="30" y="504"/>
                    <a:pt x="28" y="498"/>
                    <a:pt x="26" y="493"/>
                  </a:cubicBezTo>
                  <a:lnTo>
                    <a:pt x="10" y="443"/>
                  </a:lnTo>
                  <a:cubicBezTo>
                    <a:pt x="8" y="436"/>
                    <a:pt x="7" y="429"/>
                    <a:pt x="6" y="422"/>
                  </a:cubicBezTo>
                  <a:lnTo>
                    <a:pt x="1" y="369"/>
                  </a:lnTo>
                  <a:cubicBezTo>
                    <a:pt x="0" y="363"/>
                    <a:pt x="0" y="357"/>
                    <a:pt x="1" y="351"/>
                  </a:cubicBezTo>
                  <a:lnTo>
                    <a:pt x="6" y="298"/>
                  </a:lnTo>
                  <a:cubicBezTo>
                    <a:pt x="7" y="291"/>
                    <a:pt x="8" y="284"/>
                    <a:pt x="10" y="278"/>
                  </a:cubicBezTo>
                  <a:lnTo>
                    <a:pt x="26" y="229"/>
                  </a:lnTo>
                  <a:cubicBezTo>
                    <a:pt x="28" y="223"/>
                    <a:pt x="30" y="218"/>
                    <a:pt x="33" y="213"/>
                  </a:cubicBezTo>
                  <a:lnTo>
                    <a:pt x="57" y="168"/>
                  </a:lnTo>
                  <a:cubicBezTo>
                    <a:pt x="60" y="162"/>
                    <a:pt x="64" y="157"/>
                    <a:pt x="68" y="151"/>
                  </a:cubicBezTo>
                  <a:lnTo>
                    <a:pt x="101" y="112"/>
                  </a:lnTo>
                  <a:cubicBezTo>
                    <a:pt x="105" y="108"/>
                    <a:pt x="108" y="105"/>
                    <a:pt x="112" y="101"/>
                  </a:cubicBezTo>
                  <a:lnTo>
                    <a:pt x="151" y="68"/>
                  </a:lnTo>
                  <a:cubicBezTo>
                    <a:pt x="157" y="64"/>
                    <a:pt x="162" y="60"/>
                    <a:pt x="168" y="57"/>
                  </a:cubicBezTo>
                  <a:lnTo>
                    <a:pt x="213" y="33"/>
                  </a:lnTo>
                  <a:cubicBezTo>
                    <a:pt x="218" y="30"/>
                    <a:pt x="223" y="28"/>
                    <a:pt x="229" y="26"/>
                  </a:cubicBezTo>
                  <a:lnTo>
                    <a:pt x="278" y="10"/>
                  </a:lnTo>
                  <a:cubicBezTo>
                    <a:pt x="284" y="8"/>
                    <a:pt x="291" y="7"/>
                    <a:pt x="298" y="6"/>
                  </a:cubicBezTo>
                  <a:lnTo>
                    <a:pt x="351" y="1"/>
                  </a:lnTo>
                  <a:cubicBezTo>
                    <a:pt x="357" y="0"/>
                    <a:pt x="363" y="0"/>
                    <a:pt x="369" y="1"/>
                  </a:cubicBezTo>
                  <a:lnTo>
                    <a:pt x="422" y="6"/>
                  </a:lnTo>
                  <a:cubicBezTo>
                    <a:pt x="429" y="7"/>
                    <a:pt x="436" y="8"/>
                    <a:pt x="443" y="10"/>
                  </a:cubicBezTo>
                  <a:lnTo>
                    <a:pt x="493" y="26"/>
                  </a:lnTo>
                  <a:cubicBezTo>
                    <a:pt x="498" y="28"/>
                    <a:pt x="504" y="30"/>
                    <a:pt x="509" y="33"/>
                  </a:cubicBezTo>
                  <a:lnTo>
                    <a:pt x="554" y="57"/>
                  </a:lnTo>
                  <a:cubicBezTo>
                    <a:pt x="560" y="60"/>
                    <a:pt x="565" y="64"/>
                    <a:pt x="570" y="68"/>
                  </a:cubicBezTo>
                  <a:lnTo>
                    <a:pt x="609" y="101"/>
                  </a:lnTo>
                  <a:cubicBezTo>
                    <a:pt x="614" y="105"/>
                    <a:pt x="618" y="109"/>
                    <a:pt x="622" y="114"/>
                  </a:cubicBezTo>
                  <a:lnTo>
                    <a:pt x="654" y="153"/>
                  </a:lnTo>
                  <a:cubicBezTo>
                    <a:pt x="658" y="157"/>
                    <a:pt x="661" y="163"/>
                    <a:pt x="664" y="168"/>
                  </a:cubicBezTo>
                  <a:lnTo>
                    <a:pt x="688" y="213"/>
                  </a:lnTo>
                  <a:cubicBezTo>
                    <a:pt x="691" y="218"/>
                    <a:pt x="693" y="223"/>
                    <a:pt x="695" y="229"/>
                  </a:cubicBezTo>
                  <a:lnTo>
                    <a:pt x="711" y="278"/>
                  </a:lnTo>
                  <a:cubicBezTo>
                    <a:pt x="713" y="284"/>
                    <a:pt x="714" y="291"/>
                    <a:pt x="715" y="298"/>
                  </a:cubicBezTo>
                  <a:lnTo>
                    <a:pt x="720" y="351"/>
                  </a:lnTo>
                  <a:close/>
                  <a:moveTo>
                    <a:pt x="524" y="316"/>
                  </a:moveTo>
                  <a:lnTo>
                    <a:pt x="528" y="337"/>
                  </a:lnTo>
                  <a:lnTo>
                    <a:pt x="512" y="288"/>
                  </a:lnTo>
                  <a:lnTo>
                    <a:pt x="519" y="304"/>
                  </a:lnTo>
                  <a:lnTo>
                    <a:pt x="495" y="259"/>
                  </a:lnTo>
                  <a:lnTo>
                    <a:pt x="505" y="274"/>
                  </a:lnTo>
                  <a:lnTo>
                    <a:pt x="473" y="235"/>
                  </a:lnTo>
                  <a:lnTo>
                    <a:pt x="485" y="248"/>
                  </a:lnTo>
                  <a:lnTo>
                    <a:pt x="446" y="215"/>
                  </a:lnTo>
                  <a:lnTo>
                    <a:pt x="463" y="226"/>
                  </a:lnTo>
                  <a:lnTo>
                    <a:pt x="418" y="202"/>
                  </a:lnTo>
                  <a:lnTo>
                    <a:pt x="434" y="209"/>
                  </a:lnTo>
                  <a:lnTo>
                    <a:pt x="384" y="193"/>
                  </a:lnTo>
                  <a:lnTo>
                    <a:pt x="404" y="197"/>
                  </a:lnTo>
                  <a:lnTo>
                    <a:pt x="351" y="192"/>
                  </a:lnTo>
                  <a:lnTo>
                    <a:pt x="369" y="192"/>
                  </a:lnTo>
                  <a:lnTo>
                    <a:pt x="316" y="197"/>
                  </a:lnTo>
                  <a:lnTo>
                    <a:pt x="337" y="193"/>
                  </a:lnTo>
                  <a:lnTo>
                    <a:pt x="288" y="209"/>
                  </a:lnTo>
                  <a:lnTo>
                    <a:pt x="304" y="202"/>
                  </a:lnTo>
                  <a:lnTo>
                    <a:pt x="259" y="226"/>
                  </a:lnTo>
                  <a:lnTo>
                    <a:pt x="275" y="215"/>
                  </a:lnTo>
                  <a:lnTo>
                    <a:pt x="236" y="248"/>
                  </a:lnTo>
                  <a:lnTo>
                    <a:pt x="248" y="236"/>
                  </a:lnTo>
                  <a:lnTo>
                    <a:pt x="215" y="275"/>
                  </a:lnTo>
                  <a:lnTo>
                    <a:pt x="226" y="259"/>
                  </a:lnTo>
                  <a:lnTo>
                    <a:pt x="202" y="304"/>
                  </a:lnTo>
                  <a:lnTo>
                    <a:pt x="209" y="288"/>
                  </a:lnTo>
                  <a:lnTo>
                    <a:pt x="193" y="337"/>
                  </a:lnTo>
                  <a:lnTo>
                    <a:pt x="197" y="316"/>
                  </a:lnTo>
                  <a:lnTo>
                    <a:pt x="192" y="369"/>
                  </a:lnTo>
                  <a:lnTo>
                    <a:pt x="192" y="351"/>
                  </a:lnTo>
                  <a:lnTo>
                    <a:pt x="197" y="404"/>
                  </a:lnTo>
                  <a:lnTo>
                    <a:pt x="193" y="384"/>
                  </a:lnTo>
                  <a:lnTo>
                    <a:pt x="209" y="434"/>
                  </a:lnTo>
                  <a:lnTo>
                    <a:pt x="202" y="418"/>
                  </a:lnTo>
                  <a:lnTo>
                    <a:pt x="226" y="463"/>
                  </a:lnTo>
                  <a:lnTo>
                    <a:pt x="215" y="446"/>
                  </a:lnTo>
                  <a:lnTo>
                    <a:pt x="248" y="485"/>
                  </a:lnTo>
                  <a:lnTo>
                    <a:pt x="235" y="473"/>
                  </a:lnTo>
                  <a:lnTo>
                    <a:pt x="274" y="505"/>
                  </a:lnTo>
                  <a:lnTo>
                    <a:pt x="259" y="495"/>
                  </a:lnTo>
                  <a:lnTo>
                    <a:pt x="304" y="519"/>
                  </a:lnTo>
                  <a:lnTo>
                    <a:pt x="288" y="512"/>
                  </a:lnTo>
                  <a:lnTo>
                    <a:pt x="337" y="528"/>
                  </a:lnTo>
                  <a:lnTo>
                    <a:pt x="316" y="524"/>
                  </a:lnTo>
                  <a:lnTo>
                    <a:pt x="369" y="529"/>
                  </a:lnTo>
                  <a:lnTo>
                    <a:pt x="351" y="529"/>
                  </a:lnTo>
                  <a:lnTo>
                    <a:pt x="404" y="524"/>
                  </a:lnTo>
                  <a:lnTo>
                    <a:pt x="384" y="528"/>
                  </a:lnTo>
                  <a:lnTo>
                    <a:pt x="434" y="512"/>
                  </a:lnTo>
                  <a:lnTo>
                    <a:pt x="418" y="519"/>
                  </a:lnTo>
                  <a:lnTo>
                    <a:pt x="463" y="495"/>
                  </a:lnTo>
                  <a:lnTo>
                    <a:pt x="448" y="505"/>
                  </a:lnTo>
                  <a:lnTo>
                    <a:pt x="487" y="473"/>
                  </a:lnTo>
                  <a:lnTo>
                    <a:pt x="473" y="487"/>
                  </a:lnTo>
                  <a:lnTo>
                    <a:pt x="505" y="448"/>
                  </a:lnTo>
                  <a:lnTo>
                    <a:pt x="495" y="463"/>
                  </a:lnTo>
                  <a:lnTo>
                    <a:pt x="519" y="418"/>
                  </a:lnTo>
                  <a:lnTo>
                    <a:pt x="512" y="434"/>
                  </a:lnTo>
                  <a:lnTo>
                    <a:pt x="528" y="384"/>
                  </a:lnTo>
                  <a:lnTo>
                    <a:pt x="524" y="404"/>
                  </a:lnTo>
                  <a:lnTo>
                    <a:pt x="529" y="351"/>
                  </a:lnTo>
                  <a:lnTo>
                    <a:pt x="529" y="369"/>
                  </a:lnTo>
                  <a:lnTo>
                    <a:pt x="524" y="316"/>
                  </a:lnTo>
                  <a:close/>
                </a:path>
              </a:pathLst>
            </a:custGeom>
            <a:solidFill>
              <a:srgbClr val="0077C1"/>
            </a:solidFill>
            <a:ln w="1588" cap="flat">
              <a:solidFill>
                <a:srgbClr val="0077C1"/>
              </a:solidFill>
              <a:prstDash val="solid"/>
              <a:bevel/>
              <a:headEnd/>
              <a:tailEnd/>
            </a:ln>
          </p:spPr>
          <p:txBody>
            <a:bodyPr vert="horz" wrap="square" lIns="91440" tIns="45720" rIns="91440" bIns="45720" numCol="1" anchor="t" anchorCtr="0" compatLnSpc="1">
              <a:prstTxWarp prst="textNoShape">
                <a:avLst/>
              </a:prstTxWarp>
            </a:bodyPr>
            <a:lstStyle/>
            <a:p>
              <a:endParaRPr lang="en-CA"/>
            </a:p>
          </p:txBody>
        </p:sp>
        <p:sp>
          <p:nvSpPr>
            <p:cNvPr id="219" name="Rectangle 201"/>
            <p:cNvSpPr>
              <a:spLocks noChangeArrowheads="1"/>
            </p:cNvSpPr>
            <p:nvPr/>
          </p:nvSpPr>
          <p:spPr bwMode="auto">
            <a:xfrm>
              <a:off x="5614" y="3310"/>
              <a:ext cx="429"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800">
                  <a:solidFill>
                    <a:srgbClr val="000000"/>
                  </a:solidFill>
                </a:rPr>
                <a:t># of Investors</a:t>
              </a:r>
              <a:endParaRPr lang="en-US" altLang="en-US"/>
            </a:p>
          </p:txBody>
        </p:sp>
      </p:grpSp>
      <p:sp>
        <p:nvSpPr>
          <p:cNvPr id="220" name="TextBox 219"/>
          <p:cNvSpPr txBox="1"/>
          <p:nvPr/>
        </p:nvSpPr>
        <p:spPr>
          <a:xfrm>
            <a:off x="7378955" y="168503"/>
            <a:ext cx="4165605" cy="307777"/>
          </a:xfrm>
          <a:prstGeom prst="rect">
            <a:avLst/>
          </a:prstGeom>
          <a:noFill/>
        </p:spPr>
        <p:txBody>
          <a:bodyPr wrap="square" rtlCol="0">
            <a:spAutoFit/>
          </a:bodyPr>
          <a:lstStyle/>
          <a:p>
            <a:r>
              <a:rPr lang="en-CA" sz="1400" dirty="0"/>
              <a:t>[NTD:  </a:t>
            </a:r>
            <a:r>
              <a:rPr lang="en-US" sz="1400" dirty="0"/>
              <a:t>Do we need this slide or is it just too detailed</a:t>
            </a:r>
            <a:r>
              <a:rPr lang="en-CA" sz="1400" dirty="0"/>
              <a:t>]</a:t>
            </a:r>
          </a:p>
        </p:txBody>
      </p:sp>
    </p:spTree>
    <p:extLst>
      <p:ext uri="{BB962C8B-B14F-4D97-AF65-F5344CB8AC3E}">
        <p14:creationId xmlns:p14="http://schemas.microsoft.com/office/powerpoint/2010/main" val="505925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p:txBody>
          <a:bodyPr/>
          <a:lstStyle/>
          <a:p>
            <a:endParaRPr lang="en-CA" dirty="0"/>
          </a:p>
        </p:txBody>
      </p:sp>
      <p:sp>
        <p:nvSpPr>
          <p:cNvPr id="6" name="Title 1"/>
          <p:cNvSpPr txBox="1">
            <a:spLocks/>
          </p:cNvSpPr>
          <p:nvPr/>
        </p:nvSpPr>
        <p:spPr>
          <a:xfrm>
            <a:off x="1847527" y="151008"/>
            <a:ext cx="8680521" cy="925892"/>
          </a:xfrm>
          <a:prstGeom prst="rect">
            <a:avLst/>
          </a:prstGeom>
          <a:no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defPPr>
              <a:defRPr lang="en-US"/>
            </a:defPPr>
            <a:lvl1pPr>
              <a:spcBef>
                <a:spcPct val="0"/>
              </a:spcBef>
              <a:buNone/>
              <a:defRPr sz="2800" b="0">
                <a:latin typeface="Arial" charset="0"/>
                <a:ea typeface="Arial" charset="0"/>
                <a:cs typeface="Arial" charset="0"/>
              </a:defRPr>
            </a:lvl1pPr>
          </a:lstStyle>
          <a:p>
            <a:r>
              <a:rPr lang="en-CA" dirty="0"/>
              <a:t>OPG’s </a:t>
            </a:r>
            <a:r>
              <a:rPr lang="en-US" dirty="0"/>
              <a:t>Fair Hydro Trust </a:t>
            </a:r>
            <a:r>
              <a:rPr lang="en-CA" dirty="0"/>
              <a:t>– </a:t>
            </a:r>
            <a:r>
              <a:rPr lang="en-US" dirty="0"/>
              <a:t>Financing Moving Forward</a:t>
            </a:r>
          </a:p>
        </p:txBody>
      </p:sp>
      <p:sp>
        <p:nvSpPr>
          <p:cNvPr id="7" name="Rectangle 6"/>
          <p:cNvSpPr/>
          <p:nvPr/>
        </p:nvSpPr>
        <p:spPr>
          <a:xfrm>
            <a:off x="9804149" y="6210300"/>
            <a:ext cx="7239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9144000" y="6243351"/>
            <a:ext cx="723900" cy="352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Content Placeholder 2"/>
          <p:cNvSpPr>
            <a:spLocks noGrp="1"/>
          </p:cNvSpPr>
          <p:nvPr>
            <p:ph idx="1"/>
          </p:nvPr>
        </p:nvSpPr>
        <p:spPr>
          <a:xfrm>
            <a:off x="1676400" y="1076899"/>
            <a:ext cx="8763000" cy="5181599"/>
          </a:xfrm>
        </p:spPr>
        <p:txBody>
          <a:bodyPr vert="horz" lIns="0" tIns="45720" rIns="0" bIns="45720" rtlCol="0">
            <a:noAutofit/>
          </a:bodyPr>
          <a:lstStyle/>
          <a:p>
            <a:pPr marL="231775" lvl="2" indent="-231775">
              <a:spcBef>
                <a:spcPts val="300"/>
              </a:spcBef>
              <a:buClr>
                <a:srgbClr val="6E8190"/>
              </a:buClr>
              <a:buSzPct val="90000"/>
              <a:defRPr/>
            </a:pPr>
            <a:endParaRPr lang="en-US" sz="1200" dirty="0">
              <a:latin typeface="Arial" panose="020B0604020202020204" pitchFamily="34" charset="0"/>
              <a:cs typeface="Arial" panose="020B0604020202020204" pitchFamily="34" charset="0"/>
            </a:endParaRPr>
          </a:p>
          <a:p>
            <a:pPr marL="285750" lvl="2" indent="-285750">
              <a:spcBef>
                <a:spcPts val="300"/>
              </a:spcBef>
              <a:defRPr/>
            </a:pPr>
            <a:r>
              <a:rPr lang="en-US" sz="1400" dirty="0">
                <a:latin typeface="Arial" panose="020B0604020202020204" pitchFamily="34" charset="0"/>
                <a:cs typeface="Arial" panose="020B0604020202020204" pitchFamily="34" charset="0"/>
              </a:rPr>
              <a:t>In subsequent months it is expected </a:t>
            </a:r>
            <a:r>
              <a:rPr lang="en-US" sz="1400" dirty="0" err="1">
                <a:latin typeface="Arial" panose="020B0604020202020204" pitchFamily="34" charset="0"/>
                <a:cs typeface="Arial" panose="020B0604020202020204" pitchFamily="34" charset="0"/>
              </a:rPr>
              <a:t>th</a:t>
            </a:r>
            <a:r>
              <a:rPr lang="en-CA" sz="1400" dirty="0">
                <a:latin typeface="Arial" panose="020B0604020202020204" pitchFamily="34" charset="0"/>
                <a:cs typeface="Arial" panose="020B0604020202020204" pitchFamily="34" charset="0"/>
              </a:rPr>
              <a:t>at OPG’s Fair Hydro Trust </a:t>
            </a:r>
            <a:r>
              <a:rPr lang="en-US" sz="1400" dirty="0">
                <a:latin typeface="Arial" panose="020B0604020202020204" pitchFamily="34" charset="0"/>
                <a:cs typeface="Arial" panose="020B0604020202020204" pitchFamily="34" charset="0"/>
              </a:rPr>
              <a:t>will purchase subsequent assets from IESO (</a:t>
            </a:r>
            <a:r>
              <a:rPr lang="en-CA" sz="1400" dirty="0">
                <a:latin typeface="Arial" panose="020B0604020202020204" pitchFamily="34" charset="0"/>
                <a:cs typeface="Arial" panose="020B0604020202020204" pitchFamily="34" charset="0"/>
              </a:rPr>
              <a:t>i.e., </a:t>
            </a:r>
            <a:r>
              <a:rPr lang="en-US" sz="1400" dirty="0">
                <a:latin typeface="Arial" panose="020B0604020202020204" pitchFamily="34" charset="0"/>
                <a:cs typeface="Arial" panose="020B0604020202020204" pitchFamily="34" charset="0"/>
              </a:rPr>
              <a:t>approximately $200 million per month) and raise any required financing.</a:t>
            </a:r>
          </a:p>
          <a:p>
            <a:pPr marL="285750" lvl="2" indent="-285750">
              <a:spcBef>
                <a:spcPts val="300"/>
              </a:spcBef>
              <a:defRPr/>
            </a:pPr>
            <a:endParaRPr lang="en-US" sz="1400" dirty="0">
              <a:latin typeface="Arial" panose="020B0604020202020204" pitchFamily="34" charset="0"/>
              <a:cs typeface="Arial" panose="020B0604020202020204" pitchFamily="34" charset="0"/>
            </a:endParaRPr>
          </a:p>
          <a:p>
            <a:pPr marL="285750" lvl="2" indent="-285750">
              <a:spcBef>
                <a:spcPts val="300"/>
              </a:spcBef>
              <a:defRPr/>
            </a:pPr>
            <a:r>
              <a:rPr lang="en-US" sz="1400" dirty="0">
                <a:latin typeface="Arial" panose="020B0604020202020204" pitchFamily="34" charset="0"/>
                <a:cs typeface="Arial" panose="020B0604020202020204" pitchFamily="34" charset="0"/>
              </a:rPr>
              <a:t>A second round of borrowing will take place in [Q2 – 2018] to provide the long term financing for the Trust</a:t>
            </a:r>
          </a:p>
          <a:p>
            <a:pPr marL="285750" lvl="2" indent="-285750">
              <a:spcBef>
                <a:spcPts val="300"/>
              </a:spcBef>
              <a:defRPr/>
            </a:pPr>
            <a:endParaRPr lang="en-US" sz="1400" dirty="0">
              <a:latin typeface="Arial" panose="020B0604020202020204" pitchFamily="34" charset="0"/>
              <a:cs typeface="Arial" panose="020B0604020202020204" pitchFamily="34" charset="0"/>
            </a:endParaRPr>
          </a:p>
          <a:p>
            <a:pPr marL="285750" lvl="2" indent="-285750">
              <a:spcBef>
                <a:spcPts val="300"/>
              </a:spcBef>
              <a:defRPr/>
            </a:pPr>
            <a:r>
              <a:rPr lang="en-US" sz="1400" dirty="0">
                <a:latin typeface="Arial" panose="020B0604020202020204" pitchFamily="34" charset="0"/>
                <a:cs typeface="Arial" panose="020B0604020202020204" pitchFamily="34" charset="0"/>
              </a:rPr>
              <a:t>[anything we may want to add about how the program will mature over time]</a:t>
            </a:r>
          </a:p>
          <a:p>
            <a:pPr marL="285750" lvl="2" indent="-285750">
              <a:spcBef>
                <a:spcPts val="300"/>
              </a:spcBef>
              <a:defRPr/>
            </a:pPr>
            <a:endParaRPr lang="en-US" sz="1400" dirty="0">
              <a:latin typeface="Arial" panose="020B0604020202020204" pitchFamily="34" charset="0"/>
              <a:cs typeface="Arial" panose="020B0604020202020204" pitchFamily="34" charset="0"/>
            </a:endParaRPr>
          </a:p>
        </p:txBody>
      </p:sp>
      <p:sp>
        <p:nvSpPr>
          <p:cNvPr id="13" name="TextBox 12"/>
          <p:cNvSpPr txBox="1"/>
          <p:nvPr/>
        </p:nvSpPr>
        <p:spPr>
          <a:xfrm>
            <a:off x="8863070" y="120722"/>
            <a:ext cx="1652530" cy="246221"/>
          </a:xfrm>
          <a:prstGeom prst="rect">
            <a:avLst/>
          </a:prstGeom>
          <a:noFill/>
          <a:ln>
            <a:solidFill>
              <a:schemeClr val="bg1">
                <a:lumMod val="95000"/>
              </a:schemeClr>
            </a:solidFill>
          </a:ln>
        </p:spPr>
        <p:txBody>
          <a:bodyPr wrap="square" rtlCol="0">
            <a:spAutoFit/>
          </a:bodyPr>
          <a:lstStyle/>
          <a:p>
            <a:pPr marL="171450" indent="-171450">
              <a:buFont typeface="Arial" panose="020B0604020202020204" pitchFamily="34" charset="0"/>
              <a:buChar char="•"/>
            </a:pPr>
            <a:endParaRPr lang="en-CA" sz="1000" dirty="0">
              <a:solidFill>
                <a:schemeClr val="bg1">
                  <a:lumMod val="85000"/>
                </a:schemeClr>
              </a:solidFill>
              <a:latin typeface="Franklin Gothic Book" panose="020B0503020102020204" pitchFamily="34" charset="0"/>
            </a:endParaRPr>
          </a:p>
        </p:txBody>
      </p:sp>
    </p:spTree>
    <p:extLst>
      <p:ext uri="{BB962C8B-B14F-4D97-AF65-F5344CB8AC3E}">
        <p14:creationId xmlns:p14="http://schemas.microsoft.com/office/powerpoint/2010/main" val="4145839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p:txBody>
          <a:bodyPr/>
          <a:lstStyle/>
          <a:p>
            <a:endParaRPr lang="en-CA" dirty="0"/>
          </a:p>
        </p:txBody>
      </p:sp>
      <p:sp>
        <p:nvSpPr>
          <p:cNvPr id="6" name="Title 1"/>
          <p:cNvSpPr txBox="1">
            <a:spLocks/>
          </p:cNvSpPr>
          <p:nvPr/>
        </p:nvSpPr>
        <p:spPr>
          <a:xfrm>
            <a:off x="2614670" y="105373"/>
            <a:ext cx="6248400" cy="1141829"/>
          </a:xfrm>
          <a:prstGeom prst="rect">
            <a:avLst/>
          </a:prstGeom>
          <a:no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defPPr>
              <a:defRPr lang="en-US"/>
            </a:defPPr>
            <a:lvl1pPr>
              <a:spcBef>
                <a:spcPct val="0"/>
              </a:spcBef>
              <a:buNone/>
              <a:defRPr sz="2800" b="0">
                <a:solidFill>
                  <a:schemeClr val="dk1"/>
                </a:solidFill>
                <a:latin typeface="Arial" charset="0"/>
                <a:ea typeface="Arial" charset="0"/>
                <a:cs typeface="Arial"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Reporting </a:t>
            </a:r>
            <a:r>
              <a:rPr lang="en-CA" dirty="0"/>
              <a:t>Requirements </a:t>
            </a:r>
          </a:p>
        </p:txBody>
      </p:sp>
      <p:sp>
        <p:nvSpPr>
          <p:cNvPr id="7" name="Rectangle 6"/>
          <p:cNvSpPr/>
          <p:nvPr/>
        </p:nvSpPr>
        <p:spPr>
          <a:xfrm>
            <a:off x="9804149" y="6210300"/>
            <a:ext cx="7239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p:nvSpPr>
        <p:spPr>
          <a:xfrm>
            <a:off x="9144000" y="6243351"/>
            <a:ext cx="723900" cy="352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Content Placeholder 2"/>
          <p:cNvSpPr>
            <a:spLocks noGrp="1"/>
          </p:cNvSpPr>
          <p:nvPr>
            <p:ph idx="1"/>
          </p:nvPr>
        </p:nvSpPr>
        <p:spPr>
          <a:xfrm>
            <a:off x="1252746" y="1237792"/>
            <a:ext cx="8763000" cy="5181599"/>
          </a:xfrm>
        </p:spPr>
        <p:txBody>
          <a:bodyPr vert="horz" lIns="0" tIns="45720" rIns="0" bIns="45720" rtlCol="0">
            <a:noAutofit/>
          </a:bodyPr>
          <a:lstStyle/>
          <a:p>
            <a:pPr marL="285750" lvl="2" indent="-285750">
              <a:spcBef>
                <a:spcPts val="300"/>
              </a:spcBef>
              <a:defRPr/>
            </a:pPr>
            <a:r>
              <a:rPr lang="en-US" sz="1400" dirty="0">
                <a:latin typeface="Arial" panose="020B0604020202020204" pitchFamily="34" charset="0"/>
                <a:cs typeface="Arial" panose="020B0604020202020204" pitchFamily="34" charset="0"/>
              </a:rPr>
              <a:t>Due to OPG’s ownership and control over the key activities of the </a:t>
            </a:r>
            <a:r>
              <a:rPr lang="en-CA" sz="1400" dirty="0">
                <a:latin typeface="Arial" panose="020B0604020202020204" pitchFamily="34" charset="0"/>
                <a:cs typeface="Arial" panose="020B0604020202020204" pitchFamily="34" charset="0"/>
              </a:rPr>
              <a:t>OPG’s Fair Hydro </a:t>
            </a:r>
            <a:r>
              <a:rPr lang="en-US" sz="1400" dirty="0">
                <a:latin typeface="Arial" panose="020B0604020202020204" pitchFamily="34" charset="0"/>
                <a:cs typeface="Arial" panose="020B0604020202020204" pitchFamily="34" charset="0"/>
              </a:rPr>
              <a:t>Trust, OPG will consolidate the financial results of the Trust in accordance with US GAAP.</a:t>
            </a:r>
          </a:p>
          <a:p>
            <a:pPr marL="285750" lvl="2" indent="-285750">
              <a:spcBef>
                <a:spcPts val="300"/>
              </a:spcBef>
              <a:defRPr/>
            </a:pPr>
            <a:endParaRPr lang="en-US" sz="1400" dirty="0">
              <a:latin typeface="Arial" panose="020B0604020202020204" pitchFamily="34" charset="0"/>
              <a:cs typeface="Arial" panose="020B0604020202020204" pitchFamily="34" charset="0"/>
            </a:endParaRPr>
          </a:p>
          <a:p>
            <a:pPr marL="742950" lvl="3" indent="-285750">
              <a:spcBef>
                <a:spcPts val="300"/>
              </a:spcBef>
              <a:buFont typeface="Courier New" panose="02070309020205020404" pitchFamily="49" charset="0"/>
              <a:buChar char="o"/>
              <a:defRPr/>
            </a:pPr>
            <a:r>
              <a:rPr lang="en-US" sz="1200" dirty="0">
                <a:latin typeface="Arial" panose="020B0604020202020204" pitchFamily="34" charset="0"/>
                <a:cs typeface="Arial" panose="020B0604020202020204" pitchFamily="34" charset="0"/>
              </a:rPr>
              <a:t>OPG will report the financial results of the Trust’s operations in its 2017 annual report and 4th Quarter financial results and will continue to be reported in subsequent financial reports </a:t>
            </a:r>
          </a:p>
          <a:p>
            <a:pPr marL="285750" lvl="2" indent="-285750">
              <a:spcBef>
                <a:spcPts val="300"/>
              </a:spcBef>
              <a:defRPr/>
            </a:pPr>
            <a:endParaRPr lang="en-US" sz="1400" dirty="0">
              <a:latin typeface="Arial" panose="020B0604020202020204" pitchFamily="34" charset="0"/>
              <a:cs typeface="Arial" panose="020B0604020202020204" pitchFamily="34" charset="0"/>
            </a:endParaRPr>
          </a:p>
          <a:p>
            <a:pPr marL="285750" lvl="2" indent="-285750">
              <a:spcBef>
                <a:spcPts val="300"/>
              </a:spcBef>
              <a:defRPr/>
            </a:pPr>
            <a:r>
              <a:rPr lang="en-US" sz="1400" dirty="0">
                <a:latin typeface="Arial" panose="020B0604020202020204" pitchFamily="34" charset="0"/>
                <a:cs typeface="Arial" panose="020B0604020202020204" pitchFamily="34" charset="0"/>
              </a:rPr>
              <a:t>The Trust’s activities will be reported as a separate segment in OPG’s overall results as follows: </a:t>
            </a:r>
          </a:p>
          <a:p>
            <a:pPr marL="688975" lvl="3" indent="-231775">
              <a:spcBef>
                <a:spcPts val="300"/>
              </a:spcBef>
              <a:buFont typeface="Courier New" panose="02070309020205020404" pitchFamily="49" charset="0"/>
              <a:buChar char="o"/>
              <a:defRPr/>
            </a:pPr>
            <a:r>
              <a:rPr lang="en-US" sz="1200" dirty="0">
                <a:latin typeface="Arial" panose="020B0604020202020204" pitchFamily="34" charset="0"/>
                <a:ea typeface="Verdana" panose="020B0604030504040204" pitchFamily="34" charset="0"/>
                <a:cs typeface="Arial" panose="020B0604020202020204" pitchFamily="34" charset="0"/>
              </a:rPr>
              <a:t>Regulated – Nuclear Generation</a:t>
            </a:r>
            <a:r>
              <a:rPr lang="en-CA" sz="1200" dirty="0">
                <a:latin typeface="Arial" panose="020B0604020202020204" pitchFamily="34" charset="0"/>
                <a:ea typeface="Verdana" panose="020B0604030504040204" pitchFamily="34" charset="0"/>
                <a:cs typeface="Arial" panose="020B0604020202020204" pitchFamily="34" charset="0"/>
              </a:rPr>
              <a:t>;</a:t>
            </a:r>
            <a:endParaRPr lang="en-US" sz="1200" dirty="0">
              <a:latin typeface="Arial" panose="020B0604020202020204" pitchFamily="34" charset="0"/>
              <a:ea typeface="Verdana" panose="020B0604030504040204" pitchFamily="34" charset="0"/>
              <a:cs typeface="Arial" panose="020B0604020202020204" pitchFamily="34" charset="0"/>
            </a:endParaRPr>
          </a:p>
          <a:p>
            <a:pPr marL="688975" lvl="3" indent="-231775">
              <a:spcBef>
                <a:spcPts val="300"/>
              </a:spcBef>
              <a:buFont typeface="Courier New" panose="02070309020205020404" pitchFamily="49" charset="0"/>
              <a:buChar char="o"/>
              <a:defRPr/>
            </a:pPr>
            <a:r>
              <a:rPr lang="en-US" sz="1200" dirty="0">
                <a:latin typeface="Arial" panose="020B0604020202020204" pitchFamily="34" charset="0"/>
                <a:ea typeface="Verdana" panose="020B0604030504040204" pitchFamily="34" charset="0"/>
                <a:cs typeface="Arial" panose="020B0604020202020204" pitchFamily="34" charset="0"/>
              </a:rPr>
              <a:t>Regulated – Hydroelectric</a:t>
            </a:r>
            <a:r>
              <a:rPr lang="en-CA" sz="1200" dirty="0">
                <a:latin typeface="Arial" panose="020B0604020202020204" pitchFamily="34" charset="0"/>
                <a:ea typeface="Verdana" panose="020B0604030504040204" pitchFamily="34" charset="0"/>
                <a:cs typeface="Arial" panose="020B0604020202020204" pitchFamily="34" charset="0"/>
              </a:rPr>
              <a:t>;</a:t>
            </a:r>
            <a:endParaRPr lang="en-US" sz="1200" dirty="0">
              <a:latin typeface="Arial" panose="020B0604020202020204" pitchFamily="34" charset="0"/>
              <a:ea typeface="Verdana" panose="020B0604030504040204" pitchFamily="34" charset="0"/>
              <a:cs typeface="Arial" panose="020B0604020202020204" pitchFamily="34" charset="0"/>
            </a:endParaRPr>
          </a:p>
          <a:p>
            <a:pPr marL="688975" lvl="3" indent="-231775">
              <a:spcBef>
                <a:spcPts val="300"/>
              </a:spcBef>
              <a:buFont typeface="Courier New" panose="02070309020205020404" pitchFamily="49" charset="0"/>
              <a:buChar char="o"/>
              <a:defRPr/>
            </a:pPr>
            <a:r>
              <a:rPr lang="en-US" sz="1200" dirty="0">
                <a:latin typeface="Arial" panose="020B0604020202020204" pitchFamily="34" charset="0"/>
                <a:ea typeface="Verdana" panose="020B0604030504040204" pitchFamily="34" charset="0"/>
                <a:cs typeface="Arial" panose="020B0604020202020204" pitchFamily="34" charset="0"/>
              </a:rPr>
              <a:t>Contracted Generation Portfolio</a:t>
            </a:r>
            <a:r>
              <a:rPr lang="en-CA" sz="1200" dirty="0">
                <a:latin typeface="Arial" panose="020B0604020202020204" pitchFamily="34" charset="0"/>
                <a:ea typeface="Verdana" panose="020B0604030504040204" pitchFamily="34" charset="0"/>
                <a:cs typeface="Arial" panose="020B0604020202020204" pitchFamily="34" charset="0"/>
              </a:rPr>
              <a:t>;</a:t>
            </a:r>
            <a:endParaRPr lang="en-US" sz="1200" dirty="0">
              <a:latin typeface="Arial" panose="020B0604020202020204" pitchFamily="34" charset="0"/>
              <a:ea typeface="Verdana" panose="020B0604030504040204" pitchFamily="34" charset="0"/>
              <a:cs typeface="Arial" panose="020B0604020202020204" pitchFamily="34" charset="0"/>
            </a:endParaRPr>
          </a:p>
          <a:p>
            <a:pPr marL="688975" lvl="3" indent="-231775">
              <a:spcBef>
                <a:spcPts val="300"/>
              </a:spcBef>
              <a:buFont typeface="Courier New" panose="02070309020205020404" pitchFamily="49" charset="0"/>
              <a:buChar char="o"/>
              <a:defRPr/>
            </a:pPr>
            <a:r>
              <a:rPr lang="en-US" sz="1200" dirty="0">
                <a:latin typeface="Arial" panose="020B0604020202020204" pitchFamily="34" charset="0"/>
                <a:ea typeface="Verdana" panose="020B0604030504040204" pitchFamily="34" charset="0"/>
                <a:cs typeface="Arial" panose="020B0604020202020204" pitchFamily="34" charset="0"/>
              </a:rPr>
              <a:t>Regulated - Nuclear Waste Management</a:t>
            </a:r>
            <a:r>
              <a:rPr lang="en-CA" sz="1200" dirty="0">
                <a:latin typeface="Arial" panose="020B0604020202020204" pitchFamily="34" charset="0"/>
                <a:ea typeface="Verdana" panose="020B0604030504040204" pitchFamily="34" charset="0"/>
                <a:cs typeface="Arial" panose="020B0604020202020204" pitchFamily="34" charset="0"/>
              </a:rPr>
              <a:t>; </a:t>
            </a:r>
            <a:endParaRPr lang="en-US" sz="1200" dirty="0">
              <a:latin typeface="Arial" panose="020B0604020202020204" pitchFamily="34" charset="0"/>
              <a:ea typeface="Verdana" panose="020B0604030504040204" pitchFamily="34" charset="0"/>
              <a:cs typeface="Arial" panose="020B0604020202020204" pitchFamily="34" charset="0"/>
            </a:endParaRPr>
          </a:p>
          <a:p>
            <a:pPr marL="688975" lvl="3" indent="-231775">
              <a:spcBef>
                <a:spcPts val="300"/>
              </a:spcBef>
              <a:buFont typeface="Courier New" panose="02070309020205020404" pitchFamily="49" charset="0"/>
              <a:buChar char="o"/>
              <a:defRPr/>
            </a:pPr>
            <a:r>
              <a:rPr lang="en-US" sz="1200" dirty="0">
                <a:latin typeface="Arial" panose="020B0604020202020204" pitchFamily="34" charset="0"/>
                <a:ea typeface="Verdana" panose="020B0604030504040204" pitchFamily="34" charset="0"/>
                <a:cs typeface="Arial" panose="020B0604020202020204" pitchFamily="34" charset="0"/>
              </a:rPr>
              <a:t>Services, Trading, and Other Generation</a:t>
            </a:r>
            <a:r>
              <a:rPr lang="en-CA" sz="1200" dirty="0">
                <a:latin typeface="Arial" panose="020B0604020202020204" pitchFamily="34" charset="0"/>
                <a:ea typeface="Verdana" panose="020B0604030504040204" pitchFamily="34" charset="0"/>
                <a:cs typeface="Arial" panose="020B0604020202020204" pitchFamily="34" charset="0"/>
              </a:rPr>
              <a:t>; and</a:t>
            </a:r>
            <a:endParaRPr lang="en-US" sz="1200" dirty="0">
              <a:latin typeface="Arial" panose="020B0604020202020204" pitchFamily="34" charset="0"/>
              <a:ea typeface="Verdana" panose="020B0604030504040204" pitchFamily="34" charset="0"/>
              <a:cs typeface="Arial" panose="020B0604020202020204" pitchFamily="34" charset="0"/>
            </a:endParaRPr>
          </a:p>
          <a:p>
            <a:pPr marL="688975" lvl="3" indent="-231775">
              <a:spcBef>
                <a:spcPts val="300"/>
              </a:spcBef>
              <a:buFont typeface="Courier New" panose="02070309020205020404" pitchFamily="49" charset="0"/>
              <a:buChar char="o"/>
              <a:defRPr/>
            </a:pPr>
            <a:r>
              <a:rPr lang="en-US" sz="1200" dirty="0">
                <a:latin typeface="Arial" panose="020B0604020202020204" pitchFamily="34" charset="0"/>
                <a:ea typeface="Verdana" panose="020B0604030504040204" pitchFamily="34" charset="0"/>
                <a:cs typeface="Arial" panose="020B0604020202020204" pitchFamily="34" charset="0"/>
              </a:rPr>
              <a:t>Fair Hydro Trust</a:t>
            </a:r>
            <a:r>
              <a:rPr lang="en-CA" sz="1200" dirty="0">
                <a:latin typeface="Arial" panose="020B0604020202020204" pitchFamily="34" charset="0"/>
                <a:ea typeface="Verdana" panose="020B0604030504040204" pitchFamily="34" charset="0"/>
                <a:cs typeface="Arial" panose="020B0604020202020204" pitchFamily="34" charset="0"/>
              </a:rPr>
              <a:t>.</a:t>
            </a:r>
            <a:endParaRPr lang="en-US" sz="1200" dirty="0">
              <a:latin typeface="Arial" panose="020B0604020202020204" pitchFamily="34" charset="0"/>
              <a:ea typeface="Verdana" panose="020B0604030504040204" pitchFamily="34" charset="0"/>
              <a:cs typeface="Arial" panose="020B0604020202020204" pitchFamily="34" charset="0"/>
            </a:endParaRPr>
          </a:p>
          <a:p>
            <a:pPr marL="285750" lvl="2" indent="-285750">
              <a:spcBef>
                <a:spcPts val="300"/>
              </a:spcBef>
              <a:defRPr/>
            </a:pPr>
            <a:endParaRPr lang="en-US" sz="1400" dirty="0">
              <a:latin typeface="Arial" panose="020B0604020202020204" pitchFamily="34" charset="0"/>
              <a:cs typeface="Arial" panose="020B0604020202020204" pitchFamily="34" charset="0"/>
            </a:endParaRPr>
          </a:p>
          <a:p>
            <a:pPr marL="285750" lvl="2" indent="-285750">
              <a:spcBef>
                <a:spcPts val="300"/>
              </a:spcBef>
              <a:defRPr/>
            </a:pPr>
            <a:r>
              <a:rPr lang="en-US" sz="1400" dirty="0">
                <a:latin typeface="Arial" panose="020B0604020202020204" pitchFamily="34" charset="0"/>
                <a:cs typeface="Arial" panose="020B0604020202020204" pitchFamily="34" charset="0"/>
              </a:rPr>
              <a:t>The Trust’s financial results will also be reported directly to the Province as OPG’s shareholder.</a:t>
            </a:r>
          </a:p>
        </p:txBody>
      </p:sp>
      <p:sp>
        <p:nvSpPr>
          <p:cNvPr id="13" name="TextBox 12"/>
          <p:cNvSpPr txBox="1"/>
          <p:nvPr/>
        </p:nvSpPr>
        <p:spPr>
          <a:xfrm>
            <a:off x="8863070" y="120722"/>
            <a:ext cx="1652530" cy="246221"/>
          </a:xfrm>
          <a:prstGeom prst="rect">
            <a:avLst/>
          </a:prstGeom>
          <a:noFill/>
          <a:ln>
            <a:solidFill>
              <a:schemeClr val="bg1">
                <a:lumMod val="95000"/>
              </a:schemeClr>
            </a:solidFill>
          </a:ln>
        </p:spPr>
        <p:txBody>
          <a:bodyPr wrap="square" rtlCol="0">
            <a:spAutoFit/>
          </a:bodyPr>
          <a:lstStyle/>
          <a:p>
            <a:pPr marL="171450" indent="-171450">
              <a:buFont typeface="Arial" panose="020B0604020202020204" pitchFamily="34" charset="0"/>
              <a:buChar char="•"/>
            </a:pPr>
            <a:endParaRPr lang="en-CA" sz="1000" dirty="0">
              <a:solidFill>
                <a:schemeClr val="bg1">
                  <a:lumMod val="85000"/>
                </a:schemeClr>
              </a:solidFill>
              <a:latin typeface="Franklin Gothic Book" panose="020B0503020102020204" pitchFamily="34" charset="0"/>
            </a:endParaRPr>
          </a:p>
        </p:txBody>
      </p:sp>
    </p:spTree>
    <p:extLst>
      <p:ext uri="{BB962C8B-B14F-4D97-AF65-F5344CB8AC3E}">
        <p14:creationId xmlns:p14="http://schemas.microsoft.com/office/powerpoint/2010/main" val="1239175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1382</Words>
  <Application>Microsoft Office PowerPoint</Application>
  <PresentationFormat>Widescreen</PresentationFormat>
  <Paragraphs>188</Paragraphs>
  <Slides>10</Slides>
  <Notes>3</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Technical Briefing – Financing Update For Ontario’s Fair Hydro Plan</vt:lpstr>
      <vt:lpstr>Ontario’s Fair Hydro Plan – Context</vt:lpstr>
      <vt:lpstr>Ontario’s Fair Hydro Plan – Context (cont’d)</vt:lpstr>
      <vt:lpstr>PowerPoint Presentation</vt:lpstr>
      <vt:lpstr>PowerPoint Presentation</vt:lpstr>
      <vt:lpstr>PowerPoint Presentation</vt:lpstr>
      <vt:lpstr> Debt Offering Summary</vt:lpstr>
      <vt:lpstr>PowerPoint Presentation</vt:lpstr>
      <vt:lpstr>PowerPoint Presentation</vt:lpstr>
      <vt:lpstr>Questions?</vt:lpstr>
    </vt:vector>
  </TitlesOfParts>
  <Company>Ontario Power Generation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Ontario Fair Hydro Plan Global Adjustment Refinancing</dc:title>
  <dc:creator>ROWE Jennifer -CORPAFFAIRS</dc:creator>
  <cp:lastModifiedBy>ROWE Jennifer -CORPAFFAIRS</cp:lastModifiedBy>
  <cp:revision>14</cp:revision>
  <dcterms:created xsi:type="dcterms:W3CDTF">2017-11-29T20:49:55Z</dcterms:created>
  <dcterms:modified xsi:type="dcterms:W3CDTF">2017-11-30T00:57:23Z</dcterms:modified>
</cp:coreProperties>
</file>