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10"/>
  </p:notesMasterIdLst>
  <p:sldIdLst>
    <p:sldId id="269" r:id="rId2"/>
    <p:sldId id="271" r:id="rId3"/>
    <p:sldId id="270" r:id="rId4"/>
    <p:sldId id="272" r:id="rId5"/>
    <p:sldId id="276" r:id="rId6"/>
    <p:sldId id="273" r:id="rId7"/>
    <p:sldId id="274" r:id="rId8"/>
    <p:sldId id="275" r:id="rId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025" autoAdjust="0"/>
  </p:normalViewPr>
  <p:slideViewPr>
    <p:cSldViewPr snapToGrid="0" snapToObjects="1">
      <p:cViewPr varScale="1">
        <p:scale>
          <a:sx n="46" d="100"/>
          <a:sy n="46" d="100"/>
        </p:scale>
        <p:origin x="468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69" d="100"/>
          <a:sy n="69" d="100"/>
        </p:scale>
        <p:origin x="24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35" name="Shape 4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opglogo 485 small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78400" y="11582400"/>
            <a:ext cx="5266267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Cover image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28801"/>
            <a:ext cx="24384000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02400" y="7467601"/>
            <a:ext cx="15849600" cy="1828798"/>
          </a:xfrm>
        </p:spPr>
        <p:txBody>
          <a:bodyPr>
            <a:normAutofit/>
          </a:bodyPr>
          <a:lstStyle>
            <a:lvl1pPr algn="l">
              <a:defRPr sz="6400">
                <a:solidFill>
                  <a:srgbClr val="E20000"/>
                </a:solidFill>
                <a:effectLst/>
                <a:latin typeface="Franklin Gothic Book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02400" y="9448800"/>
            <a:ext cx="11988800" cy="1524000"/>
          </a:xfrm>
        </p:spPr>
        <p:txBody>
          <a:bodyPr>
            <a:normAutofit/>
          </a:bodyPr>
          <a:lstStyle>
            <a:lvl1pPr marL="0" indent="0" algn="l">
              <a:buNone/>
              <a:defRPr sz="4000">
                <a:solidFill>
                  <a:schemeClr val="tx1"/>
                </a:solidFill>
                <a:latin typeface="Franklin Gothic Book" pitchFamily="34" charset="0"/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1434120" y="50811"/>
            <a:ext cx="18357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DRAFT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83759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19200" y="12712701"/>
            <a:ext cx="5689600" cy="730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D85A5-836C-4B08-8ACC-E0264E49028C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65933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678400" y="549277"/>
            <a:ext cx="5486400" cy="11703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549277"/>
            <a:ext cx="16052800" cy="11703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19200" y="12712701"/>
            <a:ext cx="5689600" cy="730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02843-DF39-43F1-B60E-993F332AE4C1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5436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6400"/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0" y="3505201"/>
            <a:ext cx="20116800" cy="7375526"/>
          </a:xfrm>
        </p:spPr>
        <p:txBody>
          <a:bodyPr/>
          <a:lstStyle>
            <a:lvl1pPr>
              <a:buClr>
                <a:srgbClr val="6E8190"/>
              </a:buClr>
              <a:buFont typeface="Wingdings" pitchFamily="2" charset="2"/>
              <a:buChar char="§"/>
              <a:defRPr sz="4800"/>
            </a:lvl1pPr>
            <a:lvl2pPr>
              <a:buClrTx/>
              <a:buSzPct val="100000"/>
              <a:buFont typeface="Arial" pitchFamily="34" charset="0"/>
              <a:buChar char="•"/>
              <a:defRPr sz="4000"/>
            </a:lvl2pPr>
            <a:lvl3pPr>
              <a:buSzPct val="85000"/>
              <a:buFont typeface="Webdings" pitchFamily="18" charset="2"/>
              <a:buChar char="4"/>
              <a:defRPr sz="3600"/>
            </a:lvl3pPr>
            <a:lvl4pPr>
              <a:defRPr sz="280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06400" y="12954000"/>
            <a:ext cx="1016000" cy="609600"/>
          </a:xfrm>
        </p:spPr>
        <p:txBody>
          <a:bodyPr/>
          <a:lstStyle>
            <a:lvl1pPr>
              <a:defRPr sz="1600" smtClean="0"/>
            </a:lvl1pPr>
          </a:lstStyle>
          <a:p>
            <a:pPr>
              <a:defRPr/>
            </a:pPr>
            <a:fld id="{90B9EF9D-8030-4E3A-BA42-609185FC6571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Presentation Title</a:t>
            </a:r>
            <a:endParaRPr lang="en-CA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1329040" y="83403"/>
            <a:ext cx="18357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DRAFT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93277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1600" y="8686801"/>
            <a:ext cx="20726400" cy="2724150"/>
          </a:xfrm>
        </p:spPr>
        <p:txBody>
          <a:bodyPr anchor="t"/>
          <a:lstStyle>
            <a:lvl1pPr algn="l">
              <a:defRPr sz="8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1600" y="5686427"/>
            <a:ext cx="20726400" cy="3000374"/>
          </a:xfrm>
        </p:spPr>
        <p:txBody>
          <a:bodyPr anchor="b"/>
          <a:lstStyle>
            <a:lvl1pPr marL="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E5724-5D3A-4CE8-B1E0-674692482448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89414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200401"/>
            <a:ext cx="10769600" cy="9051926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5200" y="3200401"/>
            <a:ext cx="10769600" cy="9051926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19200" y="12712701"/>
            <a:ext cx="5689600" cy="730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32A7F-2D67-42EA-9A37-E7B7A831DA12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5327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070226"/>
            <a:ext cx="10773835" cy="12795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3835" cy="7902576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6735" y="3070226"/>
            <a:ext cx="10778067" cy="12795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6735" y="4349750"/>
            <a:ext cx="10778067" cy="7902576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219200" y="12712701"/>
            <a:ext cx="5689600" cy="730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FD126-4383-4B90-87AD-28EE2208AB65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91790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219200" y="12712701"/>
            <a:ext cx="5689600" cy="730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F4975-0354-484F-963A-532E82BAFB0D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73591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219200" y="12712701"/>
            <a:ext cx="5689600" cy="730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3EE3B-573C-4755-9732-E2FF72C127D9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51505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1" y="546100"/>
            <a:ext cx="8022168" cy="2324100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3467" y="546101"/>
            <a:ext cx="13631333" cy="11706226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1" y="2870201"/>
            <a:ext cx="8022168" cy="9382126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19200" y="12712701"/>
            <a:ext cx="5689600" cy="730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611B5-FFDE-4EA9-88FF-34DC82A077EA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19992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435" y="9601200"/>
            <a:ext cx="14630400" cy="1133476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435" y="1225550"/>
            <a:ext cx="14630400" cy="8229600"/>
          </a:xfrm>
        </p:spPr>
        <p:txBody>
          <a:bodyPr rtlCol="0">
            <a:normAutofit/>
          </a:bodyPr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435" y="10734676"/>
            <a:ext cx="14630400" cy="1609724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19200" y="12712701"/>
            <a:ext cx="5689600" cy="730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42F8D-554B-40F4-BB58-19903A517386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6922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Slide image.jp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"/>
            <a:ext cx="7298267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518400" y="914400"/>
            <a:ext cx="14630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CA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00" y="4267201"/>
            <a:ext cx="20116800" cy="7375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 smtClean="0"/>
          </a:p>
        </p:txBody>
      </p:sp>
      <p:pic>
        <p:nvPicPr>
          <p:cNvPr id="1029" name="Picture 7" descr="opglogo 485 small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0726400" y="12757151"/>
            <a:ext cx="30480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val 12"/>
          <p:cNvSpPr>
            <a:spLocks noChangeAspect="1"/>
          </p:cNvSpPr>
          <p:nvPr/>
        </p:nvSpPr>
        <p:spPr>
          <a:xfrm>
            <a:off x="516467" y="12963527"/>
            <a:ext cx="795867" cy="60007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 sz="9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00" y="12938126"/>
            <a:ext cx="1016000" cy="60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800" smtClean="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cs typeface="+mn-cs"/>
              </a:defRPr>
            </a:lvl1pPr>
          </a:lstStyle>
          <a:p>
            <a:pPr>
              <a:defRPr/>
            </a:pPr>
            <a:fld id="{73C11A58-2E6D-4097-B4C9-80D1B55D74E7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35200" y="12985751"/>
            <a:ext cx="101600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pc="1200" dirty="0" smtClean="0">
                <a:solidFill>
                  <a:srgbClr val="6E819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Presentation Title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6855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6400" kern="1200">
          <a:solidFill>
            <a:srgbClr val="E20000"/>
          </a:solidFill>
          <a:latin typeface="Franklin Gothic Book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6400">
          <a:solidFill>
            <a:srgbClr val="E20000"/>
          </a:solidFill>
          <a:latin typeface="Franklin Gothic Boo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6400">
          <a:solidFill>
            <a:srgbClr val="E20000"/>
          </a:solidFill>
          <a:latin typeface="Franklin Gothic Boo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6400">
          <a:solidFill>
            <a:srgbClr val="E20000"/>
          </a:solidFill>
          <a:latin typeface="Franklin Gothic Boo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6400">
          <a:solidFill>
            <a:srgbClr val="E20000"/>
          </a:solidFill>
          <a:latin typeface="Franklin Gothic Book" pitchFamily="34" charset="0"/>
        </a:defRPr>
      </a:lvl5pPr>
      <a:lvl6pPr marL="914400" algn="l" rtl="0" eaLnBrk="1" fontAlgn="base" hangingPunct="1">
        <a:spcBef>
          <a:spcPct val="0"/>
        </a:spcBef>
        <a:spcAft>
          <a:spcPct val="0"/>
        </a:spcAft>
        <a:defRPr sz="6400">
          <a:solidFill>
            <a:srgbClr val="E20000"/>
          </a:solidFill>
          <a:latin typeface="Franklin Gothic Book" pitchFamily="34" charset="0"/>
        </a:defRPr>
      </a:lvl6pPr>
      <a:lvl7pPr marL="1828800" algn="l" rtl="0" eaLnBrk="1" fontAlgn="base" hangingPunct="1">
        <a:spcBef>
          <a:spcPct val="0"/>
        </a:spcBef>
        <a:spcAft>
          <a:spcPct val="0"/>
        </a:spcAft>
        <a:defRPr sz="6400">
          <a:solidFill>
            <a:srgbClr val="E20000"/>
          </a:solidFill>
          <a:latin typeface="Franklin Gothic Book" pitchFamily="34" charset="0"/>
        </a:defRPr>
      </a:lvl7pPr>
      <a:lvl8pPr marL="2743200" algn="l" rtl="0" eaLnBrk="1" fontAlgn="base" hangingPunct="1">
        <a:spcBef>
          <a:spcPct val="0"/>
        </a:spcBef>
        <a:spcAft>
          <a:spcPct val="0"/>
        </a:spcAft>
        <a:defRPr sz="6400">
          <a:solidFill>
            <a:srgbClr val="E20000"/>
          </a:solidFill>
          <a:latin typeface="Franklin Gothic Book" pitchFamily="34" charset="0"/>
        </a:defRPr>
      </a:lvl8pPr>
      <a:lvl9pPr marL="3657600" algn="l" rtl="0" eaLnBrk="1" fontAlgn="base" hangingPunct="1">
        <a:spcBef>
          <a:spcPct val="0"/>
        </a:spcBef>
        <a:spcAft>
          <a:spcPct val="0"/>
        </a:spcAft>
        <a:defRPr sz="6400">
          <a:solidFill>
            <a:srgbClr val="E20000"/>
          </a:solidFill>
          <a:latin typeface="Franklin Gothic Book" pitchFamily="34" charset="0"/>
        </a:defRPr>
      </a:lvl9pPr>
    </p:titleStyle>
    <p:bodyStyle>
      <a:lvl1pPr marL="463550" indent="-463550" algn="l" rtl="0" eaLnBrk="1" fontAlgn="base" hangingPunct="1">
        <a:spcBef>
          <a:spcPct val="20000"/>
        </a:spcBef>
        <a:spcAft>
          <a:spcPct val="0"/>
        </a:spcAft>
        <a:buClr>
          <a:srgbClr val="6E8190"/>
        </a:buClr>
        <a:buSzPct val="90000"/>
        <a:buFont typeface="Wingdings" pitchFamily="2" charset="2"/>
        <a:buChar char="§"/>
        <a:defRPr sz="52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1pPr>
      <a:lvl2pPr marL="1485900" indent="-5715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Arial" charset="0"/>
        <a:buChar char="•"/>
        <a:defRPr sz="48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2pPr>
      <a:lvl3pPr marL="2286000" indent="-457200" algn="l" rtl="0" eaLnBrk="1" fontAlgn="base" hangingPunct="1">
        <a:spcBef>
          <a:spcPct val="20000"/>
        </a:spcBef>
        <a:spcAft>
          <a:spcPct val="0"/>
        </a:spcAft>
        <a:buSzPct val="90000"/>
        <a:buFont typeface="Webdings" pitchFamily="18" charset="2"/>
        <a:buChar char="4"/>
        <a:defRPr sz="40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3pPr>
      <a:lvl4pPr marL="3200400" indent="-4572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4pPr>
      <a:lvl5pPr marL="4114800" indent="-4572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32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5pPr>
      <a:lvl6pPr marL="50292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3"/>
          <p:cNvSpPr>
            <a:spLocks noGrp="1"/>
          </p:cNvSpPr>
          <p:nvPr>
            <p:ph type="ctrTitle"/>
          </p:nvPr>
        </p:nvSpPr>
        <p:spPr>
          <a:xfrm>
            <a:off x="8077200" y="7772400"/>
            <a:ext cx="118872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Fair Hydro Plan Trust Timeline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Briefing for Minister of Energy</a:t>
            </a:r>
            <a:endParaRPr lang="en-CA" dirty="0" smtClean="0">
              <a:solidFill>
                <a:srgbClr val="FF0000"/>
              </a:solidFill>
            </a:endParaRPr>
          </a:p>
        </p:txBody>
      </p:sp>
      <p:sp>
        <p:nvSpPr>
          <p:cNvPr id="13315" name="Subtitle 4"/>
          <p:cNvSpPr>
            <a:spLocks noGrp="1"/>
          </p:cNvSpPr>
          <p:nvPr>
            <p:ph type="subTitle" idx="1"/>
          </p:nvPr>
        </p:nvSpPr>
        <p:spPr>
          <a:xfrm>
            <a:off x="8077200" y="9753600"/>
            <a:ext cx="8991600" cy="2438400"/>
          </a:xfrm>
        </p:spPr>
        <p:txBody>
          <a:bodyPr>
            <a:normAutofit/>
          </a:bodyPr>
          <a:lstStyle/>
          <a:p>
            <a:pPr algn="ctr"/>
            <a:endParaRPr lang="en-CA" b="1" dirty="0" smtClean="0"/>
          </a:p>
          <a:p>
            <a:pPr algn="ctr"/>
            <a:endParaRPr lang="en-CA" b="1" dirty="0" smtClean="0"/>
          </a:p>
          <a:p>
            <a:pPr algn="ctr"/>
            <a:r>
              <a:rPr lang="en-CA" b="1" dirty="0" smtClean="0"/>
              <a:t>December 12, 2017</a:t>
            </a: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156550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Financial Services Manager (FSM), OPG is preparing to establish and finance the Fair Hydro Plan Trust over the next two months</a:t>
            </a:r>
          </a:p>
          <a:p>
            <a:r>
              <a:rPr lang="en-US" dirty="0" smtClean="0"/>
              <a:t>The purpose of this presentation is to outline the process for the following steps:</a:t>
            </a:r>
          </a:p>
          <a:p>
            <a:pPr lvl="1"/>
            <a:r>
              <a:rPr lang="en-US" dirty="0" smtClean="0"/>
              <a:t>Establishing the Trust and initiating financing</a:t>
            </a:r>
          </a:p>
          <a:p>
            <a:pPr lvl="1"/>
            <a:r>
              <a:rPr lang="en-US" dirty="0" smtClean="0"/>
              <a:t>Marketing the Trust assets</a:t>
            </a:r>
          </a:p>
          <a:p>
            <a:pPr lvl="1"/>
            <a:r>
              <a:rPr lang="en-US" dirty="0" smtClean="0"/>
              <a:t>Closing the Deal</a:t>
            </a:r>
          </a:p>
          <a:p>
            <a:pPr lvl="1"/>
            <a:r>
              <a:rPr lang="en-US" dirty="0" smtClean="0"/>
              <a:t>Reporting on Trust Activities</a:t>
            </a:r>
          </a:p>
          <a:p>
            <a:pPr lvl="1"/>
            <a:r>
              <a:rPr lang="en-US" dirty="0" smtClean="0"/>
              <a:t>Subsequent Tranches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B9EF9D-8030-4E3A-BA42-609185FC6571}" type="slidenum">
              <a:rPr lang="en-CA" smtClean="0"/>
              <a:pPr>
                <a:defRPr/>
              </a:pPr>
              <a:t>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Presentation Title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8099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Establishing the Trust and Initiating Financing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B9EF9D-8030-4E3A-BA42-609185FC6571}" type="slidenum">
              <a:rPr lang="en-CA" smtClean="0"/>
              <a:pPr>
                <a:defRPr/>
              </a:pPr>
              <a:t>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Presentation Title</a:t>
            </a:r>
            <a:endParaRPr lang="en-CA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815080"/>
              </p:ext>
            </p:extLst>
          </p:nvPr>
        </p:nvGraphicFramePr>
        <p:xfrm>
          <a:off x="2992583" y="3125584"/>
          <a:ext cx="18849108" cy="496685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776252">
                  <a:extLst>
                    <a:ext uri="{9D8B030D-6E8A-4147-A177-3AD203B41FA5}">
                      <a16:colId xmlns:a16="http://schemas.microsoft.com/office/drawing/2014/main" val="383900515"/>
                    </a:ext>
                  </a:extLst>
                </a:gridCol>
                <a:gridCol w="2924832">
                  <a:extLst>
                    <a:ext uri="{9D8B030D-6E8A-4147-A177-3AD203B41FA5}">
                      <a16:colId xmlns:a16="http://schemas.microsoft.com/office/drawing/2014/main" val="3262005886"/>
                    </a:ext>
                  </a:extLst>
                </a:gridCol>
                <a:gridCol w="2864721">
                  <a:extLst>
                    <a:ext uri="{9D8B030D-6E8A-4147-A177-3AD203B41FA5}">
                      <a16:colId xmlns:a16="http://schemas.microsoft.com/office/drawing/2014/main" val="2680976615"/>
                    </a:ext>
                  </a:extLst>
                </a:gridCol>
                <a:gridCol w="8283303">
                  <a:extLst>
                    <a:ext uri="{9D8B030D-6E8A-4147-A177-3AD203B41FA5}">
                      <a16:colId xmlns:a16="http://schemas.microsoft.com/office/drawing/2014/main" val="442008973"/>
                    </a:ext>
                  </a:extLst>
                </a:gridCol>
              </a:tblGrid>
              <a:tr h="9888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Activity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 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Timing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Confidentiality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Comments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188324"/>
                  </a:ext>
                </a:extLst>
              </a:tr>
              <a:tr h="9888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Trust established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 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Week of Dec. 11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Confidential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CA" sz="2800" dirty="0">
                          <a:effectLst/>
                        </a:rPr>
                        <a:t>Legal documents </a:t>
                      </a:r>
                      <a:r>
                        <a:rPr lang="en-CA" sz="2800" dirty="0" smtClean="0">
                          <a:effectLst/>
                        </a:rPr>
                        <a:t>filed </a:t>
                      </a:r>
                      <a:r>
                        <a:rPr lang="en-CA" sz="2800" dirty="0">
                          <a:effectLst/>
                        </a:rPr>
                        <a:t>to establish the </a:t>
                      </a:r>
                      <a:r>
                        <a:rPr lang="en-CA" sz="2800" dirty="0" smtClean="0">
                          <a:effectLst/>
                        </a:rPr>
                        <a:t>Trust</a:t>
                      </a:r>
                      <a:endParaRPr lang="en-CA" sz="28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 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9877606"/>
                  </a:ext>
                </a:extLst>
              </a:tr>
              <a:tr h="14945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Warehouse credit rating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 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Week of Dec. 18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Confidential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CA" sz="2800" dirty="0">
                          <a:effectLst/>
                        </a:rPr>
                        <a:t>Credit rating shared with banks to finance debt for FHP Trust to purchase asset from the </a:t>
                      </a:r>
                      <a:r>
                        <a:rPr lang="en-CA" sz="2800" dirty="0" smtClean="0">
                          <a:effectLst/>
                        </a:rPr>
                        <a:t>IESO  </a:t>
                      </a:r>
                      <a:endParaRPr lang="en-CA" sz="28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 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9588250"/>
                  </a:ext>
                </a:extLst>
              </a:tr>
              <a:tr h="14945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Purchase of asset/warehousing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 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Week of Dec. 18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Confidential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CA" sz="2800" dirty="0">
                          <a:effectLst/>
                        </a:rPr>
                        <a:t>FHP Trust will issue short-term debt from warehouse and purchase asset from the IESO </a:t>
                      </a:r>
                      <a:r>
                        <a:rPr lang="en-CA" sz="2800" dirty="0" smtClean="0">
                          <a:effectLst/>
                        </a:rPr>
                        <a:t>(~$1.2 </a:t>
                      </a:r>
                      <a:r>
                        <a:rPr lang="en-CA" sz="2800" dirty="0">
                          <a:effectLst/>
                        </a:rPr>
                        <a:t>Billion</a:t>
                      </a:r>
                      <a:r>
                        <a:rPr lang="en-CA" sz="2800" dirty="0" smtClean="0">
                          <a:effectLst/>
                        </a:rPr>
                        <a:t>) 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2014247"/>
                  </a:ext>
                </a:extLst>
              </a:tr>
            </a:tbl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992584" y="8831581"/>
            <a:ext cx="18849108" cy="2598419"/>
          </a:xfrm>
        </p:spPr>
        <p:txBody>
          <a:bodyPr/>
          <a:lstStyle/>
          <a:p>
            <a:r>
              <a:rPr lang="en-US" sz="4000" dirty="0" smtClean="0"/>
              <a:t>During this period, activities are confidential and OPG will not be communicating about the Trust externally</a:t>
            </a:r>
          </a:p>
          <a:p>
            <a:r>
              <a:rPr lang="en-US" sz="4000" dirty="0" smtClean="0"/>
              <a:t>Government can refer questions about the Trust to OPG as the Financial Services Manager (FSM)</a:t>
            </a:r>
          </a:p>
        </p:txBody>
      </p:sp>
    </p:spTree>
    <p:extLst>
      <p:ext uri="{BB962C8B-B14F-4D97-AF65-F5344CB8AC3E}">
        <p14:creationId xmlns:p14="http://schemas.microsoft.com/office/powerpoint/2010/main" val="36155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 the Trust Assets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B9EF9D-8030-4E3A-BA42-609185FC6571}" type="slidenum">
              <a:rPr lang="en-CA" smtClean="0"/>
              <a:pPr>
                <a:defRPr/>
              </a:pPr>
              <a:t>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Presentation Title</a:t>
            </a:r>
            <a:endParaRPr lang="en-CA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79115"/>
              </p:ext>
            </p:extLst>
          </p:nvPr>
        </p:nvGraphicFramePr>
        <p:xfrm>
          <a:off x="3291840" y="3108959"/>
          <a:ext cx="18856959" cy="526697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778242">
                  <a:extLst>
                    <a:ext uri="{9D8B030D-6E8A-4147-A177-3AD203B41FA5}">
                      <a16:colId xmlns:a16="http://schemas.microsoft.com/office/drawing/2014/main" val="556512977"/>
                    </a:ext>
                  </a:extLst>
                </a:gridCol>
                <a:gridCol w="2926050">
                  <a:extLst>
                    <a:ext uri="{9D8B030D-6E8A-4147-A177-3AD203B41FA5}">
                      <a16:colId xmlns:a16="http://schemas.microsoft.com/office/drawing/2014/main" val="2816270526"/>
                    </a:ext>
                  </a:extLst>
                </a:gridCol>
                <a:gridCol w="2865913">
                  <a:extLst>
                    <a:ext uri="{9D8B030D-6E8A-4147-A177-3AD203B41FA5}">
                      <a16:colId xmlns:a16="http://schemas.microsoft.com/office/drawing/2014/main" val="1021281091"/>
                    </a:ext>
                  </a:extLst>
                </a:gridCol>
                <a:gridCol w="8286754">
                  <a:extLst>
                    <a:ext uri="{9D8B030D-6E8A-4147-A177-3AD203B41FA5}">
                      <a16:colId xmlns:a16="http://schemas.microsoft.com/office/drawing/2014/main" val="2791977585"/>
                    </a:ext>
                  </a:extLst>
                </a:gridCol>
              </a:tblGrid>
              <a:tr h="9478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Activity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 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Timing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Confidentiality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Comments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216996"/>
                  </a:ext>
                </a:extLst>
              </a:tr>
              <a:tr h="28865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Announce transaction and provide marketing material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 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Week of Jan. 22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Publicly Available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CA" sz="2800" dirty="0" smtClean="0">
                          <a:effectLst/>
                        </a:rPr>
                        <a:t>Dealers </a:t>
                      </a:r>
                      <a:r>
                        <a:rPr lang="en-CA" sz="2800" dirty="0">
                          <a:effectLst/>
                        </a:rPr>
                        <a:t>formally announce the FHP Trust plans to issue </a:t>
                      </a:r>
                      <a:r>
                        <a:rPr lang="en-CA" sz="2800" dirty="0" smtClean="0">
                          <a:effectLst/>
                        </a:rPr>
                        <a:t>debt </a:t>
                      </a:r>
                    </a:p>
                    <a:p>
                      <a:pPr marL="457200" marR="0" indent="-4572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CA" sz="2800" dirty="0" smtClean="0">
                          <a:effectLst/>
                        </a:rPr>
                        <a:t>Documents </a:t>
                      </a:r>
                      <a:r>
                        <a:rPr lang="en-CA" sz="2800" dirty="0">
                          <a:effectLst/>
                        </a:rPr>
                        <a:t>(i.e. Credit ratings, Offering memo, Investor presentations etc.) will be distributed by email to potential </a:t>
                      </a:r>
                      <a:r>
                        <a:rPr lang="en-CA" sz="2800" dirty="0" smtClean="0">
                          <a:effectLst/>
                        </a:rPr>
                        <a:t>investors </a:t>
                      </a:r>
                      <a:r>
                        <a:rPr lang="en-CA" sz="2800" dirty="0">
                          <a:effectLst/>
                        </a:rPr>
                        <a:t> 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3442304"/>
                  </a:ext>
                </a:extLst>
              </a:tr>
              <a:tr h="14325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Marketing Road show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 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Week of Jan. 29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Publicly Available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CA" sz="2800" dirty="0">
                          <a:effectLst/>
                        </a:rPr>
                        <a:t>Deliver presentations and respond to questions from potential </a:t>
                      </a:r>
                      <a:r>
                        <a:rPr lang="en-CA" sz="2800" dirty="0" smtClean="0">
                          <a:effectLst/>
                        </a:rPr>
                        <a:t>investors</a:t>
                      </a:r>
                      <a:endParaRPr lang="en-CA" sz="28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 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4529980"/>
                  </a:ext>
                </a:extLst>
              </a:tr>
            </a:tbl>
          </a:graphicData>
        </a:graphic>
      </p:graphicFrame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291840" y="8831581"/>
            <a:ext cx="18856960" cy="2598419"/>
          </a:xfrm>
        </p:spPr>
        <p:txBody>
          <a:bodyPr/>
          <a:lstStyle/>
          <a:p>
            <a:r>
              <a:rPr lang="en-US" sz="4000" dirty="0" smtClean="0"/>
              <a:t>While not publicly disclosed, this information is distributed widely enough that it could become public</a:t>
            </a:r>
          </a:p>
          <a:p>
            <a:r>
              <a:rPr lang="en-US" sz="4000" dirty="0" smtClean="0"/>
              <a:t>OPG will be actively working with dealers to market the Trust during this period</a:t>
            </a:r>
          </a:p>
          <a:p>
            <a:r>
              <a:rPr lang="en-US" sz="4000" dirty="0" smtClean="0"/>
              <a:t>Given the sensitivity of any financing transaction, it would be best for Government to observe a quiet period during the marketing process – can refer questions to OPG as FSM</a:t>
            </a:r>
          </a:p>
        </p:txBody>
      </p:sp>
    </p:spTree>
    <p:extLst>
      <p:ext uri="{BB962C8B-B14F-4D97-AF65-F5344CB8AC3E}">
        <p14:creationId xmlns:p14="http://schemas.microsoft.com/office/powerpoint/2010/main" val="320097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Offering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FHT will be targeting to place $500M – 15 year term debt</a:t>
            </a:r>
          </a:p>
          <a:p>
            <a:pPr lvl="1"/>
            <a:r>
              <a:rPr lang="en-US" dirty="0" smtClean="0"/>
              <a:t>Minimum will be $300M to ensure sufficient market liquidity</a:t>
            </a:r>
          </a:p>
          <a:p>
            <a:pPr lvl="1"/>
            <a:r>
              <a:rPr lang="en-US" dirty="0" smtClean="0"/>
              <a:t>Maximum of $600M which will fund the total balance</a:t>
            </a:r>
            <a:endParaRPr lang="en-US" dirty="0" smtClean="0"/>
          </a:p>
          <a:p>
            <a:r>
              <a:rPr lang="en-US" dirty="0" smtClean="0"/>
              <a:t>Factors which will influence the size of the offering</a:t>
            </a:r>
            <a:endParaRPr lang="en-US" dirty="0" smtClean="0"/>
          </a:p>
          <a:p>
            <a:pPr lvl="1"/>
            <a:r>
              <a:rPr lang="en-US" dirty="0" smtClean="0"/>
              <a:t>Market receptivity for a 15 year term which is considered long term for an ABS debt offering</a:t>
            </a:r>
            <a:endParaRPr lang="en-US" dirty="0" smtClean="0"/>
          </a:p>
          <a:p>
            <a:pPr lvl="1"/>
            <a:r>
              <a:rPr lang="en-US" dirty="0" smtClean="0"/>
              <a:t>Unconventional nature of the </a:t>
            </a:r>
            <a:r>
              <a:rPr lang="en-US" dirty="0" smtClean="0"/>
              <a:t>underlying assets supporting </a:t>
            </a:r>
            <a:r>
              <a:rPr lang="en-US" smtClean="0"/>
              <a:t>the financing </a:t>
            </a:r>
            <a:r>
              <a:rPr lang="en-US" smtClean="0"/>
              <a:t>program</a:t>
            </a:r>
            <a:endParaRPr lang="en-US" dirty="0" smtClean="0"/>
          </a:p>
          <a:p>
            <a:pPr lvl="1"/>
            <a:r>
              <a:rPr lang="en-US" dirty="0" smtClean="0"/>
              <a:t>Management of the spread premium over Province. </a:t>
            </a:r>
          </a:p>
          <a:p>
            <a:pPr lvl="2"/>
            <a:r>
              <a:rPr lang="en-US" dirty="0" smtClean="0"/>
              <a:t>Striking the right balance between size of the offering, investor participation and establishing a “tight” spread which will be the reference point for future offerings.</a:t>
            </a:r>
            <a:r>
              <a:rPr lang="en-US" dirty="0" smtClean="0"/>
              <a:t> </a:t>
            </a:r>
            <a:endParaRPr lang="en-US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B9EF9D-8030-4E3A-BA42-609185FC6571}" type="slidenum">
              <a:rPr lang="en-CA" smtClean="0"/>
              <a:pPr>
                <a:defRPr/>
              </a:pPr>
              <a:t>5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Presentation Title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4304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the Deal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B9EF9D-8030-4E3A-BA42-609185FC6571}" type="slidenum">
              <a:rPr lang="en-CA" smtClean="0"/>
              <a:pPr>
                <a:defRPr/>
              </a:pPr>
              <a:t>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Presentation Title</a:t>
            </a:r>
            <a:endParaRPr lang="en-CA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2694102"/>
              </p:ext>
            </p:extLst>
          </p:nvPr>
        </p:nvGraphicFramePr>
        <p:xfrm>
          <a:off x="3246120" y="2994662"/>
          <a:ext cx="18902680" cy="36525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789825">
                  <a:extLst>
                    <a:ext uri="{9D8B030D-6E8A-4147-A177-3AD203B41FA5}">
                      <a16:colId xmlns:a16="http://schemas.microsoft.com/office/drawing/2014/main" val="2008028905"/>
                    </a:ext>
                  </a:extLst>
                </a:gridCol>
                <a:gridCol w="2933145">
                  <a:extLst>
                    <a:ext uri="{9D8B030D-6E8A-4147-A177-3AD203B41FA5}">
                      <a16:colId xmlns:a16="http://schemas.microsoft.com/office/drawing/2014/main" val="2014130421"/>
                    </a:ext>
                  </a:extLst>
                </a:gridCol>
                <a:gridCol w="2872862">
                  <a:extLst>
                    <a:ext uri="{9D8B030D-6E8A-4147-A177-3AD203B41FA5}">
                      <a16:colId xmlns:a16="http://schemas.microsoft.com/office/drawing/2014/main" val="2652388859"/>
                    </a:ext>
                  </a:extLst>
                </a:gridCol>
                <a:gridCol w="8306848">
                  <a:extLst>
                    <a:ext uri="{9D8B030D-6E8A-4147-A177-3AD203B41FA5}">
                      <a16:colId xmlns:a16="http://schemas.microsoft.com/office/drawing/2014/main" val="205063106"/>
                    </a:ext>
                  </a:extLst>
                </a:gridCol>
              </a:tblGrid>
              <a:tr h="7183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Activity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 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879" marR="30879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Timing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879" marR="30879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Confidentiality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879" marR="30879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Comments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879" marR="30879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955766"/>
                  </a:ext>
                </a:extLst>
              </a:tr>
              <a:tr h="7183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Deal closes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879" marR="3087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Week of Feb. 12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879" marR="3087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Confidential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879" marR="30879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CA" sz="2800" dirty="0">
                          <a:effectLst/>
                        </a:rPr>
                        <a:t>Warehouse is replaced with long-term </a:t>
                      </a:r>
                      <a:r>
                        <a:rPr lang="en-CA" sz="2800" dirty="0" smtClean="0">
                          <a:effectLst/>
                        </a:rPr>
                        <a:t>debt</a:t>
                      </a:r>
                    </a:p>
                    <a:p>
                      <a:pPr marL="457200" marR="0" indent="-4572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CA" sz="2800" dirty="0" smtClean="0">
                          <a:effectLst/>
                        </a:rPr>
                        <a:t>Agreements </a:t>
                      </a:r>
                      <a:r>
                        <a:rPr lang="en-CA" sz="2800" dirty="0">
                          <a:effectLst/>
                        </a:rPr>
                        <a:t>are signed and funds are </a:t>
                      </a:r>
                      <a:r>
                        <a:rPr lang="en-CA" sz="2800" dirty="0" smtClean="0">
                          <a:effectLst/>
                        </a:rPr>
                        <a:t>transferred 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879" marR="30879" marT="0" marB="0"/>
                </a:tc>
                <a:extLst>
                  <a:ext uri="{0D108BD9-81ED-4DB2-BD59-A6C34878D82A}">
                    <a16:rowId xmlns:a16="http://schemas.microsoft.com/office/drawing/2014/main" val="1486996285"/>
                  </a:ext>
                </a:extLst>
              </a:tr>
              <a:tr h="14367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Technical briefing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 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879" marR="3087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Within 2-3 days after deal closes (week of Feb. 12 or 19)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879" marR="3087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Publicly Disclosed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879" marR="30879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CA" sz="2800" dirty="0">
                          <a:effectLst/>
                        </a:rPr>
                        <a:t>Update the media and stakeholders on the results of the first debt </a:t>
                      </a:r>
                      <a:r>
                        <a:rPr lang="en-CA" sz="2800" dirty="0" smtClean="0">
                          <a:effectLst/>
                        </a:rPr>
                        <a:t>offering</a:t>
                      </a:r>
                      <a:endParaRPr lang="en-CA" sz="28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 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879" marR="30879" marT="0" marB="0"/>
                </a:tc>
                <a:extLst>
                  <a:ext uri="{0D108BD9-81ED-4DB2-BD59-A6C34878D82A}">
                    <a16:rowId xmlns:a16="http://schemas.microsoft.com/office/drawing/2014/main" val="4209623089"/>
                  </a:ext>
                </a:extLst>
              </a:tr>
            </a:tbl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048000" y="7084128"/>
            <a:ext cx="19100800" cy="2484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3550" indent="-4635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8190"/>
              </a:buClr>
              <a:buSzPct val="90000"/>
              <a:buFont typeface="Wingdings" pitchFamily="2" charset="2"/>
              <a:buChar char="§"/>
              <a:defRPr sz="48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1pPr>
            <a:lvl2pPr marL="1485900" indent="-571500" algn="l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22860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SzPct val="85000"/>
              <a:buFont typeface="Webdings" pitchFamily="18" charset="2"/>
              <a:buChar char="4"/>
              <a:defRPr sz="36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32004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41148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32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4000" dirty="0"/>
              <a:t>Goal will be to optimize Trust pricing, and this will determine final amount sold</a:t>
            </a:r>
          </a:p>
          <a:p>
            <a:pPr defTabSz="914400"/>
            <a:r>
              <a:rPr lang="en-US" sz="4000" dirty="0" smtClean="0"/>
              <a:t>Outcome of deal will be made public through technical briefing to be held 2-3 days after the deal closes</a:t>
            </a:r>
          </a:p>
          <a:p>
            <a:pPr defTabSz="914400"/>
            <a:r>
              <a:rPr lang="en-US" sz="4000" dirty="0" smtClean="0"/>
              <a:t>Appropriate for Government to communicate success of initial finding</a:t>
            </a:r>
          </a:p>
          <a:p>
            <a:pPr defTabSz="914400"/>
            <a:endParaRPr lang="en-CA" sz="4000" dirty="0"/>
          </a:p>
        </p:txBody>
      </p:sp>
    </p:spTree>
    <p:extLst>
      <p:ext uri="{BB962C8B-B14F-4D97-AF65-F5344CB8AC3E}">
        <p14:creationId xmlns:p14="http://schemas.microsoft.com/office/powerpoint/2010/main" val="260077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Reporting on the Trust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1839" y="7863841"/>
            <a:ext cx="18856960" cy="2484119"/>
          </a:xfrm>
        </p:spPr>
        <p:txBody>
          <a:bodyPr/>
          <a:lstStyle/>
          <a:p>
            <a:r>
              <a:rPr lang="en-US" sz="4000" dirty="0" smtClean="0"/>
              <a:t>OPG will report Trust financials and activities as part of its regular quarterly and annual reporting process</a:t>
            </a:r>
          </a:p>
          <a:p>
            <a:r>
              <a:rPr lang="en-US" sz="4000" dirty="0" smtClean="0"/>
              <a:t>Trust activities will be included in OPG’s standard news release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B9EF9D-8030-4E3A-BA42-609185FC6571}" type="slidenum">
              <a:rPr lang="en-CA" smtClean="0"/>
              <a:pPr>
                <a:defRPr/>
              </a:pPr>
              <a:t>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Presentation Title</a:t>
            </a:r>
            <a:endParaRPr lang="en-CA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779205"/>
              </p:ext>
            </p:extLst>
          </p:nvPr>
        </p:nvGraphicFramePr>
        <p:xfrm>
          <a:off x="3291840" y="2880360"/>
          <a:ext cx="18856959" cy="410347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778242">
                  <a:extLst>
                    <a:ext uri="{9D8B030D-6E8A-4147-A177-3AD203B41FA5}">
                      <a16:colId xmlns:a16="http://schemas.microsoft.com/office/drawing/2014/main" val="3958667604"/>
                    </a:ext>
                  </a:extLst>
                </a:gridCol>
                <a:gridCol w="2926050">
                  <a:extLst>
                    <a:ext uri="{9D8B030D-6E8A-4147-A177-3AD203B41FA5}">
                      <a16:colId xmlns:a16="http://schemas.microsoft.com/office/drawing/2014/main" val="347084652"/>
                    </a:ext>
                  </a:extLst>
                </a:gridCol>
                <a:gridCol w="2865914">
                  <a:extLst>
                    <a:ext uri="{9D8B030D-6E8A-4147-A177-3AD203B41FA5}">
                      <a16:colId xmlns:a16="http://schemas.microsoft.com/office/drawing/2014/main" val="3388664790"/>
                    </a:ext>
                  </a:extLst>
                </a:gridCol>
                <a:gridCol w="8286753">
                  <a:extLst>
                    <a:ext uri="{9D8B030D-6E8A-4147-A177-3AD203B41FA5}">
                      <a16:colId xmlns:a16="http://schemas.microsoft.com/office/drawing/2014/main" val="4156913292"/>
                    </a:ext>
                  </a:extLst>
                </a:gridCol>
              </a:tblGrid>
              <a:tr h="1357588">
                <a:tc>
                  <a:txBody>
                    <a:bodyPr/>
                    <a:lstStyle/>
                    <a:p>
                      <a:pPr marL="0" marR="0" algn="l" defTabSz="18288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Activity</a:t>
                      </a:r>
                    </a:p>
                    <a:p>
                      <a:pPr marL="0" marR="0" algn="l" defTabSz="18288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18288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Timing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18288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Confidentiality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18288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Comments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64868"/>
                  </a:ext>
                </a:extLst>
              </a:tr>
              <a:tr h="27458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OPG Issues 2017 financial report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Week of March 5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Publicly Disclosed  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CA" sz="2800" dirty="0" smtClean="0">
                          <a:effectLst/>
                        </a:rPr>
                        <a:t>Trust reported </a:t>
                      </a:r>
                      <a:r>
                        <a:rPr lang="en-CA" sz="2800" dirty="0">
                          <a:effectLst/>
                        </a:rPr>
                        <a:t>in OPG’s Q4 financial </a:t>
                      </a:r>
                      <a:r>
                        <a:rPr lang="en-CA" sz="2800" dirty="0" smtClean="0">
                          <a:effectLst/>
                        </a:rPr>
                        <a:t>report</a:t>
                      </a:r>
                    </a:p>
                    <a:p>
                      <a:pPr marL="457200" marR="0" indent="-4572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CA" sz="2800" dirty="0" smtClean="0">
                          <a:effectLst/>
                        </a:rPr>
                        <a:t>OPG </a:t>
                      </a:r>
                      <a:r>
                        <a:rPr lang="en-CA" sz="2800" dirty="0">
                          <a:effectLst/>
                        </a:rPr>
                        <a:t>issues a </a:t>
                      </a:r>
                      <a:r>
                        <a:rPr lang="en-CA" sz="2800" dirty="0" smtClean="0">
                          <a:effectLst/>
                        </a:rPr>
                        <a:t>news </a:t>
                      </a:r>
                      <a:r>
                        <a:rPr lang="en-CA" sz="2800" dirty="0">
                          <a:effectLst/>
                        </a:rPr>
                        <a:t>release and financial information is filed with the Ontario Securities </a:t>
                      </a:r>
                      <a:r>
                        <a:rPr lang="en-CA" sz="2800" dirty="0" smtClean="0">
                          <a:effectLst/>
                        </a:rPr>
                        <a:t>Commission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156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418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Subsequent Offerings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6140" y="7551421"/>
            <a:ext cx="18856960" cy="2484119"/>
          </a:xfrm>
        </p:spPr>
        <p:txBody>
          <a:bodyPr/>
          <a:lstStyle/>
          <a:p>
            <a:r>
              <a:rPr lang="en-US" sz="4000" dirty="0" smtClean="0"/>
              <a:t>Timing and size of second tranche will depend on: </a:t>
            </a:r>
          </a:p>
          <a:p>
            <a:pPr lvl="1"/>
            <a:r>
              <a:rPr lang="en-US" sz="3200" dirty="0" smtClean="0"/>
              <a:t>cumulative amount of regulatory asset with the IESO </a:t>
            </a:r>
          </a:p>
          <a:p>
            <a:pPr lvl="1"/>
            <a:r>
              <a:rPr lang="en-US" sz="3200" dirty="0" smtClean="0"/>
              <a:t>market conditions  </a:t>
            </a:r>
          </a:p>
          <a:p>
            <a:pPr marL="0" indent="0">
              <a:buNone/>
            </a:pPr>
            <a:endParaRPr lang="en-US" sz="4000" dirty="0"/>
          </a:p>
          <a:p>
            <a:r>
              <a:rPr lang="en-US" sz="4000" dirty="0" smtClean="0"/>
              <a:t>Expect to go to market 3-4 times a year</a:t>
            </a:r>
            <a:endParaRPr lang="en-CA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B9EF9D-8030-4E3A-BA42-609185FC6571}" type="slidenum">
              <a:rPr lang="en-CA" smtClean="0"/>
              <a:pPr>
                <a:defRPr/>
              </a:pPr>
              <a:t>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Presentation Title</a:t>
            </a:r>
            <a:endParaRPr lang="en-CA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31129"/>
              </p:ext>
            </p:extLst>
          </p:nvPr>
        </p:nvGraphicFramePr>
        <p:xfrm>
          <a:off x="3291840" y="2880360"/>
          <a:ext cx="18856959" cy="340932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778242">
                  <a:extLst>
                    <a:ext uri="{9D8B030D-6E8A-4147-A177-3AD203B41FA5}">
                      <a16:colId xmlns:a16="http://schemas.microsoft.com/office/drawing/2014/main" val="3958667604"/>
                    </a:ext>
                  </a:extLst>
                </a:gridCol>
                <a:gridCol w="2926050">
                  <a:extLst>
                    <a:ext uri="{9D8B030D-6E8A-4147-A177-3AD203B41FA5}">
                      <a16:colId xmlns:a16="http://schemas.microsoft.com/office/drawing/2014/main" val="347084652"/>
                    </a:ext>
                  </a:extLst>
                </a:gridCol>
                <a:gridCol w="2865914">
                  <a:extLst>
                    <a:ext uri="{9D8B030D-6E8A-4147-A177-3AD203B41FA5}">
                      <a16:colId xmlns:a16="http://schemas.microsoft.com/office/drawing/2014/main" val="3388664790"/>
                    </a:ext>
                  </a:extLst>
                </a:gridCol>
                <a:gridCol w="8286753">
                  <a:extLst>
                    <a:ext uri="{9D8B030D-6E8A-4147-A177-3AD203B41FA5}">
                      <a16:colId xmlns:a16="http://schemas.microsoft.com/office/drawing/2014/main" val="4156913292"/>
                    </a:ext>
                  </a:extLst>
                </a:gridCol>
              </a:tblGrid>
              <a:tr h="1357588">
                <a:tc>
                  <a:txBody>
                    <a:bodyPr/>
                    <a:lstStyle/>
                    <a:p>
                      <a:pPr marL="0" marR="0" algn="l" defTabSz="18288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Activity</a:t>
                      </a:r>
                    </a:p>
                    <a:p>
                      <a:pPr marL="0" marR="0" algn="l" defTabSz="18288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18288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Timing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18288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Confidentiality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18288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Comments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64868"/>
                  </a:ext>
                </a:extLst>
              </a:tr>
              <a:tr h="20517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>
                          <a:effectLst/>
                        </a:rPr>
                        <a:t>Second tranche of debt issued and asset purchased from IESO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Placeholder:</a:t>
                      </a:r>
                      <a:endParaRPr lang="en-CA" sz="28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dirty="0" smtClean="0">
                          <a:effectLst/>
                        </a:rPr>
                        <a:t>March – May 2018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>
                          <a:effectLst/>
                        </a:rPr>
                        <a:t>Confidential</a:t>
                      </a:r>
                      <a:endParaRPr lang="en-C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Actual timing </a:t>
                      </a:r>
                      <a:r>
                        <a:rPr lang="en-US" sz="2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tbd</a:t>
                      </a:r>
                      <a:r>
                        <a:rPr lang="en-US" sz="2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based on results</a:t>
                      </a:r>
                      <a:r>
                        <a:rPr lang="en-US" sz="2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</a:t>
                      </a:r>
                      <a:r>
                        <a:rPr lang="en-US" sz="2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first tranche</a:t>
                      </a:r>
                      <a:endParaRPr lang="en-C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7104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519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theme/theme1.xml><?xml version="1.0" encoding="utf-8"?>
<a:theme xmlns:a="http://schemas.openxmlformats.org/drawingml/2006/main" name="13.07.11 PP Template Extern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27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127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>
          <a:outerShdw blurRad="127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21431" tIns="21431" rIns="21431" bIns="21431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1431" tIns="21431" rIns="21431" bIns="21431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674</Words>
  <Application>Microsoft Office PowerPoint</Application>
  <PresentationFormat>Custom</PresentationFormat>
  <Paragraphs>130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Franklin Gothic Book</vt:lpstr>
      <vt:lpstr>Helvetica Light</vt:lpstr>
      <vt:lpstr>Helvetica Neue</vt:lpstr>
      <vt:lpstr>Times New Roman</vt:lpstr>
      <vt:lpstr>Webdings</vt:lpstr>
      <vt:lpstr>Wingdings</vt:lpstr>
      <vt:lpstr>13.07.11 PP Template External</vt:lpstr>
      <vt:lpstr>Fair Hydro Plan Trust Timeline Briefing for Minister of Energy</vt:lpstr>
      <vt:lpstr>Background</vt:lpstr>
      <vt:lpstr>Establishing the Trust and Initiating Financing</vt:lpstr>
      <vt:lpstr>Marketing the Trust Assets</vt:lpstr>
      <vt:lpstr>Initial Offering</vt:lpstr>
      <vt:lpstr>Closing the Deal</vt:lpstr>
      <vt:lpstr>Reporting on the Trust</vt:lpstr>
      <vt:lpstr>Subsequent Offerings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PECK Kathryn -BRANDMGMT</dc:creator>
  <cp:lastModifiedBy>LEE John -TREASURY</cp:lastModifiedBy>
  <cp:revision>43</cp:revision>
  <dcterms:modified xsi:type="dcterms:W3CDTF">2017-12-12T23:15:55Z</dcterms:modified>
</cp:coreProperties>
</file>