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5"/>
  </p:notesMasterIdLst>
  <p:handoutMasterIdLst>
    <p:handoutMasterId r:id="rId26"/>
  </p:handoutMasterIdLst>
  <p:sldIdLst>
    <p:sldId id="484" r:id="rId6"/>
    <p:sldId id="516" r:id="rId7"/>
    <p:sldId id="517" r:id="rId8"/>
    <p:sldId id="518" r:id="rId9"/>
    <p:sldId id="519" r:id="rId10"/>
    <p:sldId id="526" r:id="rId11"/>
    <p:sldId id="527" r:id="rId12"/>
    <p:sldId id="523" r:id="rId13"/>
    <p:sldId id="528" r:id="rId14"/>
    <p:sldId id="514" r:id="rId15"/>
    <p:sldId id="525" r:id="rId16"/>
    <p:sldId id="454" r:id="rId17"/>
    <p:sldId id="491" r:id="rId18"/>
    <p:sldId id="515" r:id="rId19"/>
    <p:sldId id="502" r:id="rId20"/>
    <p:sldId id="496" r:id="rId21"/>
    <p:sldId id="465" r:id="rId22"/>
    <p:sldId id="462" r:id="rId23"/>
    <p:sldId id="503" r:id="rId24"/>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guide id="3" orient="horz" pos="3024" userDrawn="1">
          <p15:clr>
            <a:srgbClr val="A4A3A4"/>
          </p15:clr>
        </p15:guide>
        <p15:guide id="4"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ehob, James (ENERGY)" initials="JPR" lastIdx="7" clrIdx="0"/>
  <p:cmAuthor id="7" name="Larissa Ho" initials="LH" lastIdx="3" clrIdx="7"/>
  <p:cmAuthor id="1" name="Kacaba, Jennifer (ENERGY/MEDEI/MRI)" initials="JK" lastIdx="1" clrIdx="1"/>
  <p:cmAuthor id="2" name="Hume, Steen (ENERGY)" initials="HS(" lastIdx="2" clrIdx="2"/>
  <p:cmAuthor id="3" name="Qureshi, Musab (ENERGY)" initials="QM(" lastIdx="2" clrIdx="3"/>
  <p:cmAuthor id="4" name="Ava Lightbody" initials="AL" lastIdx="9" clrIdx="4"/>
  <p:cmAuthor id="5" name="Gavin He" initials="GH" lastIdx="4" clrIdx="5"/>
  <p:cmAuthor id="6" name="John Kim" initials="JK" lastIdx="1"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2840"/>
    <a:srgbClr val="ECEADC"/>
    <a:srgbClr val="265795"/>
    <a:srgbClr val="0D5341"/>
    <a:srgbClr val="5D032A"/>
    <a:srgbClr val="E78F47"/>
    <a:srgbClr val="48A280"/>
    <a:srgbClr val="2C778C"/>
    <a:srgbClr val="6FC9D3"/>
    <a:srgbClr val="FAB4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667" autoAdjust="0"/>
    <p:restoredTop sz="90791" autoAdjust="0"/>
  </p:normalViewPr>
  <p:slideViewPr>
    <p:cSldViewPr>
      <p:cViewPr varScale="1">
        <p:scale>
          <a:sx n="85" d="100"/>
          <a:sy n="85" d="100"/>
        </p:scale>
        <p:origin x="924"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4" d="100"/>
          <a:sy n="54" d="100"/>
        </p:scale>
        <p:origin x="-1704" y="-102"/>
      </p:cViewPr>
      <p:guideLst>
        <p:guide orient="horz" pos="2928"/>
        <p:guide pos="2208"/>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170583" cy="480388"/>
          </a:xfrm>
          <a:prstGeom prst="rect">
            <a:avLst/>
          </a:prstGeom>
        </p:spPr>
        <p:txBody>
          <a:bodyPr vert="horz" lIns="94837" tIns="47418" rIns="94837" bIns="47418" rtlCol="0"/>
          <a:lstStyle>
            <a:lvl1pPr algn="l">
              <a:defRPr sz="1200"/>
            </a:lvl1pPr>
          </a:lstStyle>
          <a:p>
            <a:endParaRPr lang="en-CA"/>
          </a:p>
        </p:txBody>
      </p:sp>
      <p:sp>
        <p:nvSpPr>
          <p:cNvPr id="3" name="Date Placeholder 2"/>
          <p:cNvSpPr>
            <a:spLocks noGrp="1"/>
          </p:cNvSpPr>
          <p:nvPr>
            <p:ph type="dt" sz="quarter" idx="1"/>
          </p:nvPr>
        </p:nvSpPr>
        <p:spPr>
          <a:xfrm>
            <a:off x="4142965" y="0"/>
            <a:ext cx="3170583" cy="480388"/>
          </a:xfrm>
          <a:prstGeom prst="rect">
            <a:avLst/>
          </a:prstGeom>
        </p:spPr>
        <p:txBody>
          <a:bodyPr vert="horz" lIns="94837" tIns="47418" rIns="94837" bIns="47418" rtlCol="0"/>
          <a:lstStyle>
            <a:lvl1pPr algn="r">
              <a:defRPr sz="1200"/>
            </a:lvl1pPr>
          </a:lstStyle>
          <a:p>
            <a:fld id="{02ED030A-1D88-4BD9-A646-7AFE27022B5C}" type="datetimeFigureOut">
              <a:rPr lang="en-CA" smtClean="0"/>
              <a:t>12/13/2017</a:t>
            </a:fld>
            <a:endParaRPr lang="en-CA"/>
          </a:p>
        </p:txBody>
      </p:sp>
      <p:sp>
        <p:nvSpPr>
          <p:cNvPr id="4" name="Footer Placeholder 3"/>
          <p:cNvSpPr>
            <a:spLocks noGrp="1"/>
          </p:cNvSpPr>
          <p:nvPr>
            <p:ph type="ftr" sz="quarter" idx="2"/>
          </p:nvPr>
        </p:nvSpPr>
        <p:spPr>
          <a:xfrm>
            <a:off x="3" y="9119173"/>
            <a:ext cx="3170583" cy="480388"/>
          </a:xfrm>
          <a:prstGeom prst="rect">
            <a:avLst/>
          </a:prstGeom>
        </p:spPr>
        <p:txBody>
          <a:bodyPr vert="horz" lIns="94837" tIns="47418" rIns="94837" bIns="47418" rtlCol="0" anchor="b"/>
          <a:lstStyle>
            <a:lvl1pPr algn="l">
              <a:defRPr sz="1200"/>
            </a:lvl1pPr>
          </a:lstStyle>
          <a:p>
            <a:endParaRPr lang="en-CA"/>
          </a:p>
        </p:txBody>
      </p:sp>
      <p:sp>
        <p:nvSpPr>
          <p:cNvPr id="5" name="Slide Number Placeholder 4"/>
          <p:cNvSpPr>
            <a:spLocks noGrp="1"/>
          </p:cNvSpPr>
          <p:nvPr>
            <p:ph type="sldNum" sz="quarter" idx="3"/>
          </p:nvPr>
        </p:nvSpPr>
        <p:spPr>
          <a:xfrm>
            <a:off x="4142965" y="9119173"/>
            <a:ext cx="3170583" cy="480388"/>
          </a:xfrm>
          <a:prstGeom prst="rect">
            <a:avLst/>
          </a:prstGeom>
        </p:spPr>
        <p:txBody>
          <a:bodyPr vert="horz" lIns="94837" tIns="47418" rIns="94837" bIns="47418" rtlCol="0" anchor="b"/>
          <a:lstStyle>
            <a:lvl1pPr algn="r">
              <a:defRPr sz="1200"/>
            </a:lvl1pPr>
          </a:lstStyle>
          <a:p>
            <a:fld id="{470B7392-A933-4A85-81A0-FBA2B3B71538}" type="slidenum">
              <a:rPr lang="en-CA" smtClean="0"/>
              <a:t>‹#›</a:t>
            </a:fld>
            <a:endParaRPr lang="en-CA"/>
          </a:p>
        </p:txBody>
      </p:sp>
    </p:spTree>
    <p:extLst>
      <p:ext uri="{BB962C8B-B14F-4D97-AF65-F5344CB8AC3E}">
        <p14:creationId xmlns:p14="http://schemas.microsoft.com/office/powerpoint/2010/main" val="14860580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39" tIns="48320" rIns="96639" bIns="48320" rtlCol="0"/>
          <a:lstStyle>
            <a:lvl1pPr algn="l">
              <a:defRPr sz="1200"/>
            </a:lvl1pPr>
          </a:lstStyle>
          <a:p>
            <a:endParaRPr lang="en-CA"/>
          </a:p>
        </p:txBody>
      </p:sp>
      <p:sp>
        <p:nvSpPr>
          <p:cNvPr id="3" name="Date Placeholder 2"/>
          <p:cNvSpPr>
            <a:spLocks noGrp="1"/>
          </p:cNvSpPr>
          <p:nvPr>
            <p:ph type="dt" idx="1"/>
          </p:nvPr>
        </p:nvSpPr>
        <p:spPr>
          <a:xfrm>
            <a:off x="4143587" y="0"/>
            <a:ext cx="3169920" cy="480060"/>
          </a:xfrm>
          <a:prstGeom prst="rect">
            <a:avLst/>
          </a:prstGeom>
        </p:spPr>
        <p:txBody>
          <a:bodyPr vert="horz" lIns="96639" tIns="48320" rIns="96639" bIns="48320" rtlCol="0"/>
          <a:lstStyle>
            <a:lvl1pPr algn="r">
              <a:defRPr sz="1200"/>
            </a:lvl1pPr>
          </a:lstStyle>
          <a:p>
            <a:fld id="{9BE7B536-09FC-413B-89AC-3188E041EB2C}" type="datetimeFigureOut">
              <a:rPr lang="en-CA" smtClean="0"/>
              <a:pPr/>
              <a:t>12/13/2017</a:t>
            </a:fld>
            <a:endParaRPr lang="en-CA"/>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6639" tIns="48320" rIns="96639" bIns="48320" rtlCol="0" anchor="ctr"/>
          <a:lstStyle/>
          <a:p>
            <a:endParaRPr lang="en-CA"/>
          </a:p>
        </p:txBody>
      </p:sp>
      <p:sp>
        <p:nvSpPr>
          <p:cNvPr id="5" name="Notes Placeholder 4"/>
          <p:cNvSpPr>
            <a:spLocks noGrp="1"/>
          </p:cNvSpPr>
          <p:nvPr>
            <p:ph type="body" sz="quarter" idx="3"/>
          </p:nvPr>
        </p:nvSpPr>
        <p:spPr>
          <a:xfrm>
            <a:off x="731521" y="4560570"/>
            <a:ext cx="5852160" cy="4320540"/>
          </a:xfrm>
          <a:prstGeom prst="rect">
            <a:avLst/>
          </a:prstGeom>
        </p:spPr>
        <p:txBody>
          <a:bodyPr vert="horz" lIns="96639" tIns="48320" rIns="96639" bIns="483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9119474"/>
            <a:ext cx="3169920" cy="480060"/>
          </a:xfrm>
          <a:prstGeom prst="rect">
            <a:avLst/>
          </a:prstGeom>
        </p:spPr>
        <p:txBody>
          <a:bodyPr vert="horz" lIns="96639" tIns="48320" rIns="96639" bIns="48320" rtlCol="0" anchor="b"/>
          <a:lstStyle>
            <a:lvl1pPr algn="l">
              <a:defRPr sz="1200"/>
            </a:lvl1pPr>
          </a:lstStyle>
          <a:p>
            <a:endParaRPr lang="en-CA"/>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39" tIns="48320" rIns="96639" bIns="48320" rtlCol="0" anchor="b"/>
          <a:lstStyle>
            <a:lvl1pPr algn="r">
              <a:defRPr sz="1200"/>
            </a:lvl1pPr>
          </a:lstStyle>
          <a:p>
            <a:fld id="{6C90B55D-4405-43FA-833E-6FA169BF2943}" type="slidenum">
              <a:rPr lang="en-CA" smtClean="0"/>
              <a:pPr/>
              <a:t>‹#›</a:t>
            </a:fld>
            <a:endParaRPr lang="en-CA"/>
          </a:p>
        </p:txBody>
      </p:sp>
    </p:spTree>
    <p:extLst>
      <p:ext uri="{BB962C8B-B14F-4D97-AF65-F5344CB8AC3E}">
        <p14:creationId xmlns:p14="http://schemas.microsoft.com/office/powerpoint/2010/main" val="3727327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C90B55D-4405-43FA-833E-6FA169BF2943}" type="slidenum">
              <a:rPr lang="en-CA" smtClean="0">
                <a:solidFill>
                  <a:prstClr val="black"/>
                </a:solidFill>
              </a:rPr>
              <a:pPr/>
              <a:t>1</a:t>
            </a:fld>
            <a:endParaRPr lang="en-CA" dirty="0">
              <a:solidFill>
                <a:prstClr val="black"/>
              </a:solidFill>
            </a:endParaRPr>
          </a:p>
        </p:txBody>
      </p:sp>
    </p:spTree>
    <p:extLst>
      <p:ext uri="{BB962C8B-B14F-4D97-AF65-F5344CB8AC3E}">
        <p14:creationId xmlns:p14="http://schemas.microsoft.com/office/powerpoint/2010/main" val="1623849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6C90B55D-4405-43FA-833E-6FA169BF2943}" type="slidenum">
              <a:rPr lang="en-CA" smtClean="0"/>
              <a:pPr/>
              <a:t>2</a:t>
            </a:fld>
            <a:endParaRPr lang="en-CA"/>
          </a:p>
        </p:txBody>
      </p:sp>
    </p:spTree>
    <p:extLst>
      <p:ext uri="{BB962C8B-B14F-4D97-AF65-F5344CB8AC3E}">
        <p14:creationId xmlns:p14="http://schemas.microsoft.com/office/powerpoint/2010/main" val="9764927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6C90B55D-4405-43FA-833E-6FA169BF2943}" type="slidenum">
              <a:rPr lang="en-CA" smtClean="0"/>
              <a:pPr/>
              <a:t>3</a:t>
            </a:fld>
            <a:endParaRPr lang="en-CA"/>
          </a:p>
        </p:txBody>
      </p:sp>
    </p:spTree>
    <p:extLst>
      <p:ext uri="{BB962C8B-B14F-4D97-AF65-F5344CB8AC3E}">
        <p14:creationId xmlns:p14="http://schemas.microsoft.com/office/powerpoint/2010/main" val="35650109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a:xfrm>
            <a:off x="4143587" y="9119474"/>
            <a:ext cx="3169920" cy="480060"/>
          </a:xfrm>
          <a:prstGeom prst="rect">
            <a:avLst/>
          </a:prstGeom>
        </p:spPr>
        <p:txBody>
          <a:bodyPr/>
          <a:lstStyle/>
          <a:p>
            <a:fld id="{6C90B55D-4405-43FA-833E-6FA169BF2943}" type="slidenum">
              <a:rPr lang="en-CA" smtClean="0">
                <a:solidFill>
                  <a:prstClr val="black"/>
                </a:solidFill>
              </a:rPr>
              <a:pPr/>
              <a:t>11</a:t>
            </a:fld>
            <a:endParaRPr lang="en-CA">
              <a:solidFill>
                <a:prstClr val="black"/>
              </a:solidFill>
            </a:endParaRPr>
          </a:p>
        </p:txBody>
      </p:sp>
    </p:spTree>
    <p:extLst>
      <p:ext uri="{BB962C8B-B14F-4D97-AF65-F5344CB8AC3E}">
        <p14:creationId xmlns:p14="http://schemas.microsoft.com/office/powerpoint/2010/main" val="12033193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6C90B55D-4405-43FA-833E-6FA169BF2943}" type="slidenum">
              <a:rPr lang="en-CA" smtClean="0"/>
              <a:pPr/>
              <a:t>12</a:t>
            </a:fld>
            <a:endParaRPr lang="en-CA"/>
          </a:p>
        </p:txBody>
      </p:sp>
    </p:spTree>
    <p:extLst>
      <p:ext uri="{BB962C8B-B14F-4D97-AF65-F5344CB8AC3E}">
        <p14:creationId xmlns:p14="http://schemas.microsoft.com/office/powerpoint/2010/main" val="15702021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81200"/>
            <a:ext cx="7772400" cy="1374775"/>
          </a:xfrm>
          <a:noFill/>
        </p:spPr>
        <p:txBody>
          <a:bodyPr>
            <a:normAutofit/>
          </a:bodyPr>
          <a:lstStyle>
            <a:lvl1pPr algn="ctr">
              <a:defRPr sz="28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sz="1800" b="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dirty="0"/>
          </a:p>
        </p:txBody>
      </p:sp>
      <p:sp>
        <p:nvSpPr>
          <p:cNvPr id="7" name="Rectangle 6"/>
          <p:cNvSpPr/>
          <p:nvPr userDrawn="1"/>
        </p:nvSpPr>
        <p:spPr>
          <a:xfrm>
            <a:off x="472440" y="1435608"/>
            <a:ext cx="8138160" cy="36576"/>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p:cNvSpPr/>
          <p:nvPr userDrawn="1"/>
        </p:nvSpPr>
        <p:spPr>
          <a:xfrm>
            <a:off x="472440" y="1371600"/>
            <a:ext cx="8138160" cy="3657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5175" y="416580"/>
            <a:ext cx="1959425" cy="914400"/>
          </a:xfrm>
          <a:prstGeom prst="rect">
            <a:avLst/>
          </a:prstGeom>
        </p:spPr>
      </p:pic>
      <p:sp>
        <p:nvSpPr>
          <p:cNvPr id="5" name="TextBox 4"/>
          <p:cNvSpPr txBox="1"/>
          <p:nvPr userDrawn="1"/>
        </p:nvSpPr>
        <p:spPr>
          <a:xfrm>
            <a:off x="7239000" y="899426"/>
            <a:ext cx="1409700" cy="400110"/>
          </a:xfrm>
          <a:prstGeom prst="rect">
            <a:avLst/>
          </a:prstGeom>
          <a:noFill/>
        </p:spPr>
        <p:txBody>
          <a:bodyPr wrap="square" rtlCol="0">
            <a:spAutoFit/>
          </a:bodyPr>
          <a:lstStyle/>
          <a:p>
            <a:r>
              <a:rPr lang="en-CA" sz="2000" b="1" dirty="0" smtClean="0">
                <a:latin typeface="Verdana" panose="020B0604030504040204" pitchFamily="34" charset="0"/>
                <a:ea typeface="Verdana" panose="020B0604030504040204" pitchFamily="34" charset="0"/>
                <a:cs typeface="Verdana" panose="020B0604030504040204" pitchFamily="34" charset="0"/>
              </a:rPr>
              <a:t>ENERGY</a:t>
            </a:r>
            <a:endParaRPr lang="en-CA" sz="20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Rectangle 5"/>
          <p:cNvSpPr/>
          <p:nvPr userDrawn="1"/>
        </p:nvSpPr>
        <p:spPr>
          <a:xfrm>
            <a:off x="6602860" y="713601"/>
            <a:ext cx="1410964" cy="276999"/>
          </a:xfrm>
          <a:prstGeom prst="rect">
            <a:avLst/>
          </a:prstGeom>
        </p:spPr>
        <p:txBody>
          <a:bodyPr wrap="none">
            <a:spAutoFit/>
          </a:bodyPr>
          <a:lstStyle/>
          <a:p>
            <a:r>
              <a:rPr lang="en-CA" sz="1200" b="1" dirty="0" smtClean="0">
                <a:latin typeface="Verdana" panose="020B0604030504040204" pitchFamily="34" charset="0"/>
                <a:ea typeface="Verdana" panose="020B0604030504040204" pitchFamily="34" charset="0"/>
                <a:cs typeface="Verdana" panose="020B0604030504040204" pitchFamily="34" charset="0"/>
              </a:rPr>
              <a:t>MINISTRY OF </a:t>
            </a:r>
            <a:endParaRPr lang="en-CA" sz="12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6533545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731520"/>
          </a:xfrm>
        </p:spPr>
        <p:txBody>
          <a:bodyPr>
            <a:normAutofit/>
          </a:bodyPr>
          <a:lstStyle>
            <a:lvl1pPr algn="l">
              <a:defRPr sz="20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CA" dirty="0"/>
          </a:p>
        </p:txBody>
      </p:sp>
      <p:sp>
        <p:nvSpPr>
          <p:cNvPr id="3" name="Content Placeholder 2"/>
          <p:cNvSpPr>
            <a:spLocks noGrp="1"/>
          </p:cNvSpPr>
          <p:nvPr>
            <p:ph idx="1"/>
          </p:nvPr>
        </p:nvSpPr>
        <p:spPr>
          <a:xfrm>
            <a:off x="457200" y="1219200"/>
            <a:ext cx="8280000" cy="4953000"/>
          </a:xfrm>
        </p:spPr>
        <p:txBody>
          <a:bodyPr/>
          <a:lstStyle>
            <a:lvl1pPr>
              <a:spcBef>
                <a:spcPts val="400"/>
              </a:spcBef>
              <a:defRPr>
                <a:latin typeface="Verdana" panose="020B0604030504040204" pitchFamily="34" charset="0"/>
                <a:ea typeface="Verdana" panose="020B0604030504040204" pitchFamily="34" charset="0"/>
                <a:cs typeface="Verdana" panose="020B0604030504040204" pitchFamily="34" charset="0"/>
              </a:defRPr>
            </a:lvl1pPr>
            <a:lvl2pPr marL="742950" indent="-285750">
              <a:spcBef>
                <a:spcPts val="400"/>
              </a:spcBef>
              <a:buSzPct val="100000"/>
              <a:buFont typeface="Courier New" panose="02070309020205020404" pitchFamily="49" charset="0"/>
              <a:buChar char="o"/>
              <a:defRPr>
                <a:latin typeface="Verdana" panose="020B0604030504040204" pitchFamily="34" charset="0"/>
                <a:ea typeface="Verdana" panose="020B0604030504040204" pitchFamily="34" charset="0"/>
                <a:cs typeface="Verdana" panose="020B0604030504040204" pitchFamily="34" charset="0"/>
              </a:defRPr>
            </a:lvl2pPr>
            <a:lvl3pPr>
              <a:spcBef>
                <a:spcPts val="400"/>
              </a:spcBef>
              <a:defRPr>
                <a:latin typeface="Verdana" panose="020B0604030504040204" pitchFamily="34" charset="0"/>
                <a:ea typeface="Verdana" panose="020B0604030504040204" pitchFamily="34" charset="0"/>
                <a:cs typeface="Verdana" panose="020B0604030504040204" pitchFamily="34" charset="0"/>
              </a:defRPr>
            </a:lvl3pPr>
          </a:lstStyle>
          <a:p>
            <a:pPr lvl="0"/>
            <a:r>
              <a:rPr lang="en-US" smtClean="0"/>
              <a:t>Click to edit Master text styles</a:t>
            </a:r>
          </a:p>
          <a:p>
            <a:pPr lvl="1"/>
            <a:r>
              <a:rPr lang="en-US" smtClean="0"/>
              <a:t>Second level</a:t>
            </a:r>
          </a:p>
          <a:p>
            <a:pPr lvl="2"/>
            <a:r>
              <a:rPr lang="en-US" smtClean="0"/>
              <a:t>Third level</a:t>
            </a:r>
          </a:p>
        </p:txBody>
      </p:sp>
      <p:sp>
        <p:nvSpPr>
          <p:cNvPr id="8" name="AutoShape 1"/>
          <p:cNvSpPr>
            <a:spLocks/>
          </p:cNvSpPr>
          <p:nvPr userDrawn="1"/>
        </p:nvSpPr>
        <p:spPr bwMode="auto">
          <a:xfrm>
            <a:off x="7308304" y="74613"/>
            <a:ext cx="1728192" cy="306387"/>
          </a:xfrm>
          <a:custGeom>
            <a:avLst/>
            <a:gdLst>
              <a:gd name="T0" fmla="*/ 2147483647 w 21600"/>
              <a:gd name="T1" fmla="*/ 30823000 h 21600"/>
              <a:gd name="T2" fmla="*/ 2147483647 w 21600"/>
              <a:gd name="T3" fmla="*/ 30823000 h 21600"/>
              <a:gd name="T4" fmla="*/ 2147483647 w 21600"/>
              <a:gd name="T5" fmla="*/ 30823000 h 21600"/>
              <a:gd name="T6" fmla="*/ 2147483647 w 21600"/>
              <a:gd name="T7" fmla="*/ 30823000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Lst>
        </p:spPr>
        <p:txBody>
          <a:bodyPr lIns="45719" tIns="45719" rIns="45719" bIns="45719"/>
          <a:lstStyle/>
          <a:p>
            <a:pPr algn="r"/>
            <a:r>
              <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sym typeface="Candara" pitchFamily="34" charset="0"/>
              </a:rPr>
              <a:t>CONFIDENTIAL</a:t>
            </a:r>
            <a:endPar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9" name="Rectangle 3"/>
          <p:cNvSpPr>
            <a:spLocks noChangeArrowheads="1"/>
          </p:cNvSpPr>
          <p:nvPr userDrawn="1"/>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37194848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77240" y="2362200"/>
            <a:ext cx="7680960" cy="1133475"/>
          </a:xfrm>
          <a:ln>
            <a:solidFill>
              <a:schemeClr val="bg1">
                <a:lumMod val="50000"/>
              </a:schemeClr>
            </a:solidFill>
          </a:ln>
        </p:spPr>
        <p:txBody>
          <a:bodyPr anchor="ctr">
            <a:normAutofit/>
          </a:bodyPr>
          <a:lstStyle>
            <a:lvl1pPr algn="l">
              <a:defRPr sz="2400" b="1" cap="none" baseline="0">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CA" dirty="0"/>
          </a:p>
        </p:txBody>
      </p:sp>
      <p:sp>
        <p:nvSpPr>
          <p:cNvPr id="3" name="Text Placeholder 2"/>
          <p:cNvSpPr>
            <a:spLocks noGrp="1"/>
          </p:cNvSpPr>
          <p:nvPr>
            <p:ph type="body" idx="1"/>
          </p:nvPr>
        </p:nvSpPr>
        <p:spPr>
          <a:xfrm>
            <a:off x="777240" y="3505200"/>
            <a:ext cx="7680960" cy="1500187"/>
          </a:xfrm>
        </p:spPr>
        <p:txBody>
          <a:bodyPr anchor="t">
            <a:normAutofit/>
          </a:bodyPr>
          <a:lstStyle>
            <a:lvl1pPr marL="0" indent="0">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Rectangle 3"/>
          <p:cNvSpPr>
            <a:spLocks noChangeArrowheads="1"/>
          </p:cNvSpPr>
          <p:nvPr userDrawn="1"/>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402586812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93192" y="381000"/>
            <a:ext cx="8311896" cy="859536"/>
          </a:xfrm>
        </p:spPr>
        <p:txBody>
          <a:bodyPr>
            <a:normAutofit/>
          </a:bodyPr>
          <a:lstStyle>
            <a:lvl1pPr algn="l">
              <a:defRPr sz="20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CA" dirty="0"/>
          </a:p>
        </p:txBody>
      </p:sp>
      <p:sp>
        <p:nvSpPr>
          <p:cNvPr id="6" name="AutoShape 1"/>
          <p:cNvSpPr>
            <a:spLocks/>
          </p:cNvSpPr>
          <p:nvPr userDrawn="1"/>
        </p:nvSpPr>
        <p:spPr bwMode="auto">
          <a:xfrm>
            <a:off x="7308304" y="76200"/>
            <a:ext cx="1728192" cy="306387"/>
          </a:xfrm>
          <a:custGeom>
            <a:avLst/>
            <a:gdLst>
              <a:gd name="T0" fmla="*/ 2147483647 w 21600"/>
              <a:gd name="T1" fmla="*/ 30823000 h 21600"/>
              <a:gd name="T2" fmla="*/ 2147483647 w 21600"/>
              <a:gd name="T3" fmla="*/ 30823000 h 21600"/>
              <a:gd name="T4" fmla="*/ 2147483647 w 21600"/>
              <a:gd name="T5" fmla="*/ 30823000 h 21600"/>
              <a:gd name="T6" fmla="*/ 2147483647 w 21600"/>
              <a:gd name="T7" fmla="*/ 30823000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Lst>
        </p:spPr>
        <p:txBody>
          <a:bodyPr lIns="45719" tIns="45719" rIns="45719" bIns="45719"/>
          <a:lstStyle/>
          <a:p>
            <a:pPr algn="r"/>
            <a:r>
              <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sym typeface="Candara" pitchFamily="34" charset="0"/>
              </a:rPr>
              <a:t>CONFIDENTIAL</a:t>
            </a:r>
            <a:endPar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7" name="Rectangle 3"/>
          <p:cNvSpPr>
            <a:spLocks noChangeArrowheads="1"/>
          </p:cNvSpPr>
          <p:nvPr userDrawn="1"/>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22413198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6"/>
          <p:cNvSpPr/>
          <p:nvPr userDrawn="1"/>
        </p:nvSpPr>
        <p:spPr>
          <a:xfrm>
            <a:off x="473075" y="1435100"/>
            <a:ext cx="8137525" cy="36513"/>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dirty="0">
              <a:solidFill>
                <a:prstClr val="white"/>
              </a:solidFill>
            </a:endParaRPr>
          </a:p>
        </p:txBody>
      </p:sp>
      <p:sp>
        <p:nvSpPr>
          <p:cNvPr id="5" name="Rectangle 7"/>
          <p:cNvSpPr/>
          <p:nvPr userDrawn="1"/>
        </p:nvSpPr>
        <p:spPr>
          <a:xfrm>
            <a:off x="473075" y="1371600"/>
            <a:ext cx="8137525" cy="365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dirty="0">
              <a:solidFill>
                <a:prstClr val="white"/>
              </a:solidFill>
            </a:endParaRPr>
          </a:p>
        </p:txBody>
      </p:sp>
      <p:sp>
        <p:nvSpPr>
          <p:cNvPr id="6" name="Rectangle 8"/>
          <p:cNvSpPr/>
          <p:nvPr userDrawn="1"/>
        </p:nvSpPr>
        <p:spPr>
          <a:xfrm>
            <a:off x="76200" y="6096000"/>
            <a:ext cx="8915400" cy="685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dirty="0">
              <a:solidFill>
                <a:prstClr val="white"/>
              </a:solidFill>
            </a:endParaRPr>
          </a:p>
        </p:txBody>
      </p:sp>
      <p:pic>
        <p:nvPicPr>
          <p:cNvPr id="7" name="Picture 3"/>
          <p:cNvPicPr>
            <a:picLocks noChangeAspect="1"/>
          </p:cNvPicPr>
          <p:nvPr userDrawn="1"/>
        </p:nvPicPr>
        <p:blipFill>
          <a:blip r:embed="rId2"/>
          <a:srcRect/>
          <a:stretch>
            <a:fillRect/>
          </a:stretch>
        </p:blipFill>
        <p:spPr bwMode="auto">
          <a:xfrm>
            <a:off x="555625" y="415925"/>
            <a:ext cx="1958975" cy="914400"/>
          </a:xfrm>
          <a:prstGeom prst="rect">
            <a:avLst/>
          </a:prstGeom>
          <a:noFill/>
          <a:ln w="9525">
            <a:noFill/>
            <a:miter lim="800000"/>
            <a:headEnd/>
            <a:tailEnd/>
          </a:ln>
        </p:spPr>
      </p:pic>
      <p:sp>
        <p:nvSpPr>
          <p:cNvPr id="8" name="AutoShape 1"/>
          <p:cNvSpPr>
            <a:spLocks/>
          </p:cNvSpPr>
          <p:nvPr userDrawn="1"/>
        </p:nvSpPr>
        <p:spPr bwMode="auto">
          <a:xfrm>
            <a:off x="2652713" y="6307138"/>
            <a:ext cx="3778250" cy="306387"/>
          </a:xfrm>
          <a:custGeom>
            <a:avLst/>
            <a:gdLst>
              <a:gd name="T0" fmla="*/ 2147483647 w 21600"/>
              <a:gd name="T1" fmla="*/ 30823000 h 21600"/>
              <a:gd name="T2" fmla="*/ 2147483647 w 21600"/>
              <a:gd name="T3" fmla="*/ 30823000 h 21600"/>
              <a:gd name="T4" fmla="*/ 2147483647 w 21600"/>
              <a:gd name="T5" fmla="*/ 30823000 h 21600"/>
              <a:gd name="T6" fmla="*/ 2147483647 w 21600"/>
              <a:gd name="T7" fmla="*/ 30823000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p:spPr>
        <p:txBody>
          <a:bodyPr lIns="45719" tIns="45719" rIns="45719" bIns="45719"/>
          <a:lstStyle/>
          <a:p>
            <a:pPr algn="ctr">
              <a:defRPr/>
            </a:pPr>
            <a:r>
              <a:rPr lang="en-US" sz="1200" dirty="0">
                <a:solidFill>
                  <a:prstClr val="black">
                    <a:lumMod val="65000"/>
                    <a:lumOff val="35000"/>
                  </a:prstClr>
                </a:solidFill>
                <a:latin typeface="Arial Unicode MS" panose="020B0604020202020204" pitchFamily="34" charset="-128"/>
                <a:ea typeface="Arial Unicode MS" panose="020B0604020202020204" pitchFamily="34" charset="-128"/>
                <a:cs typeface="Arial Unicode MS" panose="020B0604020202020204" pitchFamily="34" charset="-128"/>
                <a:sym typeface="Candara" pitchFamily="34" charset="0"/>
              </a:rPr>
              <a:t>CONFIDENTIAL AND SUBJECT TO </a:t>
            </a:r>
          </a:p>
          <a:p>
            <a:pPr algn="ctr">
              <a:defRPr/>
            </a:pPr>
            <a:r>
              <a:rPr lang="en-US" sz="1200" dirty="0">
                <a:solidFill>
                  <a:prstClr val="black">
                    <a:lumMod val="65000"/>
                    <a:lumOff val="35000"/>
                  </a:prstClr>
                </a:solidFill>
                <a:latin typeface="Arial Unicode MS" panose="020B0604020202020204" pitchFamily="34" charset="-128"/>
                <a:ea typeface="Arial Unicode MS" panose="020B0604020202020204" pitchFamily="34" charset="-128"/>
                <a:cs typeface="Arial Unicode MS" panose="020B0604020202020204" pitchFamily="34" charset="-128"/>
                <a:sym typeface="Candara" pitchFamily="34" charset="0"/>
              </a:rPr>
              <a:t>SOLICITOR &amp; CLIENT PRIVILEGE</a:t>
            </a:r>
            <a:endParaRPr lang="en-US" sz="1200" dirty="0">
              <a:solidFill>
                <a:prstClr val="black">
                  <a:lumMod val="65000"/>
                  <a:lumOff val="35000"/>
                </a:prst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2" name="Title 1"/>
          <p:cNvSpPr>
            <a:spLocks noGrp="1"/>
          </p:cNvSpPr>
          <p:nvPr>
            <p:ph type="ctrTitle"/>
          </p:nvPr>
        </p:nvSpPr>
        <p:spPr>
          <a:xfrm>
            <a:off x="685800" y="1981200"/>
            <a:ext cx="7772400" cy="1374775"/>
          </a:xfrm>
        </p:spPr>
        <p:txBody>
          <a:bodyPr>
            <a:normAutofit/>
          </a:bodyPr>
          <a:lstStyle>
            <a:lvl1pPr algn="ctr">
              <a:defRPr sz="2800" b="1">
                <a:latin typeface="Verdana" panose="020B0604030504040204" pitchFamily="34" charset="0"/>
                <a:ea typeface="Verdana" panose="020B0604030504040204" pitchFamily="34" charset="0"/>
                <a:cs typeface="Verdana" panose="020B0604030504040204" pitchFamily="34" charset="0"/>
              </a:defRPr>
            </a:lvl1pPr>
          </a:lstStyle>
          <a:p>
            <a:r>
              <a:rPr lang="en-US" dirty="0" smtClean="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sz="1800" b="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CA" dirty="0"/>
          </a:p>
        </p:txBody>
      </p:sp>
    </p:spTree>
    <p:extLst>
      <p:ext uri="{BB962C8B-B14F-4D97-AF65-F5344CB8AC3E}">
        <p14:creationId xmlns:p14="http://schemas.microsoft.com/office/powerpoint/2010/main" val="1699702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6"/>
          <p:cNvCxnSpPr/>
          <p:nvPr userDrawn="1"/>
        </p:nvCxnSpPr>
        <p:spPr bwMode="auto">
          <a:xfrm>
            <a:off x="74613" y="6381750"/>
            <a:ext cx="8961437" cy="0"/>
          </a:xfrm>
          <a:prstGeom prst="line">
            <a:avLst/>
          </a:prstGeom>
          <a:ln>
            <a:solidFill>
              <a:schemeClr val="tx1">
                <a:lumMod val="50000"/>
                <a:lumOff val="50000"/>
              </a:schemeClr>
            </a:soli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6" name="Rectangle 3"/>
          <p:cNvSpPr>
            <a:spLocks noChangeArrowheads="1"/>
          </p:cNvSpPr>
          <p:nvPr userDrawn="1"/>
        </p:nvSpPr>
        <p:spPr bwMode="auto">
          <a:xfrm>
            <a:off x="3886200" y="6488113"/>
            <a:ext cx="1447800" cy="261937"/>
          </a:xfrm>
          <a:prstGeom prst="rect">
            <a:avLst/>
          </a:prstGeom>
          <a:noFill/>
          <a:ln>
            <a:noFill/>
          </a:ln>
          <a:extLst/>
        </p:spPr>
        <p:txBody>
          <a:bodyPr>
            <a:spAutoFit/>
          </a:bodyPr>
          <a:lstStyle/>
          <a:p>
            <a:pPr algn="ctr">
              <a:defRPr/>
            </a:pPr>
            <a:fld id="{D6E00CAB-BB48-45AB-8E71-8836AC283654}" type="slidenum">
              <a:rPr lang="en-CA" sz="1100">
                <a:solidFill>
                  <a:prstClr val="black">
                    <a:lumMod val="65000"/>
                    <a:lumOff val="35000"/>
                  </a:prst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defRPr/>
              </a:pPr>
              <a:t>‹#›</a:t>
            </a:fld>
            <a:endParaRPr lang="en-CA" sz="1100" dirty="0">
              <a:solidFill>
                <a:prstClr val="black">
                  <a:lumMod val="65000"/>
                  <a:lumOff val="35000"/>
                </a:prst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2" name="Title 1"/>
          <p:cNvSpPr>
            <a:spLocks noGrp="1"/>
          </p:cNvSpPr>
          <p:nvPr>
            <p:ph type="title"/>
          </p:nvPr>
        </p:nvSpPr>
        <p:spPr>
          <a:xfrm>
            <a:off x="393192" y="402336"/>
            <a:ext cx="8311896" cy="731520"/>
          </a:xfrm>
        </p:spPr>
        <p:txBody>
          <a:bodyPr>
            <a:normAutofit/>
          </a:bodyPr>
          <a:lstStyle>
            <a:lvl1pPr algn="l">
              <a:defRPr sz="2200" b="1">
                <a:latin typeface="Verdana" panose="020B0604030504040204" pitchFamily="34" charset="0"/>
                <a:ea typeface="Verdana" panose="020B0604030504040204" pitchFamily="34" charset="0"/>
                <a:cs typeface="Verdana" panose="020B0604030504040204" pitchFamily="34" charset="0"/>
              </a:defRPr>
            </a:lvl1pPr>
          </a:lstStyle>
          <a:p>
            <a:r>
              <a:rPr lang="en-US" dirty="0" smtClean="0"/>
              <a:t>Click to edit Master title style</a:t>
            </a:r>
            <a:endParaRPr lang="en-CA" dirty="0"/>
          </a:p>
        </p:txBody>
      </p:sp>
      <p:sp>
        <p:nvSpPr>
          <p:cNvPr id="3" name="Content Placeholder 2"/>
          <p:cNvSpPr>
            <a:spLocks noGrp="1"/>
          </p:cNvSpPr>
          <p:nvPr>
            <p:ph idx="1"/>
          </p:nvPr>
        </p:nvSpPr>
        <p:spPr>
          <a:xfrm>
            <a:off x="533400" y="1219200"/>
            <a:ext cx="8153400" cy="4525963"/>
          </a:xfrm>
        </p:spPr>
        <p:txBody>
          <a:bodyPr/>
          <a:lstStyle>
            <a:lvl1pPr>
              <a:spcBef>
                <a:spcPts val="400"/>
              </a:spcBef>
              <a:defRPr/>
            </a:lvl1pPr>
            <a:lvl2pPr>
              <a:spcBef>
                <a:spcPts val="400"/>
              </a:spcBef>
              <a:defRPr/>
            </a:lvl2pPr>
            <a:lvl3pPr>
              <a:spcBef>
                <a:spcPts val="400"/>
              </a:spcBef>
              <a:defRPr/>
            </a:lvl3p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360824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3886200" y="6488113"/>
            <a:ext cx="1447800" cy="261937"/>
          </a:xfrm>
          <a:prstGeom prst="rect">
            <a:avLst/>
          </a:prstGeom>
          <a:noFill/>
          <a:ln>
            <a:noFill/>
          </a:ln>
          <a:extLst/>
        </p:spPr>
        <p:txBody>
          <a:bodyPr>
            <a:spAutoFit/>
          </a:bodyPr>
          <a:lstStyle/>
          <a:p>
            <a:pPr algn="ctr">
              <a:defRPr/>
            </a:pPr>
            <a:fld id="{6852CC19-221E-49C4-9E14-9F780C139D0E}" type="slidenum">
              <a:rPr lang="en-CA" sz="1100">
                <a:solidFill>
                  <a:prstClr val="black">
                    <a:lumMod val="65000"/>
                    <a:lumOff val="35000"/>
                  </a:prst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defRPr/>
              </a:pPr>
              <a:t>‹#›</a:t>
            </a:fld>
            <a:endParaRPr lang="en-CA" sz="1100" dirty="0">
              <a:solidFill>
                <a:prstClr val="black">
                  <a:lumMod val="65000"/>
                  <a:lumOff val="35000"/>
                </a:prst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2" name="Title 1"/>
          <p:cNvSpPr>
            <a:spLocks noGrp="1"/>
          </p:cNvSpPr>
          <p:nvPr>
            <p:ph type="title"/>
          </p:nvPr>
        </p:nvSpPr>
        <p:spPr>
          <a:xfrm>
            <a:off x="777240" y="2362200"/>
            <a:ext cx="7680960" cy="1133475"/>
          </a:xfrm>
          <a:ln>
            <a:solidFill>
              <a:schemeClr val="bg1">
                <a:lumMod val="50000"/>
              </a:schemeClr>
            </a:solidFill>
          </a:ln>
        </p:spPr>
        <p:txBody>
          <a:bodyPr>
            <a:normAutofit/>
          </a:bodyPr>
          <a:lstStyle>
            <a:lvl1pPr algn="l">
              <a:defRPr sz="2400" b="1" cap="none" baseline="0">
                <a:latin typeface="Verdana" panose="020B0604030504040204" pitchFamily="34" charset="0"/>
                <a:ea typeface="Verdana" panose="020B0604030504040204" pitchFamily="34" charset="0"/>
                <a:cs typeface="Verdana" panose="020B0604030504040204" pitchFamily="34" charset="0"/>
              </a:defRPr>
            </a:lvl1pPr>
          </a:lstStyle>
          <a:p>
            <a:r>
              <a:rPr lang="en-US" dirty="0" smtClean="0"/>
              <a:t>Click to edit Master title style</a:t>
            </a:r>
            <a:endParaRPr lang="en-CA" dirty="0"/>
          </a:p>
        </p:txBody>
      </p:sp>
      <p:sp>
        <p:nvSpPr>
          <p:cNvPr id="3" name="Text Placeholder 2"/>
          <p:cNvSpPr>
            <a:spLocks noGrp="1"/>
          </p:cNvSpPr>
          <p:nvPr>
            <p:ph type="body" idx="1"/>
          </p:nvPr>
        </p:nvSpPr>
        <p:spPr>
          <a:xfrm>
            <a:off x="777240" y="3505200"/>
            <a:ext cx="7680960" cy="1500187"/>
          </a:xfrm>
        </p:spPr>
        <p:txBody>
          <a:bodyPr>
            <a:normAutofit/>
          </a:bodyPr>
          <a:lstStyle>
            <a:lvl1pPr marL="0" indent="0">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Tree>
    <p:extLst>
      <p:ext uri="{BB962C8B-B14F-4D97-AF65-F5344CB8AC3E}">
        <p14:creationId xmlns:p14="http://schemas.microsoft.com/office/powerpoint/2010/main" val="1696147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AutoShape 1"/>
          <p:cNvSpPr>
            <a:spLocks/>
          </p:cNvSpPr>
          <p:nvPr userDrawn="1"/>
        </p:nvSpPr>
        <p:spPr bwMode="auto">
          <a:xfrm>
            <a:off x="7308850" y="76200"/>
            <a:ext cx="1727200" cy="306388"/>
          </a:xfrm>
          <a:custGeom>
            <a:avLst/>
            <a:gdLst>
              <a:gd name="T0" fmla="*/ 2147483647 w 21600"/>
              <a:gd name="T1" fmla="*/ 30823000 h 21600"/>
              <a:gd name="T2" fmla="*/ 2147483647 w 21600"/>
              <a:gd name="T3" fmla="*/ 30823000 h 21600"/>
              <a:gd name="T4" fmla="*/ 2147483647 w 21600"/>
              <a:gd name="T5" fmla="*/ 30823000 h 21600"/>
              <a:gd name="T6" fmla="*/ 2147483647 w 21600"/>
              <a:gd name="T7" fmla="*/ 30823000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p:spPr>
        <p:txBody>
          <a:bodyPr lIns="45719" tIns="45719" rIns="45719" bIns="45719"/>
          <a:lstStyle/>
          <a:p>
            <a:pPr algn="r">
              <a:defRPr/>
            </a:pPr>
            <a:r>
              <a:rPr lang="en-US" sz="1400" dirty="0">
                <a:solidFill>
                  <a:prstClr val="black">
                    <a:lumMod val="65000"/>
                    <a:lumOff val="35000"/>
                  </a:prstClr>
                </a:solidFill>
                <a:latin typeface="Arial Unicode MS" panose="020B0604020202020204" pitchFamily="34" charset="-128"/>
                <a:ea typeface="Arial Unicode MS" panose="020B0604020202020204" pitchFamily="34" charset="-128"/>
                <a:cs typeface="Arial Unicode MS" panose="020B0604020202020204" pitchFamily="34" charset="-128"/>
                <a:sym typeface="Candara" pitchFamily="34" charset="0"/>
              </a:rPr>
              <a:t>CONFIDENTIAL</a:t>
            </a:r>
            <a:endParaRPr lang="en-US" sz="1400" dirty="0">
              <a:solidFill>
                <a:prstClr val="black">
                  <a:lumMod val="65000"/>
                  <a:lumOff val="35000"/>
                </a:prst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 name="Rectangle 3"/>
          <p:cNvSpPr>
            <a:spLocks noChangeArrowheads="1"/>
          </p:cNvSpPr>
          <p:nvPr userDrawn="1"/>
        </p:nvSpPr>
        <p:spPr bwMode="auto">
          <a:xfrm>
            <a:off x="3886200" y="6488113"/>
            <a:ext cx="1447800" cy="261937"/>
          </a:xfrm>
          <a:prstGeom prst="rect">
            <a:avLst/>
          </a:prstGeom>
          <a:noFill/>
          <a:ln>
            <a:noFill/>
          </a:ln>
          <a:extLst/>
        </p:spPr>
        <p:txBody>
          <a:bodyPr>
            <a:spAutoFit/>
          </a:bodyPr>
          <a:lstStyle/>
          <a:p>
            <a:pPr algn="ctr">
              <a:defRPr/>
            </a:pPr>
            <a:fld id="{9102724A-1609-4E40-BD70-822E54ACE33C}" type="slidenum">
              <a:rPr lang="en-CA" sz="1100">
                <a:solidFill>
                  <a:prstClr val="black">
                    <a:lumMod val="65000"/>
                    <a:lumOff val="35000"/>
                  </a:prst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defRPr/>
              </a:pPr>
              <a:t>‹#›</a:t>
            </a:fld>
            <a:endParaRPr lang="en-CA" sz="1100" dirty="0">
              <a:solidFill>
                <a:prstClr val="black">
                  <a:lumMod val="65000"/>
                  <a:lumOff val="35000"/>
                </a:prst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2" name="Title 1"/>
          <p:cNvSpPr>
            <a:spLocks noGrp="1"/>
          </p:cNvSpPr>
          <p:nvPr>
            <p:ph type="title"/>
          </p:nvPr>
        </p:nvSpPr>
        <p:spPr/>
        <p:txBody>
          <a:bodyPr>
            <a:normAutofit/>
          </a:bodyPr>
          <a:lstStyle>
            <a:lvl1pPr algn="l">
              <a:defRPr sz="2200" b="1">
                <a:latin typeface="Verdana" panose="020B0604030504040204" pitchFamily="34" charset="0"/>
                <a:ea typeface="Verdana" panose="020B0604030504040204" pitchFamily="34" charset="0"/>
                <a:cs typeface="Verdana" panose="020B0604030504040204" pitchFamily="34" charset="0"/>
              </a:defRPr>
            </a:lvl1pPr>
          </a:lstStyle>
          <a:p>
            <a:r>
              <a:rPr lang="en-US" dirty="0" smtClean="0"/>
              <a:t>Click to edit Master title style</a:t>
            </a:r>
            <a:endParaRPr lang="en-CA" dirty="0"/>
          </a:p>
        </p:txBody>
      </p:sp>
    </p:spTree>
    <p:extLst>
      <p:ext uri="{BB962C8B-B14F-4D97-AF65-F5344CB8AC3E}">
        <p14:creationId xmlns:p14="http://schemas.microsoft.com/office/powerpoint/2010/main" val="208991784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jpe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3.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84048"/>
            <a:ext cx="8280000" cy="731520"/>
          </a:xfrm>
          <a:prstGeom prst="rect">
            <a:avLst/>
          </a:prstGeom>
          <a:solidFill>
            <a:schemeClr val="accent3">
              <a:lumMod val="40000"/>
              <a:lumOff val="60000"/>
            </a:schemeClr>
          </a:solidFill>
        </p:spPr>
        <p:txBody>
          <a:bodyPr vert="horz" lIns="91440" tIns="45720" rIns="91440" bIns="45720" rtlCol="0" anchor="ctr">
            <a:noAutofit/>
          </a:bodyPr>
          <a:lstStyle/>
          <a:p>
            <a:r>
              <a:rPr lang="en-CA" sz="22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Verdana Size 20 In 2cm High Box </a:t>
            </a:r>
            <a:br>
              <a:rPr lang="en-CA" sz="22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br>
            <a:r>
              <a:rPr lang="en-CA" sz="22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Two Rows Of Text Fit</a:t>
            </a:r>
            <a:endParaRPr lang="en-CA" dirty="0"/>
          </a:p>
        </p:txBody>
      </p:sp>
      <p:sp>
        <p:nvSpPr>
          <p:cNvPr id="3" name="Text Placeholder 2"/>
          <p:cNvSpPr>
            <a:spLocks noGrp="1"/>
          </p:cNvSpPr>
          <p:nvPr>
            <p:ph type="body" idx="1"/>
          </p:nvPr>
        </p:nvSpPr>
        <p:spPr>
          <a:xfrm>
            <a:off x="457200" y="1219200"/>
            <a:ext cx="82800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p:txBody>
      </p:sp>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544" y="6309360"/>
            <a:ext cx="1175656" cy="548640"/>
          </a:xfrm>
          <a:prstGeom prst="rect">
            <a:avLst/>
          </a:prstGeom>
        </p:spPr>
      </p:pic>
      <p:sp>
        <p:nvSpPr>
          <p:cNvPr id="4" name="TextBox 3"/>
          <p:cNvSpPr txBox="1"/>
          <p:nvPr/>
        </p:nvSpPr>
        <p:spPr>
          <a:xfrm>
            <a:off x="6934200" y="6428601"/>
            <a:ext cx="2133600" cy="276999"/>
          </a:xfrm>
          <a:prstGeom prst="rect">
            <a:avLst/>
          </a:prstGeom>
          <a:noFill/>
        </p:spPr>
        <p:txBody>
          <a:bodyPr wrap="square" rtlCol="0">
            <a:spAutoFit/>
          </a:bodyPr>
          <a:lstStyle/>
          <a:p>
            <a:pPr algn="r"/>
            <a:r>
              <a:rPr lang="en-CA" sz="1200" b="1" baseline="24000" dirty="0" smtClean="0">
                <a:latin typeface="Verdana" panose="020B0604030504040204" pitchFamily="34" charset="0"/>
                <a:ea typeface="Verdana" panose="020B0604030504040204" pitchFamily="34" charset="0"/>
                <a:cs typeface="Verdana" panose="020B0604030504040204" pitchFamily="34" charset="0"/>
              </a:rPr>
              <a:t>MINISTRY OF </a:t>
            </a:r>
            <a:r>
              <a:rPr lang="en-CA" sz="1200" b="1" baseline="0" dirty="0" smtClean="0">
                <a:latin typeface="Verdana" panose="020B0604030504040204" pitchFamily="34" charset="0"/>
                <a:ea typeface="Verdana" panose="020B0604030504040204" pitchFamily="34" charset="0"/>
                <a:cs typeface="Verdana" panose="020B0604030504040204" pitchFamily="34" charset="0"/>
              </a:rPr>
              <a:t>ENERGY</a:t>
            </a:r>
            <a:endParaRPr lang="en-CA" sz="1200" b="1" dirty="0">
              <a:latin typeface="Verdana" panose="020B0604030504040204" pitchFamily="34" charset="0"/>
              <a:ea typeface="Verdana" panose="020B0604030504040204" pitchFamily="34" charset="0"/>
              <a:cs typeface="Verdana" panose="020B0604030504040204" pitchFamily="34" charset="0"/>
            </a:endParaRPr>
          </a:p>
        </p:txBody>
      </p:sp>
      <p:cxnSp>
        <p:nvCxnSpPr>
          <p:cNvPr id="7" name="Straight Connector 6"/>
          <p:cNvCxnSpPr/>
          <p:nvPr/>
        </p:nvCxnSpPr>
        <p:spPr bwMode="auto">
          <a:xfrm>
            <a:off x="75376" y="6324600"/>
            <a:ext cx="8961120" cy="0"/>
          </a:xfrm>
          <a:prstGeom prst="line">
            <a:avLst/>
          </a:prstGeom>
          <a:ln w="12700">
            <a:gradFill flip="none" rotWithShape="1">
              <a:gsLst>
                <a:gs pos="53000">
                  <a:schemeClr val="tx1">
                    <a:lumMod val="75000"/>
                    <a:lumOff val="25000"/>
                  </a:schemeClr>
                </a:gs>
                <a:gs pos="73000">
                  <a:srgbClr val="00B050"/>
                </a:gs>
                <a:gs pos="84000">
                  <a:srgbClr val="92D050"/>
                </a:gs>
                <a:gs pos="94000">
                  <a:schemeClr val="accent1">
                    <a:lumMod val="60000"/>
                    <a:lumOff val="40000"/>
                  </a:schemeClr>
                </a:gs>
              </a:gsLst>
              <a:lin ang="0" scaled="1"/>
              <a:tileRect/>
            </a:gra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8" name="Rectangle 3"/>
          <p:cNvSpPr>
            <a:spLocks noChangeArrowheads="1"/>
          </p:cNvSpPr>
          <p:nvPr/>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3701822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Lst>
  <p:timing>
    <p:tnLst>
      <p:par>
        <p:cTn id="1" dur="indefinite" restart="never" nodeType="tmRoot"/>
      </p:par>
    </p:tnLst>
  </p:timing>
  <p:txStyles>
    <p:titleStyle>
      <a:lvl1pPr algn="l" defTabSz="914400" rtl="0" eaLnBrk="1" latinLnBrk="0" hangingPunct="1">
        <a:spcBef>
          <a:spcPct val="0"/>
        </a:spcBef>
        <a:buNone/>
        <a:defRPr sz="2000" kern="1200">
          <a:solidFill>
            <a:schemeClr val="tx1"/>
          </a:solidFill>
          <a:latin typeface="+mj-lt"/>
          <a:ea typeface="+mj-ea"/>
          <a:cs typeface="+mj-cs"/>
        </a:defRPr>
      </a:lvl1pPr>
    </p:titleStyle>
    <p:bodyStyle>
      <a:lvl1pPr marL="280988" indent="-280988" algn="l" defTabSz="914400" rtl="0" eaLnBrk="1" latinLnBrk="0" hangingPunct="1">
        <a:spcBef>
          <a:spcPct val="200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93700" y="401638"/>
            <a:ext cx="8312150" cy="7318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CA" smtClean="0"/>
              <a:t>Verdana size 22 in 0.8” high box </a:t>
            </a:r>
            <a:br>
              <a:rPr lang="en-CA" smtClean="0"/>
            </a:br>
            <a:r>
              <a:rPr lang="en-CA" smtClean="0"/>
              <a:t>Two rows of text fits</a:t>
            </a:r>
          </a:p>
        </p:txBody>
      </p:sp>
      <p:sp>
        <p:nvSpPr>
          <p:cNvPr id="1027" name="Text Placeholder 2"/>
          <p:cNvSpPr>
            <a:spLocks noGrp="1"/>
          </p:cNvSpPr>
          <p:nvPr>
            <p:ph type="body" idx="1"/>
          </p:nvPr>
        </p:nvSpPr>
        <p:spPr bwMode="auto">
          <a:xfrm>
            <a:off x="457200" y="1219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p:txBody>
      </p:sp>
      <p:pic>
        <p:nvPicPr>
          <p:cNvPr id="1028" name="Picture 3"/>
          <p:cNvPicPr>
            <a:picLocks noChangeAspect="1" noChangeArrowheads="1"/>
          </p:cNvPicPr>
          <p:nvPr/>
        </p:nvPicPr>
        <p:blipFill>
          <a:blip r:embed="rId6"/>
          <a:srcRect/>
          <a:stretch>
            <a:fillRect/>
          </a:stretch>
        </p:blipFill>
        <p:spPr bwMode="auto">
          <a:xfrm>
            <a:off x="7583488" y="6488113"/>
            <a:ext cx="1452562" cy="311150"/>
          </a:xfrm>
          <a:prstGeom prst="rect">
            <a:avLst/>
          </a:prstGeom>
          <a:noFill/>
          <a:ln w="9525">
            <a:noFill/>
            <a:miter lim="800000"/>
            <a:headEnd/>
            <a:tailEnd/>
          </a:ln>
        </p:spPr>
      </p:pic>
      <p:pic>
        <p:nvPicPr>
          <p:cNvPr id="1029" name="Picture 5"/>
          <p:cNvPicPr>
            <a:picLocks noChangeAspect="1"/>
          </p:cNvPicPr>
          <p:nvPr/>
        </p:nvPicPr>
        <p:blipFill>
          <a:blip r:embed="rId7"/>
          <a:srcRect b="13889"/>
          <a:stretch>
            <a:fillRect/>
          </a:stretch>
        </p:blipFill>
        <p:spPr bwMode="auto">
          <a:xfrm>
            <a:off x="42863" y="6337300"/>
            <a:ext cx="1176337" cy="471488"/>
          </a:xfrm>
          <a:prstGeom prst="rect">
            <a:avLst/>
          </a:prstGeom>
          <a:noFill/>
          <a:ln w="9525">
            <a:noFill/>
            <a:miter lim="800000"/>
            <a:headEnd/>
            <a:tailEnd/>
          </a:ln>
        </p:spPr>
      </p:pic>
    </p:spTree>
    <p:extLst>
      <p:ext uri="{BB962C8B-B14F-4D97-AF65-F5344CB8AC3E}">
        <p14:creationId xmlns:p14="http://schemas.microsoft.com/office/powerpoint/2010/main" val="14823800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iming>
    <p:tnLst>
      <p:par>
        <p:cTn id="1" dur="indefinite" restart="never" nodeType="tmRoot"/>
      </p:par>
    </p:tnLst>
  </p:timing>
  <p:txStyles>
    <p:titleStyle>
      <a:lvl1pPr algn="l" rtl="0" eaLnBrk="0" fontAlgn="base" hangingPunct="0">
        <a:spcBef>
          <a:spcPct val="0"/>
        </a:spcBef>
        <a:spcAft>
          <a:spcPct val="0"/>
        </a:spcAft>
        <a:defRPr sz="4400" kern="12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Helvetica" pitchFamily="34" charset="0"/>
        </a:defRPr>
      </a:lvl2pPr>
      <a:lvl3pPr algn="l" rtl="0" eaLnBrk="0" fontAlgn="base" hangingPunct="0">
        <a:spcBef>
          <a:spcPct val="0"/>
        </a:spcBef>
        <a:spcAft>
          <a:spcPct val="0"/>
        </a:spcAft>
        <a:defRPr sz="4400">
          <a:solidFill>
            <a:schemeClr val="tx1"/>
          </a:solidFill>
          <a:latin typeface="Helvetica" pitchFamily="34" charset="0"/>
        </a:defRPr>
      </a:lvl3pPr>
      <a:lvl4pPr algn="l" rtl="0" eaLnBrk="0" fontAlgn="base" hangingPunct="0">
        <a:spcBef>
          <a:spcPct val="0"/>
        </a:spcBef>
        <a:spcAft>
          <a:spcPct val="0"/>
        </a:spcAft>
        <a:defRPr sz="4400">
          <a:solidFill>
            <a:schemeClr val="tx1"/>
          </a:solidFill>
          <a:latin typeface="Helvetica" pitchFamily="34" charset="0"/>
        </a:defRPr>
      </a:lvl4pPr>
      <a:lvl5pPr algn="l" rtl="0" eaLnBrk="0" fontAlgn="base" hangingPunct="0">
        <a:spcBef>
          <a:spcPct val="0"/>
        </a:spcBef>
        <a:spcAft>
          <a:spcPct val="0"/>
        </a:spcAft>
        <a:defRPr sz="4400">
          <a:solidFill>
            <a:schemeClr val="tx1"/>
          </a:solidFill>
          <a:latin typeface="Helvetica" pitchFamily="34" charset="0"/>
        </a:defRPr>
      </a:lvl5pPr>
      <a:lvl6pPr marL="457200" algn="l" rtl="0" fontAlgn="base">
        <a:spcBef>
          <a:spcPct val="0"/>
        </a:spcBef>
        <a:spcAft>
          <a:spcPct val="0"/>
        </a:spcAft>
        <a:defRPr sz="4400">
          <a:solidFill>
            <a:schemeClr val="tx1"/>
          </a:solidFill>
          <a:latin typeface="Helvetica" pitchFamily="34" charset="0"/>
        </a:defRPr>
      </a:lvl6pPr>
      <a:lvl7pPr marL="914400" algn="l" rtl="0" fontAlgn="base">
        <a:spcBef>
          <a:spcPct val="0"/>
        </a:spcBef>
        <a:spcAft>
          <a:spcPct val="0"/>
        </a:spcAft>
        <a:defRPr sz="4400">
          <a:solidFill>
            <a:schemeClr val="tx1"/>
          </a:solidFill>
          <a:latin typeface="Helvetica" pitchFamily="34" charset="0"/>
        </a:defRPr>
      </a:lvl7pPr>
      <a:lvl8pPr marL="1371600" algn="l" rtl="0" fontAlgn="base">
        <a:spcBef>
          <a:spcPct val="0"/>
        </a:spcBef>
        <a:spcAft>
          <a:spcPct val="0"/>
        </a:spcAft>
        <a:defRPr sz="4400">
          <a:solidFill>
            <a:schemeClr val="tx1"/>
          </a:solidFill>
          <a:latin typeface="Helvetica" pitchFamily="34" charset="0"/>
        </a:defRPr>
      </a:lvl8pPr>
      <a:lvl9pPr marL="1828800" algn="l" rtl="0" fontAlgn="base">
        <a:spcBef>
          <a:spcPct val="0"/>
        </a:spcBef>
        <a:spcAft>
          <a:spcPct val="0"/>
        </a:spcAft>
        <a:defRPr sz="4400">
          <a:solidFill>
            <a:schemeClr val="tx1"/>
          </a:solidFill>
          <a:latin typeface="Helvetica" pitchFamily="34" charset="0"/>
        </a:defRPr>
      </a:lvl9pPr>
    </p:titleStyle>
    <p:bodyStyle>
      <a:lvl1pPr marL="280988" indent="-280988" algn="l" rtl="0" eaLnBrk="0" fontAlgn="base" hangingPunct="0">
        <a:spcBef>
          <a:spcPct val="20000"/>
        </a:spcBef>
        <a:spcAft>
          <a:spcPct val="0"/>
        </a:spcAft>
        <a:buFont typeface="Arial" charset="0"/>
        <a:buChar char="•"/>
        <a:defRPr sz="1200" kern="1200">
          <a:solidFill>
            <a:schemeClr val="tx1"/>
          </a:solidFill>
          <a:latin typeface="Helvetica" panose="020B0604020202020204" pitchFamily="34" charset="0"/>
          <a:ea typeface="+mn-ea"/>
          <a:cs typeface="Helvetica" panose="020B0604020202020204" pitchFamily="34" charset="0"/>
        </a:defRPr>
      </a:lvl1pPr>
      <a:lvl2pPr marL="742950" indent="-285750" algn="l" rtl="0" eaLnBrk="0" fontAlgn="base" hangingPunct="0">
        <a:spcBef>
          <a:spcPct val="20000"/>
        </a:spcBef>
        <a:spcAft>
          <a:spcPct val="0"/>
        </a:spcAft>
        <a:buFont typeface="Arial" charset="0"/>
        <a:buChar char="•"/>
        <a:defRPr sz="1200" kern="1200">
          <a:solidFill>
            <a:schemeClr val="tx1"/>
          </a:solidFill>
          <a:latin typeface="Helvetica" panose="020B0604020202020204" pitchFamily="34" charset="0"/>
          <a:ea typeface="+mn-ea"/>
          <a:cs typeface="Helvetica" panose="020B0604020202020204" pitchFamily="34" charset="0"/>
        </a:defRPr>
      </a:lvl2pPr>
      <a:lvl3pPr marL="1143000" indent="-228600" algn="l" rtl="0" eaLnBrk="0" fontAlgn="base" hangingPunct="0">
        <a:spcBef>
          <a:spcPct val="20000"/>
        </a:spcBef>
        <a:spcAft>
          <a:spcPct val="0"/>
        </a:spcAft>
        <a:buFont typeface="Helvetica" pitchFamily="34" charset="0"/>
        <a:buChar char="–"/>
        <a:defRPr sz="1200" kern="1200">
          <a:solidFill>
            <a:schemeClr val="tx1"/>
          </a:solidFill>
          <a:latin typeface="Helvetica" panose="020B0604020202020204" pitchFamily="34" charset="0"/>
          <a:ea typeface="+mn-ea"/>
          <a:cs typeface="Helvetica" panose="020B0604020202020204" pitchFamily="34" charset="0"/>
        </a:defRPr>
      </a:lvl3pPr>
      <a:lvl4pPr marL="1600200" indent="-228600" algn="l" rtl="0" eaLnBrk="0" fontAlgn="base" hangingPunct="0">
        <a:spcBef>
          <a:spcPct val="20000"/>
        </a:spcBef>
        <a:spcAft>
          <a:spcPct val="0"/>
        </a:spcAft>
        <a:buFont typeface="Arial"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rtl="0" eaLnBrk="0" fontAlgn="base" hangingPunct="0">
        <a:spcBef>
          <a:spcPct val="20000"/>
        </a:spcBef>
        <a:spcAft>
          <a:spcPct val="0"/>
        </a:spcAft>
        <a:buFont typeface="Arial"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1966825"/>
            <a:ext cx="8280920" cy="1931243"/>
          </a:xfrm>
        </p:spPr>
        <p:txBody>
          <a:bodyPr>
            <a:noAutofit/>
          </a:bodyPr>
          <a:lstStyle/>
          <a:p>
            <a:pPr algn="l"/>
            <a:r>
              <a:rPr lang="en-CA" b="0" dirty="0" smtClean="0">
                <a:latin typeface="Arial" panose="020B0604020202020204" pitchFamily="34" charset="0"/>
                <a:cs typeface="Arial" panose="020B0604020202020204" pitchFamily="34" charset="0"/>
              </a:rPr>
              <a:t>Ontario’s Fair Hydro Plan – Minister’s Update</a:t>
            </a:r>
            <a:endParaRPr lang="en-US" b="0" dirty="0" smtClean="0">
              <a:latin typeface="Arial" panose="020B0604020202020204" pitchFamily="34" charset="0"/>
              <a:cs typeface="Arial" panose="020B0604020202020204" pitchFamily="34" charset="0"/>
            </a:endParaRPr>
          </a:p>
          <a:p>
            <a:pPr algn="l"/>
            <a:endParaRPr lang="en-US" sz="2400" b="0" dirty="0">
              <a:latin typeface="Arial" panose="020B0604020202020204" pitchFamily="34" charset="0"/>
              <a:cs typeface="Arial" panose="020B0604020202020204" pitchFamily="34" charset="0"/>
            </a:endParaRPr>
          </a:p>
          <a:p>
            <a:pPr algn="l"/>
            <a:r>
              <a:rPr lang="en-CA" sz="2400" b="0" dirty="0" smtClean="0">
                <a:latin typeface="Arial" panose="020B0604020202020204" pitchFamily="34" charset="0"/>
                <a:cs typeface="Arial" panose="020B0604020202020204" pitchFamily="34" charset="0"/>
              </a:rPr>
              <a:t/>
            </a:r>
            <a:br>
              <a:rPr lang="en-CA" sz="2400" b="0" dirty="0" smtClean="0">
                <a:latin typeface="Arial" panose="020B0604020202020204" pitchFamily="34" charset="0"/>
                <a:cs typeface="Arial" panose="020B0604020202020204" pitchFamily="34" charset="0"/>
              </a:rPr>
            </a:br>
            <a:endParaRPr lang="en-CA" sz="2400" b="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611560" y="3717032"/>
            <a:ext cx="6400800" cy="2667000"/>
          </a:xfrm>
        </p:spPr>
        <p:txBody>
          <a:bodyPr>
            <a:noAutofit/>
          </a:bodyPr>
          <a:lstStyle/>
          <a:p>
            <a:pPr algn="l"/>
            <a:endParaRPr lang="en-CA" dirty="0" smtClean="0">
              <a:solidFill>
                <a:schemeClr val="tx1"/>
              </a:solidFill>
              <a:latin typeface="Arial" panose="020B0604020202020204" pitchFamily="34" charset="0"/>
              <a:cs typeface="Arial" panose="020B0604020202020204" pitchFamily="34" charset="0"/>
            </a:endParaRPr>
          </a:p>
          <a:p>
            <a:pPr algn="l"/>
            <a:endParaRPr lang="en-CA" dirty="0" smtClean="0">
              <a:solidFill>
                <a:schemeClr val="tx1"/>
              </a:solidFill>
              <a:latin typeface="Arial" panose="020B0604020202020204" pitchFamily="34" charset="0"/>
              <a:cs typeface="Arial" panose="020B0604020202020204" pitchFamily="34" charset="0"/>
            </a:endParaRPr>
          </a:p>
          <a:p>
            <a:pPr algn="l"/>
            <a:r>
              <a:rPr lang="en-CA" dirty="0" smtClean="0">
                <a:solidFill>
                  <a:schemeClr val="tx1"/>
                </a:solidFill>
                <a:latin typeface="Arial" panose="020B0604020202020204" pitchFamily="34" charset="0"/>
                <a:cs typeface="Arial" panose="020B0604020202020204" pitchFamily="34" charset="0"/>
              </a:rPr>
              <a:t>November 16, 2017</a:t>
            </a:r>
          </a:p>
          <a:p>
            <a:pPr algn="l"/>
            <a:endParaRPr lang="en-CA" dirty="0" smtClean="0">
              <a:solidFill>
                <a:schemeClr val="tx1"/>
              </a:solidFill>
              <a:latin typeface="Arial" panose="020B0604020202020204" pitchFamily="34" charset="0"/>
              <a:cs typeface="Arial" panose="020B0604020202020204" pitchFamily="34" charset="0"/>
            </a:endParaRPr>
          </a:p>
          <a:p>
            <a:pPr algn="l"/>
            <a:endParaRPr lang="en-CA" dirty="0" smtClean="0">
              <a:solidFill>
                <a:schemeClr val="tx1"/>
              </a:solidFill>
              <a:latin typeface="Arial" panose="020B0604020202020204" pitchFamily="34" charset="0"/>
              <a:cs typeface="Arial" panose="020B0604020202020204" pitchFamily="34" charset="0"/>
            </a:endParaRPr>
          </a:p>
          <a:p>
            <a:pPr algn="l"/>
            <a:r>
              <a:rPr lang="en-CA" sz="1600" dirty="0" smtClean="0">
                <a:solidFill>
                  <a:schemeClr val="tx1"/>
                </a:solidFill>
                <a:latin typeface="Arial" panose="020B0604020202020204" pitchFamily="34" charset="0"/>
                <a:cs typeface="Arial" panose="020B0604020202020204" pitchFamily="34" charset="0"/>
              </a:rPr>
              <a:t>CONFIDENTIAL</a:t>
            </a:r>
          </a:p>
          <a:p>
            <a:pPr algn="l"/>
            <a:endParaRPr lang="en-CA" sz="2400" dirty="0" smtClean="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327914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599728"/>
          </a:xfrm>
        </p:spPr>
        <p:txBody>
          <a:bodyPr>
            <a:normAutofit/>
          </a:bodyPr>
          <a:lstStyle/>
          <a:p>
            <a:pPr marL="457200" indent="-457200">
              <a:buFont typeface="+mj-lt"/>
              <a:buAutoNum type="arabicParenR" startAt="3"/>
            </a:pPr>
            <a:r>
              <a:rPr lang="en-CA" b="0" dirty="0" smtClean="0">
                <a:latin typeface="Arial" panose="020B0604020202020204" pitchFamily="34" charset="0"/>
                <a:cs typeface="Arial" panose="020B0604020202020204" pitchFamily="34" charset="0"/>
              </a:rPr>
              <a:t>Ontario Electricity Support Program Regulation (OESP)</a:t>
            </a:r>
            <a:endParaRPr lang="en-CA"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7544" y="1052736"/>
            <a:ext cx="8424936" cy="5256584"/>
          </a:xfrm>
        </p:spPr>
        <p:txBody>
          <a:bodyPr>
            <a:noAutofit/>
          </a:bodyPr>
          <a:lstStyle/>
          <a:p>
            <a:pPr marL="280988" lvl="1" indent="-280988">
              <a:spcBef>
                <a:spcPts val="300"/>
              </a:spcBef>
              <a:spcAft>
                <a:spcPts val="300"/>
              </a:spcAft>
              <a:buSzTx/>
              <a:buFont typeface="Arial" panose="020B0604020202020204" pitchFamily="34" charset="0"/>
              <a:buChar char="•"/>
            </a:pPr>
            <a:r>
              <a:rPr lang="en-CA" sz="1000" dirty="0">
                <a:latin typeface="Arial" panose="020B0604020202020204" pitchFamily="34" charset="0"/>
                <a:cs typeface="Arial" panose="020B0604020202020204" pitchFamily="34" charset="0"/>
              </a:rPr>
              <a:t>As part of the FHP, recent amendments to Section 79.2.2 of the OEBA gave </a:t>
            </a:r>
            <a:r>
              <a:rPr lang="en-CA" sz="1000" dirty="0" smtClean="0">
                <a:latin typeface="Arial" panose="020B0604020202020204" pitchFamily="34" charset="0"/>
                <a:cs typeface="Arial" panose="020B0604020202020204" pitchFamily="34" charset="0"/>
              </a:rPr>
              <a:t>the Ministry of Community and Social Services (MCSS) </a:t>
            </a:r>
            <a:r>
              <a:rPr lang="en-CA" sz="1000" dirty="0">
                <a:latin typeface="Arial" panose="020B0604020202020204" pitchFamily="34" charset="0"/>
                <a:cs typeface="Arial" panose="020B0604020202020204" pitchFamily="34" charset="0"/>
              </a:rPr>
              <a:t>and the OEB authority to share personal </a:t>
            </a:r>
            <a:r>
              <a:rPr lang="en-CA" sz="1000" dirty="0" smtClean="0">
                <a:latin typeface="Arial" panose="020B0604020202020204" pitchFamily="34" charset="0"/>
                <a:cs typeface="Arial" panose="020B0604020202020204" pitchFamily="34" charset="0"/>
              </a:rPr>
              <a:t>information. This authority is required to align OESP delivery with other social assistance (SA) programs and automate OESP enrolment in a way that meets privacy requirements under the </a:t>
            </a:r>
            <a:r>
              <a:rPr lang="en-CA" sz="1000" i="1" dirty="0" smtClean="0">
                <a:latin typeface="Arial" panose="020B0604020202020204" pitchFamily="34" charset="0"/>
                <a:cs typeface="Arial" panose="020B0604020202020204" pitchFamily="34" charset="0"/>
              </a:rPr>
              <a:t>Freedom of Information and Protection of Privacy Act, 1990</a:t>
            </a:r>
            <a:r>
              <a:rPr lang="en-CA" sz="1000" dirty="0" smtClean="0">
                <a:latin typeface="Arial" panose="020B0604020202020204" pitchFamily="34" charset="0"/>
                <a:cs typeface="Arial" panose="020B0604020202020204" pitchFamily="34" charset="0"/>
              </a:rPr>
              <a:t>. </a:t>
            </a:r>
          </a:p>
          <a:p>
            <a:pPr marL="681038" lvl="2" indent="-280988">
              <a:spcBef>
                <a:spcPts val="300"/>
              </a:spcBef>
              <a:spcAft>
                <a:spcPts val="300"/>
              </a:spcAft>
              <a:buFont typeface="Arial" panose="020B0604020202020204" pitchFamily="34" charset="0"/>
              <a:buChar char="‒"/>
            </a:pPr>
            <a:r>
              <a:rPr lang="en-US" sz="900" dirty="0" smtClean="0">
                <a:latin typeface="Arial" panose="020B0604020202020204" pitchFamily="34" charset="0"/>
                <a:cs typeface="Arial" panose="020B0604020202020204" pitchFamily="34" charset="0"/>
              </a:rPr>
              <a:t>The purpose of this exercise is to increase OESP uptake, which is one of the approved activities in the FHP TB Minute (March 1, 2017).</a:t>
            </a:r>
            <a:endParaRPr lang="en-CA" sz="900" dirty="0" smtClean="0">
              <a:latin typeface="Arial" panose="020B0604020202020204" pitchFamily="34" charset="0"/>
              <a:cs typeface="Arial" panose="020B0604020202020204" pitchFamily="34" charset="0"/>
            </a:endParaRPr>
          </a:p>
          <a:p>
            <a:pPr marL="280988" lvl="1" indent="-280988">
              <a:spcBef>
                <a:spcPts val="300"/>
              </a:spcBef>
              <a:spcAft>
                <a:spcPts val="300"/>
              </a:spcAft>
              <a:buSzTx/>
              <a:buFont typeface="Arial" panose="020B0604020202020204" pitchFamily="34" charset="0"/>
              <a:buChar char="•"/>
            </a:pPr>
            <a:r>
              <a:rPr lang="en-US" sz="1000" dirty="0" smtClean="0">
                <a:latin typeface="Arial" panose="020B0604020202020204" pitchFamily="34" charset="0"/>
                <a:cs typeface="Arial" panose="020B0604020202020204" pitchFamily="34" charset="0"/>
              </a:rPr>
              <a:t>Implementation</a:t>
            </a:r>
            <a:r>
              <a:rPr lang="en-US" sz="1000" dirty="0">
                <a:latin typeface="Arial" panose="020B0604020202020204" pitchFamily="34" charset="0"/>
                <a:cs typeface="Arial" panose="020B0604020202020204" pitchFamily="34" charset="0"/>
              </a:rPr>
              <a:t> </a:t>
            </a:r>
            <a:r>
              <a:rPr lang="en-US" sz="1000" dirty="0" smtClean="0">
                <a:latin typeface="Arial" panose="020B0604020202020204" pitchFamily="34" charset="0"/>
                <a:cs typeface="Arial" panose="020B0604020202020204" pitchFamily="34" charset="0"/>
              </a:rPr>
              <a:t>activities </a:t>
            </a:r>
            <a:r>
              <a:rPr lang="en-US" sz="1000" dirty="0">
                <a:latin typeface="Arial" panose="020B0604020202020204" pitchFamily="34" charset="0"/>
                <a:cs typeface="Arial" panose="020B0604020202020204" pitchFamily="34" charset="0"/>
              </a:rPr>
              <a:t>underway by MCSS:</a:t>
            </a:r>
          </a:p>
          <a:p>
            <a:pPr marL="681038" lvl="2" indent="-280988">
              <a:spcBef>
                <a:spcPts val="300"/>
              </a:spcBef>
              <a:spcAft>
                <a:spcPts val="300"/>
              </a:spcAft>
              <a:buFont typeface="Arial" panose="020B0604020202020204" pitchFamily="34" charset="0"/>
              <a:buChar char="‒"/>
            </a:pPr>
            <a:r>
              <a:rPr lang="en-CA" sz="900" dirty="0" smtClean="0">
                <a:latin typeface="Arial" panose="020B0604020202020204" pitchFamily="34" charset="0"/>
                <a:cs typeface="Arial" panose="020B0604020202020204" pitchFamily="34" charset="0"/>
              </a:rPr>
              <a:t>In </a:t>
            </a:r>
            <a:r>
              <a:rPr lang="en-CA" sz="900" dirty="0">
                <a:latin typeface="Arial" panose="020B0604020202020204" pitchFamily="34" charset="0"/>
                <a:cs typeface="Arial" panose="020B0604020202020204" pitchFamily="34" charset="0"/>
              </a:rPr>
              <a:t>order to ensure all eligible SA clients receive OESP, as part of 2018-19 PRRT, MCSS is requesting the extension of the 20 Temporary FTEs approved in 2017-18 to 2018-19. </a:t>
            </a:r>
            <a:r>
              <a:rPr lang="en-CA" sz="900" dirty="0" smtClean="0">
                <a:latin typeface="Arial" panose="020B0604020202020204" pitchFamily="34" charset="0"/>
                <a:cs typeface="Arial" panose="020B0604020202020204" pitchFamily="34" charset="0"/>
              </a:rPr>
              <a:t>MCSS has advised that it intends to bring forward a Treasury Board submission in January 2018.</a:t>
            </a:r>
            <a:endParaRPr lang="en-CA" sz="900" dirty="0">
              <a:latin typeface="Arial" panose="020B0604020202020204" pitchFamily="34" charset="0"/>
              <a:cs typeface="Arial" panose="020B0604020202020204" pitchFamily="34" charset="0"/>
            </a:endParaRPr>
          </a:p>
          <a:p>
            <a:pPr marL="681038" lvl="2" indent="-280988">
              <a:spcBef>
                <a:spcPts val="300"/>
              </a:spcBef>
              <a:spcAft>
                <a:spcPts val="300"/>
              </a:spcAft>
              <a:buFont typeface="Arial" panose="020B0604020202020204" pitchFamily="34" charset="0"/>
              <a:buChar char="‒"/>
            </a:pPr>
            <a:r>
              <a:rPr lang="en-US" sz="900" dirty="0" smtClean="0">
                <a:latin typeface="Arial" panose="020B0604020202020204" pitchFamily="34" charset="0"/>
                <a:cs typeface="Arial" panose="020B0604020202020204" pitchFamily="34" charset="0"/>
              </a:rPr>
              <a:t>The MCSS OESP call centre is </a:t>
            </a:r>
            <a:r>
              <a:rPr lang="en-US" sz="900" dirty="0">
                <a:latin typeface="Arial" panose="020B0604020202020204" pitchFamily="34" charset="0"/>
                <a:cs typeface="Arial" panose="020B0604020202020204" pitchFamily="34" charset="0"/>
              </a:rPr>
              <a:t>now </a:t>
            </a:r>
            <a:r>
              <a:rPr lang="en-US" sz="900" dirty="0" smtClean="0">
                <a:latin typeface="Arial" panose="020B0604020202020204" pitchFamily="34" charset="0"/>
                <a:cs typeface="Arial" panose="020B0604020202020204" pitchFamily="34" charset="0"/>
              </a:rPr>
              <a:t>operational and is executing </a:t>
            </a:r>
            <a:r>
              <a:rPr lang="en-US" sz="900" dirty="0">
                <a:latin typeface="Arial" panose="020B0604020202020204" pitchFamily="34" charset="0"/>
                <a:cs typeface="Arial" panose="020B0604020202020204" pitchFamily="34" charset="0"/>
              </a:rPr>
              <a:t>enrollment for SA clients. </a:t>
            </a:r>
            <a:r>
              <a:rPr lang="en-CA" sz="900" dirty="0" smtClean="0">
                <a:latin typeface="Arial" panose="020B0604020202020204" pitchFamily="34" charset="0"/>
                <a:cs typeface="Arial" panose="020B0604020202020204" pitchFamily="34" charset="0"/>
              </a:rPr>
              <a:t>The call centre is directly contacting SA </a:t>
            </a:r>
            <a:r>
              <a:rPr lang="en-CA" sz="900" dirty="0">
                <a:latin typeface="Arial" panose="020B0604020202020204" pitchFamily="34" charset="0"/>
                <a:cs typeface="Arial" panose="020B0604020202020204" pitchFamily="34" charset="0"/>
              </a:rPr>
              <a:t>clients </a:t>
            </a:r>
            <a:r>
              <a:rPr lang="en-CA" sz="900" dirty="0" smtClean="0">
                <a:latin typeface="Arial" panose="020B0604020202020204" pitchFamily="34" charset="0"/>
                <a:cs typeface="Arial" panose="020B0604020202020204" pitchFamily="34" charset="0"/>
              </a:rPr>
              <a:t>currently not enrolled in OESP by phone and letter</a:t>
            </a:r>
            <a:r>
              <a:rPr lang="en-US" sz="900" dirty="0" smtClean="0">
                <a:latin typeface="Arial" panose="020B0604020202020204" pitchFamily="34" charset="0"/>
                <a:cs typeface="Arial" panose="020B0604020202020204" pitchFamily="34" charset="0"/>
              </a:rPr>
              <a:t>. As of November 1, OESP posters and brochures are being distributed to SA offices.  </a:t>
            </a:r>
          </a:p>
          <a:p>
            <a:pPr marL="681038" lvl="2" indent="-280988">
              <a:spcBef>
                <a:spcPts val="300"/>
              </a:spcBef>
              <a:spcAft>
                <a:spcPts val="300"/>
              </a:spcAft>
              <a:buFont typeface="Arial" panose="020B0604020202020204" pitchFamily="34" charset="0"/>
              <a:buChar char="‒"/>
            </a:pPr>
            <a:r>
              <a:rPr lang="en-CA" sz="900" dirty="0" smtClean="0">
                <a:latin typeface="Arial" panose="020B0604020202020204" pitchFamily="34" charset="0"/>
                <a:cs typeface="Arial" panose="020B0604020202020204" pitchFamily="34" charset="0"/>
              </a:rPr>
              <a:t>Software </a:t>
            </a:r>
            <a:r>
              <a:rPr lang="en-CA" sz="900" dirty="0">
                <a:latin typeface="Arial" panose="020B0604020202020204" pitchFamily="34" charset="0"/>
                <a:cs typeface="Arial" panose="020B0604020202020204" pitchFamily="34" charset="0"/>
              </a:rPr>
              <a:t>system </a:t>
            </a:r>
            <a:r>
              <a:rPr lang="en-CA" sz="900" dirty="0" smtClean="0">
                <a:latin typeface="Arial" panose="020B0604020202020204" pitchFamily="34" charset="0"/>
                <a:cs typeface="Arial" panose="020B0604020202020204" pitchFamily="34" charset="0"/>
              </a:rPr>
              <a:t>upgrades </a:t>
            </a:r>
            <a:r>
              <a:rPr lang="en-CA" sz="900" dirty="0">
                <a:latin typeface="Arial" panose="020B0604020202020204" pitchFamily="34" charset="0"/>
                <a:cs typeface="Arial" panose="020B0604020202020204" pitchFamily="34" charset="0"/>
              </a:rPr>
              <a:t>are underway to enable more streamlined automatic </a:t>
            </a:r>
            <a:r>
              <a:rPr lang="en-CA" sz="900" dirty="0" smtClean="0">
                <a:latin typeface="Arial" panose="020B0604020202020204" pitchFamily="34" charset="0"/>
                <a:cs typeface="Arial" panose="020B0604020202020204" pitchFamily="34" charset="0"/>
              </a:rPr>
              <a:t>enrolment, </a:t>
            </a:r>
            <a:r>
              <a:rPr lang="en-CA" sz="900" dirty="0">
                <a:latin typeface="Arial" panose="020B0604020202020204" pitchFamily="34" charset="0"/>
                <a:cs typeface="Arial" panose="020B0604020202020204" pitchFamily="34" charset="0"/>
              </a:rPr>
              <a:t>but in the meantime, OESP applications will still be </a:t>
            </a:r>
            <a:r>
              <a:rPr lang="en-CA" sz="900" dirty="0" smtClean="0">
                <a:latin typeface="Arial" panose="020B0604020202020204" pitchFamily="34" charset="0"/>
                <a:cs typeface="Arial" panose="020B0604020202020204" pitchFamily="34" charset="0"/>
              </a:rPr>
              <a:t>manual.</a:t>
            </a:r>
            <a:r>
              <a:rPr lang="en-CA" sz="900" dirty="0">
                <a:latin typeface="Arial" panose="020B0604020202020204" pitchFamily="34" charset="0"/>
                <a:cs typeface="Arial" panose="020B0604020202020204" pitchFamily="34" charset="0"/>
              </a:rPr>
              <a:t> </a:t>
            </a:r>
            <a:r>
              <a:rPr lang="en-CA" sz="900" dirty="0" smtClean="0">
                <a:latin typeface="Arial" panose="020B0604020202020204" pitchFamily="34" charset="0"/>
                <a:cs typeface="Arial" panose="020B0604020202020204" pitchFamily="34" charset="0"/>
              </a:rPr>
              <a:t>The automatic enrolment solution </a:t>
            </a:r>
            <a:r>
              <a:rPr lang="en-CA" sz="900" dirty="0">
                <a:latin typeface="Arial" panose="020B0604020202020204" pitchFamily="34" charset="0"/>
                <a:cs typeface="Arial" panose="020B0604020202020204" pitchFamily="34" charset="0"/>
              </a:rPr>
              <a:t>is anticipated for early </a:t>
            </a:r>
            <a:r>
              <a:rPr lang="en-CA" sz="900" dirty="0" smtClean="0">
                <a:latin typeface="Arial" panose="020B0604020202020204" pitchFamily="34" charset="0"/>
                <a:cs typeface="Arial" panose="020B0604020202020204" pitchFamily="34" charset="0"/>
              </a:rPr>
              <a:t>2018-2019.</a:t>
            </a:r>
            <a:endParaRPr lang="en-CA" sz="900" strike="sngStrike" dirty="0">
              <a:latin typeface="Arial" panose="020B0604020202020204" pitchFamily="34" charset="0"/>
              <a:cs typeface="Arial" panose="020B0604020202020204" pitchFamily="34" charset="0"/>
            </a:endParaRPr>
          </a:p>
          <a:p>
            <a:pPr marL="0" lvl="1" indent="0">
              <a:spcBef>
                <a:spcPts val="1200"/>
              </a:spcBef>
              <a:spcAft>
                <a:spcPts val="300"/>
              </a:spcAft>
              <a:buNone/>
            </a:pPr>
            <a:r>
              <a:rPr lang="en-CA" sz="1000" b="1" dirty="0" smtClean="0">
                <a:latin typeface="Arial" panose="020B0604020202020204" pitchFamily="34" charset="0"/>
                <a:cs typeface="Arial" panose="020B0604020202020204" pitchFamily="34" charset="0"/>
              </a:rPr>
              <a:t>Next Steps:</a:t>
            </a:r>
          </a:p>
          <a:p>
            <a:pPr marL="285750" lvl="1">
              <a:spcBef>
                <a:spcPts val="300"/>
              </a:spcBef>
              <a:spcAft>
                <a:spcPts val="300"/>
              </a:spcAft>
              <a:buFont typeface="Arial" panose="020B0604020202020204" pitchFamily="34" charset="0"/>
              <a:buChar char="•"/>
            </a:pPr>
            <a:r>
              <a:rPr lang="en-CA" sz="1000" dirty="0" smtClean="0">
                <a:latin typeface="Arial" panose="020B0604020202020204" pitchFamily="34" charset="0"/>
                <a:cs typeface="Arial" panose="020B0604020202020204" pitchFamily="34" charset="0"/>
              </a:rPr>
              <a:t>Provisions in s</a:t>
            </a:r>
            <a:r>
              <a:rPr lang="en-CA" sz="1000" dirty="0">
                <a:latin typeface="Arial" panose="020B0604020202020204" pitchFamily="34" charset="0"/>
                <a:cs typeface="Arial" panose="020B0604020202020204" pitchFamily="34" charset="0"/>
              </a:rPr>
              <a:t>. 79.2 </a:t>
            </a:r>
            <a:r>
              <a:rPr lang="en-CA" sz="1000" dirty="0" smtClean="0">
                <a:latin typeface="Arial" panose="020B0604020202020204" pitchFamily="34" charset="0"/>
                <a:cs typeface="Arial" panose="020B0604020202020204" pitchFamily="34" charset="0"/>
              </a:rPr>
              <a:t>of the OEBA need to be proclaimed to shift the OESP from the rate-base to the tax-base</a:t>
            </a:r>
            <a:r>
              <a:rPr lang="en-US" sz="1000" dirty="0" smtClean="0">
                <a:latin typeface="Arial" panose="020B0604020202020204" pitchFamily="34" charset="0"/>
                <a:cs typeface="Arial" panose="020B0604020202020204" pitchFamily="34" charset="0"/>
              </a:rPr>
              <a:t>. </a:t>
            </a:r>
            <a:r>
              <a:rPr lang="en-CA" sz="1000" dirty="0">
                <a:latin typeface="Arial" panose="020B0604020202020204" pitchFamily="34" charset="0"/>
                <a:cs typeface="Arial" panose="020B0604020202020204" pitchFamily="34" charset="0"/>
              </a:rPr>
              <a:t>This is </a:t>
            </a:r>
            <a:r>
              <a:rPr lang="en-CA" sz="1000" dirty="0" smtClean="0">
                <a:latin typeface="Arial" panose="020B0604020202020204" pitchFamily="34" charset="0"/>
                <a:cs typeface="Arial" panose="020B0604020202020204" pitchFamily="34" charset="0"/>
              </a:rPr>
              <a:t>will </a:t>
            </a:r>
            <a:r>
              <a:rPr lang="en-CA" sz="1000" dirty="0">
                <a:latin typeface="Arial" panose="020B0604020202020204" pitchFamily="34" charset="0"/>
                <a:cs typeface="Arial" panose="020B0604020202020204" pitchFamily="34" charset="0"/>
              </a:rPr>
              <a:t>align with the depletion of the OESP variance </a:t>
            </a:r>
            <a:r>
              <a:rPr lang="en-CA" sz="1000" dirty="0" smtClean="0">
                <a:latin typeface="Arial" panose="020B0604020202020204" pitchFamily="34" charset="0"/>
                <a:cs typeface="Arial" panose="020B0604020202020204" pitchFamily="34" charset="0"/>
              </a:rPr>
              <a:t>account, which is expected in February 2018.</a:t>
            </a:r>
          </a:p>
          <a:p>
            <a:pPr marL="285750" lvl="1">
              <a:spcBef>
                <a:spcPts val="300"/>
              </a:spcBef>
              <a:spcAft>
                <a:spcPts val="300"/>
              </a:spcAft>
              <a:buFont typeface="Arial" panose="020B0604020202020204" pitchFamily="34" charset="0"/>
              <a:buChar char="•"/>
            </a:pPr>
            <a:r>
              <a:rPr lang="en-CA" sz="1000" dirty="0" smtClean="0">
                <a:latin typeface="Arial" panose="020B0604020202020204" pitchFamily="34" charset="0"/>
                <a:cs typeface="Arial" panose="020B0604020202020204" pitchFamily="34" charset="0"/>
              </a:rPr>
              <a:t>The </a:t>
            </a:r>
            <a:r>
              <a:rPr lang="en-CA" sz="1000" dirty="0">
                <a:latin typeface="Arial" panose="020B0604020202020204" pitchFamily="34" charset="0"/>
                <a:cs typeface="Arial" panose="020B0604020202020204" pitchFamily="34" charset="0"/>
              </a:rPr>
              <a:t>Ministry is also </a:t>
            </a:r>
            <a:r>
              <a:rPr lang="en-CA" sz="1000" dirty="0" smtClean="0">
                <a:latin typeface="Arial" panose="020B0604020202020204" pitchFamily="34" charset="0"/>
                <a:cs typeface="Arial" panose="020B0604020202020204" pitchFamily="34" charset="0"/>
              </a:rPr>
              <a:t>proposing changes to the OESP </a:t>
            </a:r>
            <a:r>
              <a:rPr lang="en-CA" sz="1000" dirty="0">
                <a:latin typeface="Arial" panose="020B0604020202020204" pitchFamily="34" charset="0"/>
                <a:cs typeface="Arial" panose="020B0604020202020204" pitchFamily="34" charset="0"/>
              </a:rPr>
              <a:t>regulation </a:t>
            </a:r>
            <a:r>
              <a:rPr lang="en-CA" sz="1000" dirty="0" smtClean="0">
                <a:latin typeface="Arial" panose="020B0604020202020204" pitchFamily="34" charset="0"/>
                <a:cs typeface="Arial" panose="020B0604020202020204" pitchFamily="34" charset="0"/>
              </a:rPr>
              <a:t>to enable OEBA changes, and to transfer program </a:t>
            </a:r>
            <a:r>
              <a:rPr lang="en-CA" sz="1000" dirty="0">
                <a:latin typeface="Arial" panose="020B0604020202020204" pitchFamily="34" charset="0"/>
                <a:cs typeface="Arial" panose="020B0604020202020204" pitchFamily="34" charset="0"/>
              </a:rPr>
              <a:t>administration </a:t>
            </a:r>
            <a:r>
              <a:rPr lang="en-CA" sz="1000" dirty="0" smtClean="0">
                <a:latin typeface="Arial" panose="020B0604020202020204" pitchFamily="34" charset="0"/>
                <a:cs typeface="Arial" panose="020B0604020202020204" pitchFamily="34" charset="0"/>
              </a:rPr>
              <a:t>authorities/responsibilities </a:t>
            </a:r>
            <a:r>
              <a:rPr lang="en-CA" sz="1000" dirty="0">
                <a:latin typeface="Arial" panose="020B0604020202020204" pitchFamily="34" charset="0"/>
                <a:cs typeface="Arial" panose="020B0604020202020204" pitchFamily="34" charset="0"/>
              </a:rPr>
              <a:t>to the </a:t>
            </a:r>
            <a:r>
              <a:rPr lang="en-CA" sz="1000" dirty="0" smtClean="0">
                <a:latin typeface="Arial" panose="020B0604020202020204" pitchFamily="34" charset="0"/>
                <a:cs typeface="Arial" panose="020B0604020202020204" pitchFamily="34" charset="0"/>
              </a:rPr>
              <a:t>Ministry.</a:t>
            </a:r>
          </a:p>
          <a:p>
            <a:pPr marL="681038" lvl="2" indent="-280988">
              <a:spcBef>
                <a:spcPts val="300"/>
              </a:spcBef>
              <a:spcAft>
                <a:spcPts val="300"/>
              </a:spcAft>
              <a:buFont typeface="Arial" panose="020B0604020202020204" pitchFamily="34" charset="0"/>
              <a:buChar char="‒"/>
            </a:pPr>
            <a:r>
              <a:rPr lang="en-CA" sz="900" dirty="0">
                <a:latin typeface="Arial" panose="020B0604020202020204" pitchFamily="34" charset="0"/>
                <a:cs typeface="Arial" panose="020B0604020202020204" pitchFamily="34" charset="0"/>
              </a:rPr>
              <a:t>The OIC and regulatory package </a:t>
            </a:r>
            <a:r>
              <a:rPr lang="en-CA" sz="900" strike="sngStrike" dirty="0">
                <a:latin typeface="Arial" panose="020B0604020202020204" pitchFamily="34" charset="0"/>
                <a:cs typeface="Arial" panose="020B0604020202020204" pitchFamily="34" charset="0"/>
              </a:rPr>
              <a:t>is</a:t>
            </a:r>
            <a:r>
              <a:rPr lang="en-CA" sz="900" dirty="0">
                <a:latin typeface="Arial" panose="020B0604020202020204" pitchFamily="34" charset="0"/>
                <a:cs typeface="Arial" panose="020B0604020202020204" pitchFamily="34" charset="0"/>
              </a:rPr>
              <a:t> </a:t>
            </a:r>
            <a:r>
              <a:rPr lang="en-CA" sz="900" dirty="0" smtClean="0">
                <a:latin typeface="Arial" panose="020B0604020202020204" pitchFamily="34" charset="0"/>
                <a:cs typeface="Arial" panose="020B0604020202020204" pitchFamily="34" charset="0"/>
              </a:rPr>
              <a:t>will be scheduled </a:t>
            </a:r>
            <a:r>
              <a:rPr lang="en-CA" sz="900" dirty="0">
                <a:latin typeface="Arial" panose="020B0604020202020204" pitchFamily="34" charset="0"/>
                <a:cs typeface="Arial" panose="020B0604020202020204" pitchFamily="34" charset="0"/>
              </a:rPr>
              <a:t>for </a:t>
            </a:r>
            <a:r>
              <a:rPr lang="en-CA" sz="900" dirty="0" smtClean="0">
                <a:latin typeface="Arial" panose="020B0604020202020204" pitchFamily="34" charset="0"/>
                <a:cs typeface="Arial" panose="020B0604020202020204" pitchFamily="34" charset="0"/>
              </a:rPr>
              <a:t>the next LRC date, which is expected on January 23. </a:t>
            </a:r>
            <a:endParaRPr lang="en-CA" sz="900" dirty="0">
              <a:latin typeface="Arial" panose="020B0604020202020204" pitchFamily="34" charset="0"/>
              <a:cs typeface="Arial" panose="020B0604020202020204" pitchFamily="34" charset="0"/>
            </a:endParaRPr>
          </a:p>
          <a:p>
            <a:pPr marL="285750" lvl="1">
              <a:spcBef>
                <a:spcPts val="300"/>
              </a:spcBef>
              <a:spcAft>
                <a:spcPts val="300"/>
              </a:spcAft>
              <a:buFont typeface="Arial" panose="020B0604020202020204" pitchFamily="34" charset="0"/>
              <a:buChar char="•"/>
            </a:pPr>
            <a:r>
              <a:rPr lang="en-US" sz="1000" dirty="0" smtClean="0">
                <a:latin typeface="Arial" panose="020B0604020202020204" pitchFamily="34" charset="0"/>
                <a:cs typeface="Arial" panose="020B0604020202020204" pitchFamily="34" charset="0"/>
              </a:rPr>
              <a:t>The </a:t>
            </a:r>
            <a:r>
              <a:rPr lang="en-US" sz="1000" dirty="0">
                <a:latin typeface="Arial" panose="020B0604020202020204" pitchFamily="34" charset="0"/>
                <a:cs typeface="Arial" panose="020B0604020202020204" pitchFamily="34" charset="0"/>
              </a:rPr>
              <a:t>Ministry </a:t>
            </a:r>
            <a:r>
              <a:rPr lang="en-US" sz="1000" dirty="0" smtClean="0">
                <a:latin typeface="Arial" panose="020B0604020202020204" pitchFamily="34" charset="0"/>
                <a:cs typeface="Arial" panose="020B0604020202020204" pitchFamily="34" charset="0"/>
              </a:rPr>
              <a:t>is working with </a:t>
            </a:r>
            <a:r>
              <a:rPr lang="en-US" sz="1000" dirty="0">
                <a:latin typeface="Arial" panose="020B0604020202020204" pitchFamily="34" charset="0"/>
                <a:cs typeface="Arial" panose="020B0604020202020204" pitchFamily="34" charset="0"/>
              </a:rPr>
              <a:t>the OEB </a:t>
            </a:r>
            <a:r>
              <a:rPr lang="en-US" sz="1000" dirty="0" smtClean="0">
                <a:latin typeface="Arial" panose="020B0604020202020204" pitchFamily="34" charset="0"/>
                <a:cs typeface="Arial" panose="020B0604020202020204" pitchFamily="34" charset="0"/>
              </a:rPr>
              <a:t> and will continue to do so over </a:t>
            </a:r>
            <a:r>
              <a:rPr lang="en-US" sz="1000" dirty="0">
                <a:latin typeface="Arial" panose="020B0604020202020204" pitchFamily="34" charset="0"/>
                <a:cs typeface="Arial" panose="020B0604020202020204" pitchFamily="34" charset="0"/>
              </a:rPr>
              <a:t>the next several months to transition OESP administration to </a:t>
            </a:r>
            <a:r>
              <a:rPr lang="en-US" sz="1000" dirty="0" smtClean="0">
                <a:latin typeface="Arial" panose="020B0604020202020204" pitchFamily="34" charset="0"/>
                <a:cs typeface="Arial" panose="020B0604020202020204" pitchFamily="34" charset="0"/>
              </a:rPr>
              <a:t>government</a:t>
            </a:r>
            <a:r>
              <a:rPr lang="en-US" sz="1000" b="1" dirty="0">
                <a:latin typeface="Arial" panose="020B0604020202020204" pitchFamily="34" charset="0"/>
                <a:cs typeface="Arial" panose="020B0604020202020204" pitchFamily="34" charset="0"/>
              </a:rPr>
              <a:t>.</a:t>
            </a:r>
            <a:endParaRPr lang="en-US" sz="1000" b="1" dirty="0" smtClean="0">
              <a:latin typeface="Arial" panose="020B0604020202020204" pitchFamily="34" charset="0"/>
              <a:cs typeface="Arial" panose="020B0604020202020204" pitchFamily="34" charset="0"/>
            </a:endParaRPr>
          </a:p>
          <a:p>
            <a:pPr marL="285750" lvl="1">
              <a:spcBef>
                <a:spcPts val="300"/>
              </a:spcBef>
              <a:spcAft>
                <a:spcPts val="300"/>
              </a:spcAft>
              <a:buFont typeface="Arial" panose="020B0604020202020204" pitchFamily="34" charset="0"/>
              <a:buChar char="•"/>
            </a:pPr>
            <a:r>
              <a:rPr lang="en-US" sz="1000" dirty="0" smtClean="0">
                <a:latin typeface="Arial" panose="020B0604020202020204" pitchFamily="34" charset="0"/>
                <a:cs typeface="Arial" panose="020B0604020202020204" pitchFamily="34" charset="0"/>
              </a:rPr>
              <a:t>Wet signature issue is being addressed by the OESP service provider, and anticipates a solution for Q1 2018.</a:t>
            </a:r>
            <a:endParaRPr lang="en-CA"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59414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80000" cy="599728"/>
          </a:xfrm>
        </p:spPr>
        <p:txBody>
          <a:bodyPr>
            <a:normAutofit/>
          </a:bodyPr>
          <a:lstStyle/>
          <a:p>
            <a:pPr marL="457200" indent="-457200">
              <a:buFont typeface="+mj-lt"/>
              <a:buAutoNum type="arabicParenR" startAt="4"/>
            </a:pPr>
            <a:r>
              <a:rPr lang="en-CA" b="0" dirty="0" smtClean="0">
                <a:latin typeface="Arial" panose="020B0604020202020204" pitchFamily="34" charset="0"/>
                <a:cs typeface="Arial" panose="020B0604020202020204" pitchFamily="34" charset="0"/>
              </a:rPr>
              <a:t>Affordability Fund</a:t>
            </a:r>
            <a:endParaRPr lang="en-CA" b="0" dirty="0">
              <a:latin typeface="Arial" panose="020B0604020202020204" pitchFamily="34" charset="0"/>
              <a:cs typeface="Arial" panose="020B0604020202020204" pitchFamily="34" charset="0"/>
            </a:endParaRPr>
          </a:p>
        </p:txBody>
      </p:sp>
      <p:sp>
        <p:nvSpPr>
          <p:cNvPr id="5" name="Content Placeholder 3"/>
          <p:cNvSpPr>
            <a:spLocks noGrp="1"/>
          </p:cNvSpPr>
          <p:nvPr>
            <p:ph idx="1"/>
          </p:nvPr>
        </p:nvSpPr>
        <p:spPr>
          <a:xfrm>
            <a:off x="467544" y="908720"/>
            <a:ext cx="8424936" cy="5328592"/>
          </a:xfrm>
        </p:spPr>
        <p:txBody>
          <a:bodyPr>
            <a:noAutofit/>
          </a:bodyPr>
          <a:lstStyle/>
          <a:p>
            <a:pPr>
              <a:spcBef>
                <a:spcPts val="0"/>
              </a:spcBef>
              <a:spcAft>
                <a:spcPts val="400"/>
              </a:spcAft>
            </a:pPr>
            <a:r>
              <a:rPr lang="en-CA" sz="1300" dirty="0">
                <a:latin typeface="Arial" panose="020B0604020202020204" pitchFamily="34" charset="0"/>
                <a:cs typeface="Arial" panose="020B0604020202020204" pitchFamily="34" charset="0"/>
              </a:rPr>
              <a:t>Ontario’s Fair Hydro </a:t>
            </a:r>
            <a:r>
              <a:rPr lang="en-CA" sz="1300" dirty="0" smtClean="0">
                <a:latin typeface="Arial" panose="020B0604020202020204" pitchFamily="34" charset="0"/>
                <a:cs typeface="Arial" panose="020B0604020202020204" pitchFamily="34" charset="0"/>
              </a:rPr>
              <a:t>Plan (OFHP) </a:t>
            </a:r>
            <a:r>
              <a:rPr lang="en-CA" sz="1300" dirty="0">
                <a:latin typeface="Arial" panose="020B0604020202020204" pitchFamily="34" charset="0"/>
                <a:cs typeface="Arial" panose="020B0604020202020204" pitchFamily="34" charset="0"/>
              </a:rPr>
              <a:t>established an Affordability Fund to help Ontarians who </a:t>
            </a:r>
            <a:r>
              <a:rPr lang="en-CA" sz="1300" dirty="0" smtClean="0">
                <a:latin typeface="Arial" panose="020B0604020202020204" pitchFamily="34" charset="0"/>
                <a:cs typeface="Arial" panose="020B0604020202020204" pitchFamily="34" charset="0"/>
              </a:rPr>
              <a:t>do not qualify </a:t>
            </a:r>
            <a:r>
              <a:rPr lang="en-CA" sz="1300" dirty="0">
                <a:latin typeface="Arial" panose="020B0604020202020204" pitchFamily="34" charset="0"/>
                <a:cs typeface="Arial" panose="020B0604020202020204" pitchFamily="34" charset="0"/>
              </a:rPr>
              <a:t>for low-income conservation programs to make energy efficiency improvements to their homes, which </a:t>
            </a:r>
            <a:r>
              <a:rPr lang="en-CA" sz="1300" dirty="0" smtClean="0">
                <a:latin typeface="Arial" panose="020B0604020202020204" pitchFamily="34" charset="0"/>
                <a:cs typeface="Arial" panose="020B0604020202020204" pitchFamily="34" charset="0"/>
              </a:rPr>
              <a:t>could not otherwise </a:t>
            </a:r>
            <a:r>
              <a:rPr lang="en-CA" sz="1300" dirty="0">
                <a:latin typeface="Arial" panose="020B0604020202020204" pitchFamily="34" charset="0"/>
                <a:cs typeface="Arial" panose="020B0604020202020204" pitchFamily="34" charset="0"/>
              </a:rPr>
              <a:t>be done without the support.</a:t>
            </a:r>
          </a:p>
          <a:p>
            <a:pPr>
              <a:spcBef>
                <a:spcPts val="0"/>
              </a:spcBef>
              <a:spcAft>
                <a:spcPts val="400"/>
              </a:spcAft>
            </a:pPr>
            <a:r>
              <a:rPr lang="en-CA" sz="1300" dirty="0">
                <a:latin typeface="Arial" panose="020B0604020202020204" pitchFamily="34" charset="0"/>
                <a:cs typeface="Arial" panose="020B0604020202020204" pitchFamily="34" charset="0"/>
              </a:rPr>
              <a:t>The </a:t>
            </a:r>
            <a:r>
              <a:rPr lang="en-CA" sz="1300" dirty="0" smtClean="0">
                <a:latin typeface="Arial" panose="020B0604020202020204" pitchFamily="34" charset="0"/>
                <a:cs typeface="Arial" panose="020B0604020202020204" pitchFamily="34" charset="0"/>
              </a:rPr>
              <a:t>Affordability Fund</a:t>
            </a:r>
            <a:r>
              <a:rPr lang="en-CA" sz="1300" dirty="0">
                <a:latin typeface="Arial" panose="020B0604020202020204" pitchFamily="34" charset="0"/>
                <a:cs typeface="Arial" panose="020B0604020202020204" pitchFamily="34" charset="0"/>
              </a:rPr>
              <a:t>, established through the tax base, is being administered by an independent </a:t>
            </a:r>
            <a:r>
              <a:rPr lang="en-CA" sz="1300" dirty="0" smtClean="0">
                <a:latin typeface="Arial" panose="020B0604020202020204" pitchFamily="34" charset="0"/>
                <a:cs typeface="Arial" panose="020B0604020202020204" pitchFamily="34" charset="0"/>
              </a:rPr>
              <a:t>Trust. </a:t>
            </a:r>
            <a:endParaRPr lang="en-CA" sz="1300" dirty="0">
              <a:latin typeface="Arial" panose="020B0604020202020204" pitchFamily="34" charset="0"/>
              <a:cs typeface="Arial" panose="020B0604020202020204" pitchFamily="34" charset="0"/>
            </a:endParaRPr>
          </a:p>
          <a:p>
            <a:pPr marL="0" indent="0" fontAlgn="base">
              <a:spcBef>
                <a:spcPts val="0"/>
              </a:spcBef>
              <a:spcAft>
                <a:spcPts val="400"/>
              </a:spcAft>
              <a:buNone/>
            </a:pPr>
            <a:r>
              <a:rPr lang="en-US" sz="1300" b="1" dirty="0" smtClean="0">
                <a:latin typeface="Arial" panose="020B0604020202020204" pitchFamily="34" charset="0"/>
                <a:cs typeface="Arial" panose="020B0604020202020204" pitchFamily="34" charset="0"/>
              </a:rPr>
              <a:t>Next Steps:</a:t>
            </a:r>
          </a:p>
          <a:p>
            <a:pPr lvl="0" fontAlgn="base">
              <a:spcBef>
                <a:spcPts val="0"/>
              </a:spcBef>
              <a:spcAft>
                <a:spcPts val="400"/>
              </a:spcAft>
            </a:pPr>
            <a:r>
              <a:rPr lang="en-CA" sz="1300" dirty="0" smtClean="0">
                <a:latin typeface="Arial" panose="020B0604020202020204" pitchFamily="34" charset="0"/>
                <a:cs typeface="Arial" panose="020B0604020202020204" pitchFamily="34" charset="0"/>
              </a:rPr>
              <a:t>On </a:t>
            </a:r>
            <a:r>
              <a:rPr lang="en-CA" sz="1300" dirty="0">
                <a:latin typeface="Arial" panose="020B0604020202020204" pitchFamily="34" charset="0"/>
                <a:cs typeface="Arial" panose="020B0604020202020204" pitchFamily="34" charset="0"/>
              </a:rPr>
              <a:t>October 24, 2017, the Affordability Fund was launched through a formal announcement and press release. The press release included information regarding a toll-free number and website through which customers are able to submit </a:t>
            </a:r>
            <a:r>
              <a:rPr lang="en-CA" sz="1300" dirty="0" smtClean="0">
                <a:latin typeface="Arial" panose="020B0604020202020204" pitchFamily="34" charset="0"/>
                <a:cs typeface="Arial" panose="020B0604020202020204" pitchFamily="34" charset="0"/>
              </a:rPr>
              <a:t>an intake form.</a:t>
            </a:r>
            <a:endParaRPr lang="en-CA" sz="1300" i="1" dirty="0">
              <a:latin typeface="Arial" panose="020B0604020202020204" pitchFamily="34" charset="0"/>
              <a:cs typeface="Arial" panose="020B0604020202020204" pitchFamily="34" charset="0"/>
            </a:endParaRPr>
          </a:p>
          <a:p>
            <a:pPr marL="723900" fontAlgn="base">
              <a:spcBef>
                <a:spcPts val="0"/>
              </a:spcBef>
              <a:spcAft>
                <a:spcPts val="400"/>
              </a:spcAft>
              <a:buFont typeface="Arial" panose="020B0604020202020204" pitchFamily="34" charset="0"/>
              <a:buChar char="–"/>
            </a:pPr>
            <a:r>
              <a:rPr lang="en-CA" sz="1100" dirty="0">
                <a:latin typeface="Arial" panose="020B0604020202020204" pitchFamily="34" charset="0"/>
                <a:cs typeface="Arial" panose="020B0604020202020204" pitchFamily="34" charset="0"/>
              </a:rPr>
              <a:t>As of December </a:t>
            </a:r>
            <a:r>
              <a:rPr lang="en-CA" sz="1100" dirty="0" smtClean="0">
                <a:latin typeface="Arial" panose="020B0604020202020204" pitchFamily="34" charset="0"/>
                <a:cs typeface="Arial" panose="020B0604020202020204" pitchFamily="34" charset="0"/>
              </a:rPr>
              <a:t>8, </a:t>
            </a:r>
            <a:r>
              <a:rPr lang="en-CA" sz="1100" dirty="0">
                <a:latin typeface="Arial" panose="020B0604020202020204" pitchFamily="34" charset="0"/>
                <a:cs typeface="Arial" panose="020B0604020202020204" pitchFamily="34" charset="0"/>
              </a:rPr>
              <a:t>2,043 applications have been received to date, of which 1,420 applications have been delivered to 45 active/pending LDCs. </a:t>
            </a:r>
            <a:r>
              <a:rPr lang="en-CA" sz="1100" dirty="0" smtClean="0">
                <a:latin typeface="Arial" panose="020B0604020202020204" pitchFamily="34" charset="0"/>
                <a:cs typeface="Arial" panose="020B0604020202020204" pitchFamily="34" charset="0"/>
              </a:rPr>
              <a:t>Eligible customers are expected to start receiving benefits through the Affordability Fund in early 2018.</a:t>
            </a:r>
            <a:endParaRPr lang="en-CA" sz="1100" i="1" dirty="0" smtClean="0">
              <a:latin typeface="Arial" panose="020B0604020202020204" pitchFamily="34" charset="0"/>
              <a:cs typeface="Arial" panose="020B0604020202020204" pitchFamily="34" charset="0"/>
            </a:endParaRPr>
          </a:p>
          <a:p>
            <a:pPr lvl="0">
              <a:spcBef>
                <a:spcPts val="0"/>
              </a:spcBef>
              <a:spcAft>
                <a:spcPts val="400"/>
              </a:spcAft>
            </a:pPr>
            <a:r>
              <a:rPr lang="en-CA" sz="1300" dirty="0" smtClean="0">
                <a:latin typeface="Arial" panose="020B0604020202020204" pitchFamily="34" charset="0"/>
                <a:cs typeface="Arial" panose="020B0604020202020204" pitchFamily="34" charset="0"/>
              </a:rPr>
              <a:t>The </a:t>
            </a:r>
            <a:r>
              <a:rPr lang="en-CA" sz="1300" dirty="0">
                <a:latin typeface="Arial" panose="020B0604020202020204" pitchFamily="34" charset="0"/>
                <a:cs typeface="Arial" panose="020B0604020202020204" pitchFamily="34" charset="0"/>
              </a:rPr>
              <a:t>Trust, working with Hydro One, is currently negotiating program implementation agreements with electricity distributors, which outline program delivery guidelines and budgets. </a:t>
            </a:r>
            <a:endParaRPr lang="en-CA" sz="1300" i="1" dirty="0">
              <a:latin typeface="Arial" panose="020B0604020202020204" pitchFamily="34" charset="0"/>
              <a:cs typeface="Arial" panose="020B0604020202020204" pitchFamily="34" charset="0"/>
            </a:endParaRPr>
          </a:p>
          <a:p>
            <a:pPr marL="723900" lvl="0">
              <a:spcBef>
                <a:spcPts val="0"/>
              </a:spcBef>
              <a:spcAft>
                <a:spcPts val="400"/>
              </a:spcAft>
              <a:buFont typeface="Arial" panose="020B0604020202020204" pitchFamily="34" charset="0"/>
              <a:buChar char="–"/>
            </a:pPr>
            <a:r>
              <a:rPr lang="en-CA" sz="1100" dirty="0">
                <a:latin typeface="Arial" panose="020B0604020202020204" pitchFamily="34" charset="0"/>
                <a:cs typeface="Arial" panose="020B0604020202020204" pitchFamily="34" charset="0"/>
              </a:rPr>
              <a:t>The Trust expects to enter into </a:t>
            </a:r>
            <a:r>
              <a:rPr lang="en-CA" sz="1100" dirty="0" smtClean="0">
                <a:latin typeface="Arial" panose="020B0604020202020204" pitchFamily="34" charset="0"/>
                <a:cs typeface="Arial" panose="020B0604020202020204" pitchFamily="34" charset="0"/>
              </a:rPr>
              <a:t>agreements </a:t>
            </a:r>
            <a:r>
              <a:rPr lang="en-CA" sz="1100" dirty="0">
                <a:latin typeface="Arial" panose="020B0604020202020204" pitchFamily="34" charset="0"/>
                <a:cs typeface="Arial" panose="020B0604020202020204" pitchFamily="34" charset="0"/>
              </a:rPr>
              <a:t>with interested </a:t>
            </a:r>
            <a:r>
              <a:rPr lang="en-CA" sz="1100" dirty="0" smtClean="0">
                <a:latin typeface="Arial" panose="020B0604020202020204" pitchFamily="34" charset="0"/>
                <a:cs typeface="Arial" panose="020B0604020202020204" pitchFamily="34" charset="0"/>
              </a:rPr>
              <a:t>distributions </a:t>
            </a:r>
            <a:r>
              <a:rPr lang="en-CA" sz="1100" dirty="0">
                <a:latin typeface="Arial" panose="020B0604020202020204" pitchFamily="34" charset="0"/>
                <a:cs typeface="Arial" panose="020B0604020202020204" pitchFamily="34" charset="0"/>
              </a:rPr>
              <a:t>starting mid to late December 2017. </a:t>
            </a:r>
            <a:endParaRPr lang="en-CA" sz="1100" i="1" dirty="0">
              <a:latin typeface="Arial" panose="020B0604020202020204" pitchFamily="34" charset="0"/>
              <a:cs typeface="Arial" panose="020B0604020202020204" pitchFamily="34" charset="0"/>
            </a:endParaRPr>
          </a:p>
          <a:p>
            <a:pPr marL="723900" lvl="0">
              <a:spcBef>
                <a:spcPts val="0"/>
              </a:spcBef>
              <a:spcAft>
                <a:spcPts val="400"/>
              </a:spcAft>
              <a:buFont typeface="Arial" panose="020B0604020202020204" pitchFamily="34" charset="0"/>
              <a:buChar char="–"/>
            </a:pPr>
            <a:r>
              <a:rPr lang="en-CA" sz="1100" dirty="0">
                <a:latin typeface="Arial" panose="020B0604020202020204" pitchFamily="34" charset="0"/>
                <a:cs typeface="Arial" panose="020B0604020202020204" pitchFamily="34" charset="0"/>
              </a:rPr>
              <a:t>The Trust has indicated that it expects Hydro One to deliver the program in service areas of those electricity distributors not interested in delivering the program.</a:t>
            </a:r>
            <a:endParaRPr lang="en-CA" sz="1100" i="1" dirty="0">
              <a:latin typeface="Arial" panose="020B0604020202020204" pitchFamily="34" charset="0"/>
              <a:cs typeface="Arial" panose="020B0604020202020204" pitchFamily="34" charset="0"/>
            </a:endParaRPr>
          </a:p>
          <a:p>
            <a:pPr lvl="0">
              <a:spcBef>
                <a:spcPts val="0"/>
              </a:spcBef>
              <a:spcAft>
                <a:spcPts val="400"/>
              </a:spcAft>
            </a:pPr>
            <a:r>
              <a:rPr lang="en-CA" sz="1300" dirty="0" smtClean="0">
                <a:latin typeface="Arial" panose="020B0604020202020204" pitchFamily="34" charset="0"/>
                <a:cs typeface="Arial" panose="020B0604020202020204" pitchFamily="34" charset="0"/>
              </a:rPr>
              <a:t>In Fall 2017, through the 2018-19 PRRT process, ENERGY provided TB/MBC with a report back on the Affordability Fund including program application process, eligibility criteria, program monitoring and spending to date. </a:t>
            </a:r>
            <a:r>
              <a:rPr lang="en-US" sz="1300" dirty="0" smtClean="0">
                <a:latin typeface="Arial" panose="020B0604020202020204" pitchFamily="34" charset="0"/>
                <a:cs typeface="Arial" panose="020B0604020202020204" pitchFamily="34" charset="0"/>
              </a:rPr>
              <a:t>ENERGY </a:t>
            </a:r>
            <a:r>
              <a:rPr lang="en-CA" sz="1300" dirty="0" smtClean="0">
                <a:latin typeface="Arial" panose="020B0604020202020204" pitchFamily="34" charset="0"/>
                <a:cs typeface="Arial" panose="020B0604020202020204" pitchFamily="34" charset="0"/>
              </a:rPr>
              <a:t>also stated that it will continue to assess the need for an additional funding request, considering Fund </a:t>
            </a:r>
            <a:r>
              <a:rPr lang="en-CA" sz="1300" dirty="0">
                <a:latin typeface="Arial" panose="020B0604020202020204" pitchFamily="34" charset="0"/>
                <a:cs typeface="Arial" panose="020B0604020202020204" pitchFamily="34" charset="0"/>
              </a:rPr>
              <a:t>results and continued identified need</a:t>
            </a:r>
            <a:r>
              <a:rPr lang="en-CA" sz="1300" dirty="0" smtClean="0">
                <a:latin typeface="Arial" panose="020B0604020202020204" pitchFamily="34" charset="0"/>
                <a:cs typeface="Arial" panose="020B0604020202020204" pitchFamily="34" charset="0"/>
              </a:rPr>
              <a:t>.</a:t>
            </a:r>
          </a:p>
          <a:p>
            <a:pPr>
              <a:spcBef>
                <a:spcPts val="0"/>
              </a:spcBef>
              <a:spcAft>
                <a:spcPts val="400"/>
              </a:spcAft>
            </a:pPr>
            <a:r>
              <a:rPr lang="en-CA" sz="1300" dirty="0" smtClean="0">
                <a:latin typeface="Arial" panose="020B0604020202020204" pitchFamily="34" charset="0"/>
                <a:cs typeface="Arial" panose="020B0604020202020204" pitchFamily="34" charset="0"/>
              </a:rPr>
              <a:t>The Trust is in discussions with IESO to align Fund </a:t>
            </a:r>
            <a:r>
              <a:rPr lang="en-CA" sz="1300" dirty="0">
                <a:latin typeface="Arial" panose="020B0604020202020204" pitchFamily="34" charset="0"/>
                <a:cs typeface="Arial" panose="020B0604020202020204" pitchFamily="34" charset="0"/>
              </a:rPr>
              <a:t>eligibility and </a:t>
            </a:r>
            <a:r>
              <a:rPr lang="en-CA" sz="1300" dirty="0" smtClean="0">
                <a:latin typeface="Arial" panose="020B0604020202020204" pitchFamily="34" charset="0"/>
                <a:cs typeface="Arial" panose="020B0604020202020204" pitchFamily="34" charset="0"/>
              </a:rPr>
              <a:t>measures with the Save on Energy Home Assistance Program (HAP).</a:t>
            </a:r>
          </a:p>
          <a:p>
            <a:pPr>
              <a:spcBef>
                <a:spcPts val="0"/>
              </a:spcBef>
              <a:spcAft>
                <a:spcPts val="400"/>
              </a:spcAft>
            </a:pPr>
            <a:r>
              <a:rPr lang="en-CA" sz="1300" dirty="0" smtClean="0">
                <a:latin typeface="Arial" panose="020B0604020202020204" pitchFamily="34" charset="0"/>
                <a:cs typeface="Arial" panose="020B0604020202020204" pitchFamily="34" charset="0"/>
              </a:rPr>
              <a:t>Program </a:t>
            </a:r>
            <a:r>
              <a:rPr lang="en-CA" sz="1300" dirty="0">
                <a:latin typeface="Arial" panose="020B0604020202020204" pitchFamily="34" charset="0"/>
                <a:cs typeface="Arial" panose="020B0604020202020204" pitchFamily="34" charset="0"/>
              </a:rPr>
              <a:t>design </a:t>
            </a:r>
            <a:r>
              <a:rPr lang="en-CA" sz="1300" dirty="0" smtClean="0">
                <a:latin typeface="Arial" panose="020B0604020202020204" pitchFamily="34" charset="0"/>
                <a:cs typeface="Arial" panose="020B0604020202020204" pitchFamily="34" charset="0"/>
              </a:rPr>
              <a:t>will </a:t>
            </a:r>
            <a:r>
              <a:rPr lang="en-CA" sz="1300" dirty="0">
                <a:latin typeface="Arial" panose="020B0604020202020204" pitchFamily="34" charset="0"/>
                <a:cs typeface="Arial" panose="020B0604020202020204" pitchFamily="34" charset="0"/>
              </a:rPr>
              <a:t>be an iterative process </a:t>
            </a:r>
            <a:r>
              <a:rPr lang="en-CA" sz="1300" dirty="0" smtClean="0">
                <a:latin typeface="Arial" panose="020B0604020202020204" pitchFamily="34" charset="0"/>
                <a:cs typeface="Arial" panose="020B0604020202020204" pitchFamily="34" charset="0"/>
              </a:rPr>
              <a:t>to enable continuous improvement based on feedback. </a:t>
            </a:r>
            <a:endParaRPr lang="en-CA" sz="1300" dirty="0">
              <a:latin typeface="Arial" panose="020B0604020202020204" pitchFamily="34" charset="0"/>
              <a:cs typeface="Arial" panose="020B0604020202020204" pitchFamily="34" charset="0"/>
            </a:endParaRPr>
          </a:p>
          <a:p>
            <a:pPr lvl="0">
              <a:spcBef>
                <a:spcPts val="0"/>
              </a:spcBef>
              <a:spcAft>
                <a:spcPts val="400"/>
              </a:spcAft>
            </a:pPr>
            <a:r>
              <a:rPr lang="en-CA" sz="1300" dirty="0" smtClean="0">
                <a:latin typeface="Arial" panose="020B0604020202020204" pitchFamily="34" charset="0"/>
                <a:cs typeface="Arial" panose="020B0604020202020204" pitchFamily="34" charset="0"/>
              </a:rPr>
              <a:t>The Trust is expected to report Q3 2017-18 results to the Ministry in January/February 2018.</a:t>
            </a:r>
            <a:endParaRPr lang="en-CA" sz="1300" dirty="0">
              <a:latin typeface="Arial" panose="020B0604020202020204" pitchFamily="34" charset="0"/>
              <a:cs typeface="Arial" panose="020B0604020202020204" pitchFamily="34" charset="0"/>
            </a:endParaRPr>
          </a:p>
          <a:p>
            <a:pPr marL="0" indent="0">
              <a:buNone/>
            </a:pPr>
            <a:r>
              <a:rPr lang="en-US" sz="1400" dirty="0"/>
              <a:t> </a:t>
            </a:r>
            <a:endParaRPr lang="en-CA" sz="1400" dirty="0"/>
          </a:p>
          <a:p>
            <a:pPr marL="800100" lvl="1" indent="-342900" fontAlgn="base">
              <a:spcBef>
                <a:spcPts val="300"/>
              </a:spcBef>
              <a:spcAft>
                <a:spcPts val="300"/>
              </a:spcAft>
              <a:buFont typeface="+mj-lt"/>
              <a:buAutoNum type="arabicPeriod"/>
            </a:pPr>
            <a:endParaRPr lang="en-CA" sz="1300" dirty="0" smtClean="0">
              <a:latin typeface="Arial" panose="020B0604020202020204" pitchFamily="34" charset="0"/>
              <a:cs typeface="Arial" panose="020B0604020202020204" pitchFamily="34" charset="0"/>
            </a:endParaRPr>
          </a:p>
          <a:p>
            <a:pPr marL="800100" lvl="1" indent="-342900" fontAlgn="base">
              <a:spcBef>
                <a:spcPts val="300"/>
              </a:spcBef>
              <a:spcAft>
                <a:spcPts val="300"/>
              </a:spcAft>
              <a:buFont typeface="+mj-lt"/>
              <a:buAutoNum type="arabicPeriod"/>
            </a:pPr>
            <a:endParaRPr lang="en-CA" sz="1300" dirty="0" smtClean="0">
              <a:latin typeface="Arial" panose="020B0604020202020204" pitchFamily="34" charset="0"/>
              <a:cs typeface="Arial" panose="020B0604020202020204" pitchFamily="34" charset="0"/>
            </a:endParaRPr>
          </a:p>
          <a:p>
            <a:pPr marL="0" indent="0" fontAlgn="base">
              <a:spcBef>
                <a:spcPts val="300"/>
              </a:spcBef>
              <a:spcAft>
                <a:spcPts val="300"/>
              </a:spcAft>
              <a:buNone/>
            </a:pPr>
            <a:endParaRPr lang="en-CA" sz="1300" dirty="0" smtClean="0">
              <a:latin typeface="Arial" panose="020B0604020202020204" pitchFamily="34" charset="0"/>
              <a:cs typeface="Arial" panose="020B0604020202020204" pitchFamily="34" charset="0"/>
            </a:endParaRPr>
          </a:p>
          <a:p>
            <a:pPr fontAlgn="base">
              <a:spcBef>
                <a:spcPts val="300"/>
              </a:spcBef>
              <a:spcAft>
                <a:spcPts val="300"/>
              </a:spcAft>
            </a:pPr>
            <a:endParaRPr lang="en-CA" sz="1300" dirty="0" smtClean="0">
              <a:latin typeface="Arial" panose="020B0604020202020204" pitchFamily="34" charset="0"/>
              <a:cs typeface="Arial" panose="020B0604020202020204" pitchFamily="34" charset="0"/>
            </a:endParaRPr>
          </a:p>
          <a:p>
            <a:pPr fontAlgn="base">
              <a:spcBef>
                <a:spcPts val="300"/>
              </a:spcBef>
              <a:spcAft>
                <a:spcPts val="300"/>
              </a:spcAft>
            </a:pPr>
            <a:endParaRPr lang="en-CA" sz="1300" dirty="0">
              <a:latin typeface="Arial" panose="020B0604020202020204" pitchFamily="34" charset="0"/>
              <a:cs typeface="Arial" panose="020B0604020202020204" pitchFamily="34" charset="0"/>
            </a:endParaRPr>
          </a:p>
          <a:p>
            <a:pPr fontAlgn="base">
              <a:spcBef>
                <a:spcPts val="300"/>
              </a:spcBef>
              <a:spcAft>
                <a:spcPts val="300"/>
              </a:spcAft>
            </a:pPr>
            <a:endParaRPr lang="en-CA" sz="1300" dirty="0" smtClean="0">
              <a:latin typeface="Arial" panose="020B0604020202020204" pitchFamily="34" charset="0"/>
              <a:cs typeface="Arial" panose="020B0604020202020204" pitchFamily="34" charset="0"/>
            </a:endParaRPr>
          </a:p>
          <a:p>
            <a:pPr>
              <a:spcBef>
                <a:spcPts val="300"/>
              </a:spcBef>
              <a:spcAft>
                <a:spcPts val="300"/>
              </a:spcAft>
            </a:pPr>
            <a:endParaRPr lang="en-CA" sz="1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414349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599728"/>
          </a:xfrm>
        </p:spPr>
        <p:txBody>
          <a:bodyPr>
            <a:normAutofit/>
          </a:bodyPr>
          <a:lstStyle/>
          <a:p>
            <a:pPr marL="457200" indent="-457200">
              <a:buFont typeface="+mj-lt"/>
              <a:buAutoNum type="arabicParenR" startAt="5"/>
            </a:pPr>
            <a:r>
              <a:rPr lang="en-CA" b="0" dirty="0" smtClean="0">
                <a:latin typeface="Arial" panose="020B0604020202020204" pitchFamily="34" charset="0"/>
                <a:cs typeface="Arial" panose="020B0604020202020204" pitchFamily="34" charset="0"/>
              </a:rPr>
              <a:t>Industrial Conservation Initiative (ICI)</a:t>
            </a:r>
            <a:endParaRPr lang="en-CA" b="0" dirty="0">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468464" y="1140296"/>
            <a:ext cx="8280000" cy="4953000"/>
          </a:xfrm>
        </p:spPr>
        <p:txBody>
          <a:bodyPr>
            <a:normAutofit/>
          </a:bodyPr>
          <a:lstStyle/>
          <a:p>
            <a:pPr fontAlgn="base"/>
            <a:r>
              <a:rPr lang="en-CA" sz="1400" dirty="0" smtClean="0">
                <a:latin typeface="Arial"/>
                <a:ea typeface="MS Mincho"/>
              </a:rPr>
              <a:t>On April 10, 2017, Ontario amended </a:t>
            </a:r>
            <a:r>
              <a:rPr lang="en-CA" sz="1400" dirty="0">
                <a:latin typeface="Arial"/>
                <a:ea typeface="MS Mincho"/>
              </a:rPr>
              <a:t>O. Reg. 429/04 </a:t>
            </a:r>
            <a:r>
              <a:rPr lang="en-CA" sz="1400" dirty="0">
                <a:latin typeface="Arial" panose="020B0604020202020204" pitchFamily="34" charset="0"/>
                <a:cs typeface="Arial" panose="020B0604020202020204" pitchFamily="34" charset="0"/>
              </a:rPr>
              <a:t>to allow </a:t>
            </a:r>
            <a:r>
              <a:rPr lang="en-CA" sz="1400" dirty="0" smtClean="0">
                <a:latin typeface="Arial" panose="020B0604020202020204" pitchFamily="34" charset="0"/>
                <a:cs typeface="Arial" panose="020B0604020202020204" pitchFamily="34" charset="0"/>
              </a:rPr>
              <a:t>smaller manufacturers and greenhouses with </a:t>
            </a:r>
            <a:r>
              <a:rPr lang="en-CA" sz="1400" dirty="0">
                <a:latin typeface="Arial" panose="020B0604020202020204" pitchFamily="34" charset="0"/>
                <a:cs typeface="Arial" panose="020B0604020202020204" pitchFamily="34" charset="0"/>
              </a:rPr>
              <a:t>an average monthly peak demand of greater than 500 </a:t>
            </a:r>
            <a:r>
              <a:rPr lang="en-CA" sz="1400" dirty="0" smtClean="0">
                <a:latin typeface="Arial" panose="020B0604020202020204" pitchFamily="34" charset="0"/>
                <a:cs typeface="Arial" panose="020B0604020202020204" pitchFamily="34" charset="0"/>
              </a:rPr>
              <a:t>kilowatts (kW) </a:t>
            </a:r>
            <a:r>
              <a:rPr lang="en-CA" sz="1400" dirty="0">
                <a:latin typeface="Arial" panose="020B0604020202020204" pitchFamily="34" charset="0"/>
                <a:cs typeface="Arial" panose="020B0604020202020204" pitchFamily="34" charset="0"/>
              </a:rPr>
              <a:t>and less than </a:t>
            </a:r>
            <a:r>
              <a:rPr lang="en-CA" sz="1400" dirty="0" smtClean="0">
                <a:latin typeface="Arial" panose="020B0604020202020204" pitchFamily="34" charset="0"/>
                <a:cs typeface="Arial" panose="020B0604020202020204" pitchFamily="34" charset="0"/>
              </a:rPr>
              <a:t>1 megawatt (MW) </a:t>
            </a:r>
            <a:r>
              <a:rPr lang="en-CA" sz="1400" dirty="0">
                <a:latin typeface="Arial" panose="020B0604020202020204" pitchFamily="34" charset="0"/>
                <a:cs typeface="Arial" panose="020B0604020202020204" pitchFamily="34" charset="0"/>
              </a:rPr>
              <a:t>to </a:t>
            </a:r>
            <a:r>
              <a:rPr lang="en-CA" sz="1400" dirty="0" smtClean="0">
                <a:latin typeface="Arial" panose="020B0604020202020204" pitchFamily="34" charset="0"/>
                <a:cs typeface="Arial" panose="020B0604020202020204" pitchFamily="34" charset="0"/>
              </a:rPr>
              <a:t>participate in ICI, in addition to the consumers over 1 MW who were already eligible.</a:t>
            </a:r>
          </a:p>
          <a:p>
            <a:pPr fontAlgn="base"/>
            <a:endParaRPr lang="en-CA" sz="1400" dirty="0" smtClean="0">
              <a:latin typeface="Arial" panose="020B0604020202020204" pitchFamily="34" charset="0"/>
              <a:cs typeface="Arial" panose="020B0604020202020204" pitchFamily="34" charset="0"/>
            </a:endParaRPr>
          </a:p>
          <a:p>
            <a:pPr fontAlgn="base"/>
            <a:r>
              <a:rPr lang="en-CA" sz="1400" dirty="0" smtClean="0">
                <a:latin typeface="Arial" panose="020B0604020202020204" pitchFamily="34" charset="0"/>
                <a:cs typeface="Arial" panose="020B0604020202020204" pitchFamily="34" charset="0"/>
              </a:rPr>
              <a:t>ICI </a:t>
            </a:r>
            <a:r>
              <a:rPr lang="en-CA" sz="1400" dirty="0">
                <a:latin typeface="Arial" panose="020B0604020202020204" pitchFamily="34" charset="0"/>
                <a:cs typeface="Arial" panose="020B0604020202020204" pitchFamily="34" charset="0"/>
              </a:rPr>
              <a:t>was previously expanded </a:t>
            </a:r>
            <a:r>
              <a:rPr lang="en-CA" sz="1400" dirty="0" smtClean="0">
                <a:latin typeface="Arial" panose="020B0604020202020204" pitchFamily="34" charset="0"/>
                <a:cs typeface="Arial" panose="020B0604020202020204" pitchFamily="34" charset="0"/>
              </a:rPr>
              <a:t>on </a:t>
            </a:r>
            <a:r>
              <a:rPr lang="en-CA" sz="1400" dirty="0">
                <a:latin typeface="Arial" panose="020B0604020202020204" pitchFamily="34" charset="0"/>
                <a:cs typeface="Arial" panose="020B0604020202020204" pitchFamily="34" charset="0"/>
              </a:rPr>
              <a:t>January 1, 2017, when </a:t>
            </a:r>
            <a:r>
              <a:rPr lang="en-CA" sz="1400" dirty="0" smtClean="0">
                <a:latin typeface="Arial" panose="020B0604020202020204" pitchFamily="34" charset="0"/>
                <a:cs typeface="Arial" panose="020B0604020202020204" pitchFamily="34" charset="0"/>
              </a:rPr>
              <a:t>the eligibility </a:t>
            </a:r>
            <a:r>
              <a:rPr lang="en-CA" sz="1400" dirty="0">
                <a:latin typeface="Arial" panose="020B0604020202020204" pitchFamily="34" charset="0"/>
                <a:cs typeface="Arial" panose="020B0604020202020204" pitchFamily="34" charset="0"/>
              </a:rPr>
              <a:t>threshold was lowered from 3 MW to 1 MW and sector restrictions were removed. </a:t>
            </a:r>
            <a:endParaRPr lang="en-CA" sz="1400" dirty="0" smtClean="0">
              <a:latin typeface="Arial" panose="020B0604020202020204" pitchFamily="34" charset="0"/>
              <a:cs typeface="Arial" panose="020B0604020202020204" pitchFamily="34" charset="0"/>
            </a:endParaRPr>
          </a:p>
          <a:p>
            <a:pPr fontAlgn="base"/>
            <a:endParaRPr lang="en-CA" sz="1400" dirty="0" smtClean="0">
              <a:latin typeface="Arial" panose="020B0604020202020204" pitchFamily="34" charset="0"/>
              <a:cs typeface="Arial" panose="020B0604020202020204" pitchFamily="34" charset="0"/>
            </a:endParaRPr>
          </a:p>
          <a:p>
            <a:pPr fontAlgn="base"/>
            <a:r>
              <a:rPr lang="en-CA" sz="1400" dirty="0" smtClean="0">
                <a:latin typeface="Arial" panose="020B0604020202020204" pitchFamily="34" charset="0"/>
                <a:cs typeface="Arial" panose="020B0604020202020204" pitchFamily="34" charset="0"/>
              </a:rPr>
              <a:t>Newly eligible ICI participants that opted in to the program began being billed as Class A (i.e., program participants) consumers for their July 2017 consumption.</a:t>
            </a:r>
          </a:p>
          <a:p>
            <a:pPr fontAlgn="base"/>
            <a:endParaRPr lang="en-CA" sz="1400" dirty="0" smtClean="0">
              <a:latin typeface="Arial" panose="020B0604020202020204" pitchFamily="34" charset="0"/>
              <a:cs typeface="Arial" panose="020B0604020202020204" pitchFamily="34" charset="0"/>
            </a:endParaRPr>
          </a:p>
          <a:p>
            <a:pPr fontAlgn="base"/>
            <a:r>
              <a:rPr lang="en-CA" sz="1400" dirty="0" smtClean="0">
                <a:latin typeface="Arial" panose="020B0604020202020204" pitchFamily="34" charset="0"/>
                <a:cs typeface="Arial" panose="020B0604020202020204" pitchFamily="34" charset="0"/>
              </a:rPr>
              <a:t>Prior to the expansions, there were approximately 300 ICI participants. According to data provided by IESO, approximately 1100 participants have opted in for the current adjustment period. </a:t>
            </a:r>
            <a:endParaRPr lang="en-CA" sz="1400" dirty="0">
              <a:latin typeface="Arial" panose="020B0604020202020204" pitchFamily="34" charset="0"/>
              <a:cs typeface="Arial" panose="020B0604020202020204" pitchFamily="34" charset="0"/>
            </a:endParaRPr>
          </a:p>
          <a:p>
            <a:pPr marL="0" indent="0" fontAlgn="base">
              <a:buNone/>
            </a:pPr>
            <a:endParaRPr lang="en-CA" sz="1400" dirty="0" smtClean="0">
              <a:latin typeface="Arial" panose="020B0604020202020204" pitchFamily="34" charset="0"/>
              <a:cs typeface="Arial" panose="020B0604020202020204" pitchFamily="34" charset="0"/>
            </a:endParaRPr>
          </a:p>
          <a:p>
            <a:pPr marL="0" indent="0" fontAlgn="base">
              <a:buNone/>
            </a:pPr>
            <a:r>
              <a:rPr lang="en-CA" sz="1400" b="1" dirty="0" smtClean="0">
                <a:latin typeface="Arial" panose="020B0604020202020204" pitchFamily="34" charset="0"/>
                <a:cs typeface="Arial" panose="020B0604020202020204" pitchFamily="34" charset="0"/>
              </a:rPr>
              <a:t>Next Steps:</a:t>
            </a:r>
            <a:endParaRPr lang="en-CA" sz="1400" dirty="0" smtClean="0">
              <a:latin typeface="Arial" panose="020B0604020202020204" pitchFamily="34" charset="0"/>
              <a:cs typeface="Arial" panose="020B0604020202020204" pitchFamily="34" charset="0"/>
            </a:endParaRPr>
          </a:p>
          <a:p>
            <a:pPr fontAlgn="base"/>
            <a:r>
              <a:rPr lang="en-CA" sz="1400" dirty="0" smtClean="0">
                <a:latin typeface="Arial" panose="020B0604020202020204" pitchFamily="34" charset="0"/>
                <a:cs typeface="Arial" panose="020B0604020202020204" pitchFamily="34" charset="0"/>
              </a:rPr>
              <a:t>ENERGY is continuing to work with the Ontario Chamber of Commerce (OCC) and Canadian Manufacturers and Exporters (CME) on outreach campaigns to promote awareness of the ICI program.</a:t>
            </a:r>
          </a:p>
          <a:p>
            <a:pPr marL="800100" lvl="1" indent="-342900" fontAlgn="base">
              <a:buFont typeface="+mj-lt"/>
              <a:buAutoNum type="arabicPeriod"/>
            </a:pPr>
            <a:endParaRPr lang="en-CA" sz="1400" dirty="0" smtClean="0">
              <a:latin typeface="Arial" panose="020B0604020202020204" pitchFamily="34" charset="0"/>
              <a:cs typeface="Arial" panose="020B0604020202020204" pitchFamily="34" charset="0"/>
            </a:endParaRPr>
          </a:p>
          <a:p>
            <a:pPr marL="0" indent="0" fontAlgn="base">
              <a:buNone/>
            </a:pPr>
            <a:endParaRPr lang="en-CA" sz="1400" dirty="0" smtClean="0">
              <a:latin typeface="Arial" panose="020B0604020202020204" pitchFamily="34" charset="0"/>
              <a:cs typeface="Arial" panose="020B0604020202020204" pitchFamily="34" charset="0"/>
            </a:endParaRPr>
          </a:p>
          <a:p>
            <a:pPr fontAlgn="base"/>
            <a:endParaRPr lang="en-CA" sz="1400" dirty="0" smtClean="0">
              <a:latin typeface="Arial" panose="020B0604020202020204" pitchFamily="34" charset="0"/>
              <a:cs typeface="Arial" panose="020B0604020202020204" pitchFamily="34" charset="0"/>
            </a:endParaRPr>
          </a:p>
          <a:p>
            <a:pPr fontAlgn="base"/>
            <a:endParaRPr lang="en-CA" sz="1400" dirty="0">
              <a:latin typeface="Arial" panose="020B0604020202020204" pitchFamily="34" charset="0"/>
              <a:cs typeface="Arial" panose="020B0604020202020204" pitchFamily="34" charset="0"/>
            </a:endParaRPr>
          </a:p>
          <a:p>
            <a:pPr fontAlgn="base"/>
            <a:endParaRPr lang="en-CA" sz="1400" dirty="0" smtClean="0">
              <a:latin typeface="Arial" panose="020B0604020202020204" pitchFamily="34" charset="0"/>
              <a:cs typeface="Arial" panose="020B0604020202020204" pitchFamily="34" charset="0"/>
            </a:endParaRPr>
          </a:p>
          <a:p>
            <a:endParaRPr lang="en-CA"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20242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527720"/>
          </a:xfrm>
        </p:spPr>
        <p:txBody>
          <a:bodyPr>
            <a:normAutofit/>
          </a:bodyPr>
          <a:lstStyle/>
          <a:p>
            <a:pPr marL="457200" indent="-457200">
              <a:buFont typeface="+mj-lt"/>
              <a:buAutoNum type="arabicParenR" startAt="6"/>
            </a:pPr>
            <a:r>
              <a:rPr lang="en-CA" b="0" dirty="0" smtClean="0">
                <a:latin typeface="Arial" panose="020B0604020202020204" pitchFamily="34" charset="0"/>
                <a:cs typeface="Arial" panose="020B0604020202020204" pitchFamily="34" charset="0"/>
              </a:rPr>
              <a:t>OFHP Billing Requirements </a:t>
            </a:r>
            <a:endParaRPr lang="en-CA"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7544" y="1003176"/>
            <a:ext cx="8496944" cy="5090120"/>
          </a:xfrm>
        </p:spPr>
        <p:txBody>
          <a:bodyPr>
            <a:noAutofit/>
          </a:bodyPr>
          <a:lstStyle/>
          <a:p>
            <a:pPr>
              <a:spcBef>
                <a:spcPts val="600"/>
              </a:spcBef>
              <a:spcAft>
                <a:spcPts val="600"/>
              </a:spcAft>
            </a:pPr>
            <a:r>
              <a:rPr lang="en-CA" sz="1200" dirty="0" smtClean="0">
                <a:latin typeface="Arial" panose="020B0604020202020204" pitchFamily="34" charset="0"/>
                <a:cs typeface="Arial" panose="020B0604020202020204" pitchFamily="34" charset="0"/>
              </a:rPr>
              <a:t>The Ministry recently introduced new billing requirements under the </a:t>
            </a:r>
            <a:r>
              <a:rPr lang="en-CA" sz="1200" i="1" dirty="0" smtClean="0">
                <a:latin typeface="Arial" panose="020B0604020202020204" pitchFamily="34" charset="0"/>
                <a:cs typeface="Arial" panose="020B0604020202020204" pitchFamily="34" charset="0"/>
              </a:rPr>
              <a:t>Ontario’s Fair Hydro Plan Act</a:t>
            </a:r>
            <a:r>
              <a:rPr lang="en-CA" sz="1200" dirty="0" smtClean="0">
                <a:latin typeface="Arial" panose="020B0604020202020204" pitchFamily="34" charset="0"/>
                <a:cs typeface="Arial" panose="020B0604020202020204" pitchFamily="34" charset="0"/>
              </a:rPr>
              <a:t>, 2017 (OFHPA) and the </a:t>
            </a:r>
            <a:r>
              <a:rPr lang="en-CA" sz="1200" i="1" dirty="0" smtClean="0">
                <a:latin typeface="Arial" panose="020B0604020202020204" pitchFamily="34" charset="0"/>
                <a:cs typeface="Arial" panose="020B0604020202020204" pitchFamily="34" charset="0"/>
              </a:rPr>
              <a:t>Ontario Energy Board Act</a:t>
            </a:r>
            <a:r>
              <a:rPr lang="en-CA" sz="1200" dirty="0" smtClean="0">
                <a:latin typeface="Arial" panose="020B0604020202020204" pitchFamily="34" charset="0"/>
                <a:cs typeface="Arial" panose="020B0604020202020204" pitchFamily="34" charset="0"/>
              </a:rPr>
              <a:t>, 1998 to support transparency and communication of the changes introduced by Ontario’s Fair Hydro Plan (OFHP). </a:t>
            </a:r>
          </a:p>
          <a:p>
            <a:pPr>
              <a:spcBef>
                <a:spcPts val="600"/>
              </a:spcBef>
              <a:spcAft>
                <a:spcPts val="600"/>
              </a:spcAft>
            </a:pPr>
            <a:r>
              <a:rPr lang="en-CA" sz="1200" dirty="0" smtClean="0">
                <a:latin typeface="Arial" panose="020B0604020202020204" pitchFamily="34" charset="0"/>
                <a:cs typeface="Arial" panose="020B0604020202020204" pitchFamily="34" charset="0"/>
              </a:rPr>
              <a:t>These new billing requirements require electricity vendors and unit-sub meter providers (USMPs) to: </a:t>
            </a:r>
          </a:p>
          <a:p>
            <a:pPr lvl="1">
              <a:spcBef>
                <a:spcPts val="600"/>
              </a:spcBef>
              <a:spcAft>
                <a:spcPts val="600"/>
              </a:spcAft>
              <a:buFont typeface="Arial" panose="020B0604020202020204" pitchFamily="34" charset="0"/>
              <a:buChar char="‒"/>
            </a:pPr>
            <a:r>
              <a:rPr lang="en-CA" sz="1100" dirty="0" smtClean="0">
                <a:latin typeface="Arial" panose="020B0604020202020204" pitchFamily="34" charset="0"/>
                <a:cs typeface="Arial" panose="020B0604020202020204" pitchFamily="34" charset="0"/>
              </a:rPr>
              <a:t>Include standardized informational messaging related to OFHP on all bills, per O. Reg. 196/17; </a:t>
            </a:r>
          </a:p>
          <a:p>
            <a:pPr lvl="1">
              <a:spcBef>
                <a:spcPts val="600"/>
              </a:spcBef>
              <a:spcAft>
                <a:spcPts val="600"/>
              </a:spcAft>
              <a:buFont typeface="Arial" panose="020B0604020202020204" pitchFamily="34" charset="0"/>
              <a:buChar char="‒"/>
            </a:pPr>
            <a:r>
              <a:rPr lang="en-CA" sz="1100" dirty="0" smtClean="0">
                <a:latin typeface="Arial" panose="020B0604020202020204" pitchFamily="34" charset="0"/>
                <a:cs typeface="Arial" panose="020B0604020202020204" pitchFamily="34" charset="0"/>
              </a:rPr>
              <a:t>Accompany </a:t>
            </a:r>
            <a:r>
              <a:rPr lang="en-CA" sz="1100" dirty="0">
                <a:latin typeface="Arial" panose="020B0604020202020204" pitchFamily="34" charset="0"/>
                <a:cs typeface="Arial" panose="020B0604020202020204" pitchFamily="34" charset="0"/>
              </a:rPr>
              <a:t>paper </a:t>
            </a:r>
            <a:r>
              <a:rPr lang="en-CA" sz="1100" dirty="0" smtClean="0">
                <a:latin typeface="Arial" panose="020B0604020202020204" pitchFamily="34" charset="0"/>
                <a:cs typeface="Arial" panose="020B0604020202020204" pitchFamily="34" charset="0"/>
              </a:rPr>
              <a:t>bills with </a:t>
            </a:r>
            <a:r>
              <a:rPr lang="en-CA" sz="1100" dirty="0">
                <a:latin typeface="Arial" panose="020B0604020202020204" pitchFamily="34" charset="0"/>
                <a:cs typeface="Arial" panose="020B0604020202020204" pitchFamily="34" charset="0"/>
              </a:rPr>
              <a:t>a </a:t>
            </a:r>
            <a:r>
              <a:rPr lang="en-CA" sz="1100" dirty="0" smtClean="0">
                <a:latin typeface="Arial" panose="020B0604020202020204" pitchFamily="34" charset="0"/>
                <a:cs typeface="Arial" panose="020B0604020202020204" pitchFamily="34" charset="0"/>
              </a:rPr>
              <a:t>descriptive OFHP </a:t>
            </a:r>
            <a:r>
              <a:rPr lang="en-CA" sz="1100" dirty="0">
                <a:latin typeface="Arial" panose="020B0604020202020204" pitchFamily="34" charset="0"/>
                <a:cs typeface="Arial" panose="020B0604020202020204" pitchFamily="34" charset="0"/>
              </a:rPr>
              <a:t>bill insert </a:t>
            </a:r>
            <a:r>
              <a:rPr lang="en-CA" sz="1100" dirty="0" smtClean="0">
                <a:latin typeface="Arial" panose="020B0604020202020204" pitchFamily="34" charset="0"/>
                <a:cs typeface="Arial" panose="020B0604020202020204" pitchFamily="34" charset="0"/>
              </a:rPr>
              <a:t>once per quarter, </a:t>
            </a:r>
            <a:r>
              <a:rPr lang="en-CA" sz="1100" dirty="0">
                <a:latin typeface="Arial" panose="020B0604020202020204" pitchFamily="34" charset="0"/>
                <a:cs typeface="Arial" panose="020B0604020202020204" pitchFamily="34" charset="0"/>
              </a:rPr>
              <a:t>beginning with the first </a:t>
            </a:r>
            <a:r>
              <a:rPr lang="en-CA" sz="1100" dirty="0" smtClean="0">
                <a:latin typeface="Arial" panose="020B0604020202020204" pitchFamily="34" charset="0"/>
                <a:cs typeface="Arial" panose="020B0604020202020204" pitchFamily="34" charset="0"/>
              </a:rPr>
              <a:t>bill issued </a:t>
            </a:r>
            <a:r>
              <a:rPr lang="en-CA" sz="1100" dirty="0">
                <a:latin typeface="Arial" panose="020B0604020202020204" pitchFamily="34" charset="0"/>
                <a:cs typeface="Arial" panose="020B0604020202020204" pitchFamily="34" charset="0"/>
              </a:rPr>
              <a:t>on or after July 1, </a:t>
            </a:r>
            <a:r>
              <a:rPr lang="en-CA" sz="1100" dirty="0" smtClean="0">
                <a:latin typeface="Arial" panose="020B0604020202020204" pitchFamily="34" charset="0"/>
                <a:cs typeface="Arial" panose="020B0604020202020204" pitchFamily="34" charset="0"/>
              </a:rPr>
              <a:t>2017 until the first bill issued on or after July 1, 2018 (seasonal </a:t>
            </a:r>
            <a:r>
              <a:rPr lang="en-CA" sz="1100" dirty="0">
                <a:latin typeface="Arial" panose="020B0604020202020204" pitchFamily="34" charset="0"/>
                <a:cs typeface="Arial" panose="020B0604020202020204" pitchFamily="34" charset="0"/>
              </a:rPr>
              <a:t>customers </a:t>
            </a:r>
            <a:r>
              <a:rPr lang="en-CA" sz="1100" dirty="0" smtClean="0">
                <a:latin typeface="Arial" panose="020B0604020202020204" pitchFamily="34" charset="0"/>
                <a:cs typeface="Arial" panose="020B0604020202020204" pitchFamily="34" charset="0"/>
              </a:rPr>
              <a:t>only to </a:t>
            </a:r>
            <a:r>
              <a:rPr lang="en-CA" sz="1100" dirty="0">
                <a:latin typeface="Arial" panose="020B0604020202020204" pitchFamily="34" charset="0"/>
                <a:cs typeface="Arial" panose="020B0604020202020204" pitchFamily="34" charset="0"/>
              </a:rPr>
              <a:t>receive bill inserts semi-annually</a:t>
            </a:r>
            <a:r>
              <a:rPr lang="en-CA" sz="1100" dirty="0" smtClean="0">
                <a:latin typeface="Arial" panose="020B0604020202020204" pitchFamily="34" charset="0"/>
                <a:cs typeface="Arial" panose="020B0604020202020204" pitchFamily="34" charset="0"/>
              </a:rPr>
              <a:t>), per </a:t>
            </a:r>
            <a:r>
              <a:rPr lang="en-CA" sz="1100" dirty="0">
                <a:latin typeface="Arial" panose="020B0604020202020204" pitchFamily="34" charset="0"/>
                <a:cs typeface="Arial" panose="020B0604020202020204" pitchFamily="34" charset="0"/>
              </a:rPr>
              <a:t>O. Reg. </a:t>
            </a:r>
            <a:r>
              <a:rPr lang="en-CA" sz="1100" dirty="0" smtClean="0">
                <a:latin typeface="Arial" panose="020B0604020202020204" pitchFamily="34" charset="0"/>
                <a:cs typeface="Arial" panose="020B0604020202020204" pitchFamily="34" charset="0"/>
              </a:rPr>
              <a:t>196/17; and</a:t>
            </a:r>
            <a:endParaRPr lang="en-CA" sz="1100" dirty="0">
              <a:latin typeface="Arial" panose="020B0604020202020204" pitchFamily="34" charset="0"/>
              <a:cs typeface="Arial" panose="020B0604020202020204" pitchFamily="34" charset="0"/>
            </a:endParaRPr>
          </a:p>
          <a:p>
            <a:pPr lvl="1">
              <a:spcBef>
                <a:spcPts val="600"/>
              </a:spcBef>
              <a:spcAft>
                <a:spcPts val="600"/>
              </a:spcAft>
              <a:buFont typeface="Arial" panose="020B0604020202020204" pitchFamily="34" charset="0"/>
              <a:buChar char="‒"/>
            </a:pPr>
            <a:r>
              <a:rPr lang="en-CA" sz="1100" dirty="0" smtClean="0">
                <a:latin typeface="Arial" panose="020B0604020202020204" pitchFamily="34" charset="0"/>
                <a:cs typeface="Arial" panose="020B0604020202020204" pitchFamily="34" charset="0"/>
              </a:rPr>
              <a:t>Include a </a:t>
            </a:r>
            <a:r>
              <a:rPr lang="en-CA" sz="1100" dirty="0">
                <a:latin typeface="Arial" panose="020B0604020202020204" pitchFamily="34" charset="0"/>
                <a:cs typeface="Arial" panose="020B0604020202020204" pitchFamily="34" charset="0"/>
              </a:rPr>
              <a:t>"First Nations Delivery Credit" as a visible line item </a:t>
            </a:r>
            <a:r>
              <a:rPr lang="en-CA" sz="1100" dirty="0" smtClean="0">
                <a:latin typeface="Arial" panose="020B0604020202020204" pitchFamily="34" charset="0"/>
                <a:cs typeface="Arial" panose="020B0604020202020204" pitchFamily="34" charset="0"/>
              </a:rPr>
              <a:t>on the bills of on-reserve customers and </a:t>
            </a:r>
            <a:r>
              <a:rPr lang="en-CA" sz="1100" dirty="0">
                <a:latin typeface="Arial" panose="020B0604020202020204" pitchFamily="34" charset="0"/>
                <a:cs typeface="Arial" panose="020B0604020202020204" pitchFamily="34" charset="0"/>
              </a:rPr>
              <a:t>demonstrate the associated savings, as </a:t>
            </a:r>
            <a:r>
              <a:rPr lang="en-CA" sz="1100" dirty="0" smtClean="0">
                <a:latin typeface="Arial" panose="020B0604020202020204" pitchFamily="34" charset="0"/>
                <a:cs typeface="Arial" panose="020B0604020202020204" pitchFamily="34" charset="0"/>
              </a:rPr>
              <a:t>applicable, per O. Reg. 197/17.</a:t>
            </a:r>
            <a:r>
              <a:rPr lang="en-CA" sz="1100" dirty="0">
                <a:latin typeface="Arial" panose="020B0604020202020204" pitchFamily="34" charset="0"/>
                <a:cs typeface="Arial" panose="020B0604020202020204" pitchFamily="34" charset="0"/>
              </a:rPr>
              <a:t> </a:t>
            </a:r>
            <a:endParaRPr lang="en-CA" sz="1100" dirty="0" smtClean="0">
              <a:latin typeface="Arial" panose="020B0604020202020204" pitchFamily="34" charset="0"/>
              <a:cs typeface="Arial" panose="020B0604020202020204" pitchFamily="34" charset="0"/>
            </a:endParaRPr>
          </a:p>
          <a:p>
            <a:pPr>
              <a:spcBef>
                <a:spcPts val="600"/>
              </a:spcBef>
              <a:spcAft>
                <a:spcPts val="600"/>
              </a:spcAft>
            </a:pPr>
            <a:r>
              <a:rPr lang="en-CA" sz="1200" dirty="0" smtClean="0">
                <a:latin typeface="Arial" panose="020B0604020202020204" pitchFamily="34" charset="0"/>
                <a:cs typeface="Arial" panose="020B0604020202020204" pitchFamily="34" charset="0"/>
              </a:rPr>
              <a:t>In anticipation of these new requirements, the </a:t>
            </a:r>
            <a:r>
              <a:rPr lang="en-CA" sz="1200" dirty="0">
                <a:latin typeface="Arial" panose="020B0604020202020204" pitchFamily="34" charset="0"/>
                <a:cs typeface="Arial" panose="020B0604020202020204" pitchFamily="34" charset="0"/>
              </a:rPr>
              <a:t>Ministry amended O. Reg. 364/16 </a:t>
            </a:r>
            <a:r>
              <a:rPr lang="en-CA" sz="1200" dirty="0" smtClean="0">
                <a:latin typeface="Arial" panose="020B0604020202020204" pitchFamily="34" charset="0"/>
                <a:cs typeface="Arial" panose="020B0604020202020204" pitchFamily="34" charset="0"/>
              </a:rPr>
              <a:t>to </a:t>
            </a:r>
            <a:r>
              <a:rPr lang="en-CA" sz="1200" dirty="0">
                <a:latin typeface="Arial" panose="020B0604020202020204" pitchFamily="34" charset="0"/>
                <a:cs typeface="Arial" panose="020B0604020202020204" pitchFamily="34" charset="0"/>
              </a:rPr>
              <a:t>revoke the “8% Provincial Rebate” messaging requirements from </a:t>
            </a:r>
            <a:r>
              <a:rPr lang="en-CA" sz="1200" dirty="0" smtClean="0">
                <a:latin typeface="Arial" panose="020B0604020202020204" pitchFamily="34" charset="0"/>
                <a:cs typeface="Arial" panose="020B0604020202020204" pitchFamily="34" charset="0"/>
              </a:rPr>
              <a:t>bills and envelopes in advance of July 1, 2017. Note: </a:t>
            </a:r>
            <a:r>
              <a:rPr lang="en-CA" sz="1200" dirty="0">
                <a:latin typeface="Arial" panose="020B0604020202020204" pitchFamily="34" charset="0"/>
                <a:cs typeface="Arial" panose="020B0604020202020204" pitchFamily="34" charset="0"/>
              </a:rPr>
              <a:t>the requirement to include an 8% rebate line item remains</a:t>
            </a:r>
            <a:r>
              <a:rPr lang="en-CA" sz="1200" dirty="0" smtClean="0">
                <a:latin typeface="Arial" panose="020B0604020202020204" pitchFamily="34" charset="0"/>
                <a:cs typeface="Arial" panose="020B0604020202020204" pitchFamily="34" charset="0"/>
              </a:rPr>
              <a:t>.</a:t>
            </a:r>
          </a:p>
          <a:p>
            <a:pPr>
              <a:spcBef>
                <a:spcPts val="600"/>
              </a:spcBef>
              <a:spcAft>
                <a:spcPts val="600"/>
              </a:spcAft>
            </a:pPr>
            <a:r>
              <a:rPr lang="en-CA" sz="1200" dirty="0" smtClean="0">
                <a:latin typeface="Arial" panose="020B0604020202020204" pitchFamily="34" charset="0"/>
                <a:cs typeface="Arial" panose="020B0604020202020204" pitchFamily="34" charset="0"/>
              </a:rPr>
              <a:t>In addition, as of July 1, 2017, the </a:t>
            </a:r>
            <a:r>
              <a:rPr lang="en-CA" sz="1200" dirty="0">
                <a:latin typeface="Arial" panose="020B0604020202020204" pitchFamily="34" charset="0"/>
                <a:cs typeface="Arial" panose="020B0604020202020204" pitchFamily="34" charset="0"/>
              </a:rPr>
              <a:t>requirement </a:t>
            </a:r>
            <a:r>
              <a:rPr lang="en-CA" sz="1200" dirty="0" smtClean="0">
                <a:latin typeface="Arial" panose="020B0604020202020204" pitchFamily="34" charset="0"/>
                <a:cs typeface="Arial" panose="020B0604020202020204" pitchFamily="34" charset="0"/>
              </a:rPr>
              <a:t>to </a:t>
            </a:r>
            <a:r>
              <a:rPr lang="en-CA" sz="1200" dirty="0">
                <a:latin typeface="Arial" panose="020B0604020202020204" pitchFamily="34" charset="0"/>
                <a:cs typeface="Arial" panose="020B0604020202020204" pitchFamily="34" charset="0"/>
              </a:rPr>
              <a:t>include informational messaging about the Debt Retirement Charge (DRC) </a:t>
            </a:r>
            <a:r>
              <a:rPr lang="en-CA" sz="1200" dirty="0" smtClean="0">
                <a:latin typeface="Arial" panose="020B0604020202020204" pitchFamily="34" charset="0"/>
                <a:cs typeface="Arial" panose="020B0604020202020204" pitchFamily="34" charset="0"/>
              </a:rPr>
              <a:t>on bills was revoked. However</a:t>
            </a:r>
            <a:r>
              <a:rPr lang="en-CA" sz="1200" dirty="0">
                <a:latin typeface="Arial" panose="020B0604020202020204" pitchFamily="34" charset="0"/>
                <a:cs typeface="Arial" panose="020B0604020202020204" pitchFamily="34" charset="0"/>
              </a:rPr>
              <a:t>, </a:t>
            </a:r>
            <a:r>
              <a:rPr lang="en-CA" sz="1200" dirty="0" smtClean="0">
                <a:latin typeface="Arial" panose="020B0604020202020204" pitchFamily="34" charset="0"/>
                <a:cs typeface="Arial" panose="020B0604020202020204" pitchFamily="34" charset="0"/>
              </a:rPr>
              <a:t>bills are still required to </a:t>
            </a:r>
            <a:r>
              <a:rPr lang="en-CA" sz="1200" dirty="0">
                <a:latin typeface="Arial" panose="020B0604020202020204" pitchFamily="34" charset="0"/>
                <a:cs typeface="Arial" panose="020B0604020202020204" pitchFamily="34" charset="0"/>
              </a:rPr>
              <a:t>include a DRC line item (even for </a:t>
            </a:r>
            <a:r>
              <a:rPr lang="en-CA" sz="1200" dirty="0" smtClean="0">
                <a:latin typeface="Arial" panose="020B0604020202020204" pitchFamily="34" charset="0"/>
                <a:cs typeface="Arial" panose="020B0604020202020204" pitchFamily="34" charset="0"/>
              </a:rPr>
              <a:t>$00.00 charges) </a:t>
            </a:r>
            <a:r>
              <a:rPr lang="en-CA" sz="1200" dirty="0">
                <a:latin typeface="Arial" panose="020B0604020202020204" pitchFamily="34" charset="0"/>
                <a:cs typeface="Arial" panose="020B0604020202020204" pitchFamily="34" charset="0"/>
              </a:rPr>
              <a:t>and a </a:t>
            </a:r>
            <a:r>
              <a:rPr lang="en-CA" sz="1200" dirty="0" smtClean="0">
                <a:latin typeface="Arial" panose="020B0604020202020204" pitchFamily="34" charset="0"/>
                <a:cs typeface="Arial" panose="020B0604020202020204" pitchFamily="34" charset="0"/>
              </a:rPr>
              <a:t>definition in </a:t>
            </a:r>
            <a:r>
              <a:rPr lang="en-CA" sz="1200" dirty="0">
                <a:latin typeface="Arial" panose="020B0604020202020204" pitchFamily="34" charset="0"/>
                <a:cs typeface="Arial" panose="020B0604020202020204" pitchFamily="34" charset="0"/>
              </a:rPr>
              <a:t>the “Glossary of Terms</a:t>
            </a:r>
            <a:r>
              <a:rPr lang="en-CA" sz="1200" dirty="0" smtClean="0">
                <a:latin typeface="Arial" panose="020B0604020202020204" pitchFamily="34" charset="0"/>
                <a:cs typeface="Arial" panose="020B0604020202020204" pitchFamily="34" charset="0"/>
              </a:rPr>
              <a:t>”. </a:t>
            </a:r>
            <a:endParaRPr lang="en-CA" sz="1200" dirty="0">
              <a:latin typeface="Arial" panose="020B0604020202020204" pitchFamily="34" charset="0"/>
              <a:cs typeface="Arial" panose="020B0604020202020204" pitchFamily="34" charset="0"/>
            </a:endParaRPr>
          </a:p>
          <a:p>
            <a:pPr>
              <a:spcBef>
                <a:spcPts val="600"/>
              </a:spcBef>
              <a:spcAft>
                <a:spcPts val="600"/>
              </a:spcAft>
            </a:pPr>
            <a:r>
              <a:rPr lang="en-CA" sz="1200" dirty="0" smtClean="0">
                <a:latin typeface="Arial" panose="020B0604020202020204" pitchFamily="34" charset="0"/>
                <a:cs typeface="Arial" panose="020B0604020202020204" pitchFamily="34" charset="0"/>
              </a:rPr>
              <a:t>As of July 2017, Hydro </a:t>
            </a:r>
            <a:r>
              <a:rPr lang="en-CA" sz="1200" dirty="0">
                <a:latin typeface="Arial" panose="020B0604020202020204" pitchFamily="34" charset="0"/>
                <a:cs typeface="Arial" panose="020B0604020202020204" pitchFamily="34" charset="0"/>
              </a:rPr>
              <a:t>One </a:t>
            </a:r>
            <a:r>
              <a:rPr lang="en-CA" sz="1200" dirty="0" smtClean="0">
                <a:latin typeface="Arial" panose="020B0604020202020204" pitchFamily="34" charset="0"/>
                <a:cs typeface="Arial" panose="020B0604020202020204" pitchFamily="34" charset="0"/>
              </a:rPr>
              <a:t>has also been exempted from the </a:t>
            </a:r>
            <a:r>
              <a:rPr lang="en-CA" sz="1200" dirty="0">
                <a:latin typeface="Arial" panose="020B0604020202020204" pitchFamily="34" charset="0"/>
                <a:cs typeface="Arial" panose="020B0604020202020204" pitchFamily="34" charset="0"/>
              </a:rPr>
              <a:t>application of O. Reg. </a:t>
            </a:r>
            <a:r>
              <a:rPr lang="en-CA" sz="1200" dirty="0" smtClean="0">
                <a:latin typeface="Arial" panose="020B0604020202020204" pitchFamily="34" charset="0"/>
                <a:cs typeface="Arial" panose="020B0604020202020204" pitchFamily="34" charset="0"/>
              </a:rPr>
              <a:t>275/04, and specified OFHP invoicing requirements so that they may proceed </a:t>
            </a:r>
            <a:r>
              <a:rPr lang="en-CA" sz="1200" dirty="0">
                <a:latin typeface="Arial" panose="020B0604020202020204" pitchFamily="34" charset="0"/>
                <a:cs typeface="Arial" panose="020B0604020202020204" pitchFamily="34" charset="0"/>
              </a:rPr>
              <a:t>with their planned bill redesign </a:t>
            </a:r>
            <a:r>
              <a:rPr lang="en-CA" sz="1200" dirty="0" smtClean="0">
                <a:latin typeface="Arial" panose="020B0604020202020204" pitchFamily="34" charset="0"/>
                <a:cs typeface="Arial" panose="020B0604020202020204" pitchFamily="34" charset="0"/>
              </a:rPr>
              <a:t>unencumbered by regulation. Hydro </a:t>
            </a:r>
            <a:r>
              <a:rPr lang="en-CA" sz="1200" dirty="0">
                <a:latin typeface="Arial" panose="020B0604020202020204" pitchFamily="34" charset="0"/>
                <a:cs typeface="Arial" panose="020B0604020202020204" pitchFamily="34" charset="0"/>
              </a:rPr>
              <a:t>One </a:t>
            </a:r>
            <a:r>
              <a:rPr lang="en-CA" sz="1200" dirty="0" smtClean="0">
                <a:latin typeface="Arial" panose="020B0604020202020204" pitchFamily="34" charset="0"/>
                <a:cs typeface="Arial" panose="020B0604020202020204" pitchFamily="34" charset="0"/>
              </a:rPr>
              <a:t>is still required </a:t>
            </a:r>
            <a:r>
              <a:rPr lang="en-CA" sz="1200" dirty="0">
                <a:latin typeface="Arial" panose="020B0604020202020204" pitchFamily="34" charset="0"/>
                <a:cs typeface="Arial" panose="020B0604020202020204" pitchFamily="34" charset="0"/>
              </a:rPr>
              <a:t>to issue quarterly OFHP bill inserts to its customers.</a:t>
            </a:r>
          </a:p>
          <a:p>
            <a:pPr>
              <a:spcBef>
                <a:spcPts val="600"/>
              </a:spcBef>
              <a:spcAft>
                <a:spcPts val="600"/>
              </a:spcAft>
            </a:pPr>
            <a:r>
              <a:rPr lang="en-CA" sz="1200" dirty="0" smtClean="0">
                <a:latin typeface="Arial" panose="020B0604020202020204" pitchFamily="34" charset="0"/>
                <a:cs typeface="Arial" panose="020B0604020202020204" pitchFamily="34" charset="0"/>
              </a:rPr>
              <a:t>Note: Vendors </a:t>
            </a:r>
            <a:r>
              <a:rPr lang="en-CA" sz="1200" dirty="0">
                <a:latin typeface="Arial" panose="020B0604020202020204" pitchFamily="34" charset="0"/>
                <a:cs typeface="Arial" panose="020B0604020202020204" pitchFamily="34" charset="0"/>
              </a:rPr>
              <a:t>may </a:t>
            </a:r>
            <a:r>
              <a:rPr lang="en-CA" sz="1200" dirty="0" smtClean="0">
                <a:latin typeface="Arial" panose="020B0604020202020204" pitchFamily="34" charset="0"/>
                <a:cs typeface="Arial" panose="020B0604020202020204" pitchFamily="34" charset="0"/>
              </a:rPr>
              <a:t>petition </a:t>
            </a:r>
            <a:r>
              <a:rPr lang="en-CA" sz="1200" dirty="0">
                <a:latin typeface="Arial" panose="020B0604020202020204" pitchFamily="34" charset="0"/>
                <a:cs typeface="Arial" panose="020B0604020202020204" pitchFamily="34" charset="0"/>
              </a:rPr>
              <a:t>the </a:t>
            </a:r>
            <a:r>
              <a:rPr lang="en-CA" sz="1200" dirty="0" smtClean="0">
                <a:latin typeface="Arial" panose="020B0604020202020204" pitchFamily="34" charset="0"/>
                <a:cs typeface="Arial" panose="020B0604020202020204" pitchFamily="34" charset="0"/>
              </a:rPr>
              <a:t>Minister for </a:t>
            </a:r>
            <a:r>
              <a:rPr lang="en-CA" sz="1200" dirty="0">
                <a:latin typeface="Arial" panose="020B0604020202020204" pitchFamily="34" charset="0"/>
                <a:cs typeface="Arial" panose="020B0604020202020204" pitchFamily="34" charset="0"/>
              </a:rPr>
              <a:t>minor </a:t>
            </a:r>
            <a:r>
              <a:rPr lang="en-CA" sz="1200" dirty="0" smtClean="0">
                <a:latin typeface="Arial" panose="020B0604020202020204" pitchFamily="34" charset="0"/>
                <a:cs typeface="Arial" panose="020B0604020202020204" pitchFamily="34" charset="0"/>
              </a:rPr>
              <a:t>adjustments to </a:t>
            </a:r>
            <a:r>
              <a:rPr lang="en-CA" sz="1200" dirty="0">
                <a:latin typeface="Arial" panose="020B0604020202020204" pitchFamily="34" charset="0"/>
                <a:cs typeface="Arial" panose="020B0604020202020204" pitchFamily="34" charset="0"/>
              </a:rPr>
              <a:t>these </a:t>
            </a:r>
            <a:r>
              <a:rPr lang="en-CA" sz="1200" dirty="0" smtClean="0">
                <a:latin typeface="Arial" panose="020B0604020202020204" pitchFamily="34" charset="0"/>
                <a:cs typeface="Arial" panose="020B0604020202020204" pitchFamily="34" charset="0"/>
              </a:rPr>
              <a:t>regulatory requirements </a:t>
            </a:r>
            <a:r>
              <a:rPr lang="en-CA" sz="1200" dirty="0">
                <a:latin typeface="Arial" panose="020B0604020202020204" pitchFamily="34" charset="0"/>
                <a:cs typeface="Arial" panose="020B0604020202020204" pitchFamily="34" charset="0"/>
              </a:rPr>
              <a:t>due to technical and/or operational </a:t>
            </a:r>
            <a:r>
              <a:rPr lang="en-CA" sz="1200" dirty="0" smtClean="0">
                <a:latin typeface="Arial" panose="020B0604020202020204" pitchFamily="34" charset="0"/>
                <a:cs typeface="Arial" panose="020B0604020202020204" pitchFamily="34" charset="0"/>
              </a:rPr>
              <a:t>limitations. </a:t>
            </a:r>
            <a:r>
              <a:rPr lang="en-CA" sz="1200" dirty="0">
                <a:latin typeface="Arial" panose="020B0604020202020204" pitchFamily="34" charset="0"/>
                <a:cs typeface="Arial" panose="020B0604020202020204" pitchFamily="34" charset="0"/>
              </a:rPr>
              <a:t>Minor exemptions due to message character limits have been granted to Hydro Ottawa, </a:t>
            </a:r>
            <a:r>
              <a:rPr lang="en-CA" sz="1200" dirty="0" err="1" smtClean="0">
                <a:latin typeface="Arial" panose="020B0604020202020204" pitchFamily="34" charset="0"/>
                <a:cs typeface="Arial" panose="020B0604020202020204" pitchFamily="34" charset="0"/>
              </a:rPr>
              <a:t>Enercare</a:t>
            </a:r>
            <a:r>
              <a:rPr lang="en-CA" sz="1200" dirty="0" smtClean="0">
                <a:latin typeface="Arial" panose="020B0604020202020204" pitchFamily="34" charset="0"/>
                <a:cs typeface="Arial" panose="020B0604020202020204" pitchFamily="34" charset="0"/>
              </a:rPr>
              <a:t> and IESO</a:t>
            </a:r>
            <a:r>
              <a:rPr lang="en-CA" sz="1200" dirty="0">
                <a:latin typeface="Arial" panose="020B0604020202020204" pitchFamily="34" charset="0"/>
                <a:cs typeface="Arial" panose="020B0604020202020204" pitchFamily="34" charset="0"/>
              </a:rPr>
              <a:t>.</a:t>
            </a:r>
          </a:p>
          <a:p>
            <a:pPr>
              <a:spcBef>
                <a:spcPts val="600"/>
              </a:spcBef>
              <a:spcAft>
                <a:spcPts val="600"/>
              </a:spcAft>
            </a:pPr>
            <a:endParaRPr lang="en-CA" sz="1200" dirty="0" smtClean="0">
              <a:latin typeface="Arial" panose="020B0604020202020204" pitchFamily="34" charset="0"/>
              <a:cs typeface="Arial" panose="020B0604020202020204" pitchFamily="34" charset="0"/>
            </a:endParaRPr>
          </a:p>
          <a:p>
            <a:pPr>
              <a:spcBef>
                <a:spcPts val="600"/>
              </a:spcBef>
              <a:spcAft>
                <a:spcPts val="600"/>
              </a:spcAft>
            </a:pPr>
            <a:endParaRPr lang="en-CA" sz="1200" dirty="0"/>
          </a:p>
          <a:p>
            <a:pPr>
              <a:spcBef>
                <a:spcPts val="600"/>
              </a:spcBef>
              <a:spcAft>
                <a:spcPts val="600"/>
              </a:spcAft>
            </a:pPr>
            <a:endParaRPr lang="en-CA" sz="1200" dirty="0" smtClean="0">
              <a:latin typeface="Arial" panose="020B0604020202020204" pitchFamily="34" charset="0"/>
              <a:cs typeface="Arial" panose="020B0604020202020204" pitchFamily="34" charset="0"/>
            </a:endParaRPr>
          </a:p>
          <a:p>
            <a:pPr lvl="1">
              <a:spcBef>
                <a:spcPts val="600"/>
              </a:spcBef>
              <a:spcAft>
                <a:spcPts val="600"/>
              </a:spcAft>
            </a:pPr>
            <a:endParaRPr lang="en-CA" sz="12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66848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455712"/>
          </a:xfrm>
        </p:spPr>
        <p:txBody>
          <a:bodyPr>
            <a:noAutofit/>
          </a:bodyPr>
          <a:lstStyle/>
          <a:p>
            <a:pPr marL="457200" indent="-457200">
              <a:buFont typeface="+mj-lt"/>
              <a:buAutoNum type="arabicParenR" startAt="6"/>
            </a:pPr>
            <a:r>
              <a:rPr lang="en-CA" b="0" dirty="0" smtClean="0">
                <a:latin typeface="Arial" panose="020B0604020202020204" pitchFamily="34" charset="0"/>
                <a:cs typeface="Arial" panose="020B0604020202020204" pitchFamily="34" charset="0"/>
              </a:rPr>
              <a:t>Redesign Action Plan (RAP)</a:t>
            </a:r>
            <a:endParaRPr lang="en-CA"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8464" y="931168"/>
            <a:ext cx="8280000" cy="5090120"/>
          </a:xfrm>
        </p:spPr>
        <p:txBody>
          <a:bodyPr>
            <a:noAutofit/>
          </a:bodyPr>
          <a:lstStyle/>
          <a:p>
            <a:pPr>
              <a:spcBef>
                <a:spcPts val="600"/>
              </a:spcBef>
              <a:spcAft>
                <a:spcPts val="600"/>
              </a:spcAft>
            </a:pPr>
            <a:r>
              <a:rPr lang="en-CA" sz="1100" dirty="0" smtClean="0">
                <a:latin typeface="Arial" panose="020B0604020202020204" pitchFamily="34" charset="0"/>
                <a:cs typeface="Arial" panose="020B0604020202020204" pitchFamily="34" charset="0"/>
              </a:rPr>
              <a:t>The Ministry </a:t>
            </a:r>
            <a:r>
              <a:rPr lang="en-CA" sz="1100" dirty="0">
                <a:latin typeface="Arial" panose="020B0604020202020204" pitchFamily="34" charset="0"/>
                <a:cs typeface="Arial" panose="020B0604020202020204" pitchFamily="34" charset="0"/>
              </a:rPr>
              <a:t>believes there is also an opportunity </a:t>
            </a:r>
            <a:r>
              <a:rPr lang="en-CA" sz="1100" dirty="0" smtClean="0">
                <a:latin typeface="Arial" panose="020B0604020202020204" pitchFamily="34" charset="0"/>
                <a:cs typeface="Arial" panose="020B0604020202020204" pitchFamily="34" charset="0"/>
              </a:rPr>
              <a:t>to further </a:t>
            </a:r>
            <a:r>
              <a:rPr lang="en-CA" sz="1100" dirty="0">
                <a:latin typeface="Arial" panose="020B0604020202020204" pitchFamily="34" charset="0"/>
                <a:cs typeface="Arial" panose="020B0604020202020204" pitchFamily="34" charset="0"/>
              </a:rPr>
              <a:t>revise the regulatory framework on </a:t>
            </a:r>
            <a:r>
              <a:rPr lang="en-CA" sz="1100" dirty="0" smtClean="0">
                <a:latin typeface="Arial" panose="020B0604020202020204" pitchFamily="34" charset="0"/>
                <a:cs typeface="Arial" panose="020B0604020202020204" pitchFamily="34" charset="0"/>
              </a:rPr>
              <a:t>invoicing </a:t>
            </a:r>
            <a:r>
              <a:rPr lang="en-CA" sz="1100" dirty="0">
                <a:latin typeface="Arial" panose="020B0604020202020204" pitchFamily="34" charset="0"/>
                <a:cs typeface="Arial" panose="020B0604020202020204" pitchFamily="34" charset="0"/>
              </a:rPr>
              <a:t>to improve the value of </a:t>
            </a:r>
            <a:r>
              <a:rPr lang="en-CA" sz="1100" dirty="0" smtClean="0">
                <a:latin typeface="Arial" panose="020B0604020202020204" pitchFamily="34" charset="0"/>
                <a:cs typeface="Arial" panose="020B0604020202020204" pitchFamily="34" charset="0"/>
              </a:rPr>
              <a:t>electricity bills </a:t>
            </a:r>
            <a:r>
              <a:rPr lang="en-CA" sz="1100" dirty="0">
                <a:latin typeface="Arial" panose="020B0604020202020204" pitchFamily="34" charset="0"/>
                <a:cs typeface="Arial" panose="020B0604020202020204" pitchFamily="34" charset="0"/>
              </a:rPr>
              <a:t>to all </a:t>
            </a:r>
            <a:r>
              <a:rPr lang="en-CA" sz="1100" dirty="0" smtClean="0">
                <a:latin typeface="Arial" panose="020B0604020202020204" pitchFamily="34" charset="0"/>
                <a:cs typeface="Arial" panose="020B0604020202020204" pitchFamily="34" charset="0"/>
              </a:rPr>
              <a:t>consumers. </a:t>
            </a:r>
          </a:p>
          <a:p>
            <a:pPr lvl="0">
              <a:spcBef>
                <a:spcPts val="600"/>
              </a:spcBef>
              <a:spcAft>
                <a:spcPts val="600"/>
              </a:spcAft>
            </a:pPr>
            <a:r>
              <a:rPr lang="en-GB" sz="1100" dirty="0">
                <a:latin typeface="Arial" panose="020B0604020202020204" pitchFamily="34" charset="0"/>
                <a:cs typeface="Arial" panose="020B0604020202020204" pitchFamily="34" charset="0"/>
              </a:rPr>
              <a:t>In pursuit of this effort, the Ministry </a:t>
            </a:r>
            <a:r>
              <a:rPr lang="en-GB" sz="1100" dirty="0" smtClean="0">
                <a:latin typeface="Arial" panose="020B0604020202020204" pitchFamily="34" charset="0"/>
                <a:cs typeface="Arial" panose="020B0604020202020204" pitchFamily="34" charset="0"/>
              </a:rPr>
              <a:t>launched </a:t>
            </a:r>
            <a:r>
              <a:rPr lang="en-GB" sz="1100" dirty="0">
                <a:latin typeface="Arial" panose="020B0604020202020204" pitchFamily="34" charset="0"/>
                <a:cs typeface="Arial" panose="020B0604020202020204" pitchFamily="34" charset="0"/>
              </a:rPr>
              <a:t>a Redesign Action Plan (RAP) this summer with the aim of improving electricity bills </a:t>
            </a:r>
            <a:r>
              <a:rPr lang="en-GB" sz="1100" dirty="0" smtClean="0">
                <a:latin typeface="Arial" panose="020B0604020202020204" pitchFamily="34" charset="0"/>
                <a:cs typeface="Arial" panose="020B0604020202020204" pitchFamily="34" charset="0"/>
              </a:rPr>
              <a:t>by: </a:t>
            </a:r>
            <a:endParaRPr lang="en-GB" sz="1100" dirty="0">
              <a:latin typeface="Arial" panose="020B0604020202020204" pitchFamily="34" charset="0"/>
              <a:cs typeface="Arial" panose="020B0604020202020204" pitchFamily="34" charset="0"/>
            </a:endParaRPr>
          </a:p>
          <a:p>
            <a:pPr marL="812700" lvl="2" indent="-285750">
              <a:spcBef>
                <a:spcPts val="600"/>
              </a:spcBef>
              <a:spcAft>
                <a:spcPts val="600"/>
              </a:spcAft>
              <a:buFont typeface="Arial" panose="020B0604020202020204" pitchFamily="34" charset="0"/>
              <a:buChar char="−"/>
              <a:defRPr/>
            </a:pPr>
            <a:r>
              <a:rPr lang="en-CA" sz="1050" dirty="0">
                <a:latin typeface="Arial" panose="020B0604020202020204" pitchFamily="34" charset="0"/>
                <a:cs typeface="Arial" panose="020B0604020202020204" pitchFamily="34" charset="0"/>
              </a:rPr>
              <a:t>Enhancing the customer </a:t>
            </a:r>
            <a:r>
              <a:rPr lang="en-CA" sz="1050" dirty="0" smtClean="0">
                <a:latin typeface="Arial" panose="020B0604020202020204" pitchFamily="34" charset="0"/>
                <a:cs typeface="Arial" panose="020B0604020202020204" pitchFamily="34" charset="0"/>
              </a:rPr>
              <a:t>experience (e.g., providing more useful information);</a:t>
            </a:r>
            <a:endParaRPr lang="en-CA" sz="1050" dirty="0">
              <a:latin typeface="Arial" panose="020B0604020202020204" pitchFamily="34" charset="0"/>
              <a:cs typeface="Arial" panose="020B0604020202020204" pitchFamily="34" charset="0"/>
            </a:endParaRPr>
          </a:p>
          <a:p>
            <a:pPr marL="812700" lvl="2" indent="-285750">
              <a:spcBef>
                <a:spcPts val="600"/>
              </a:spcBef>
              <a:spcAft>
                <a:spcPts val="600"/>
              </a:spcAft>
              <a:buFont typeface="Arial" panose="020B0604020202020204" pitchFamily="34" charset="0"/>
              <a:buChar char="−"/>
              <a:defRPr/>
            </a:pPr>
            <a:r>
              <a:rPr lang="en-CA" sz="1050" dirty="0">
                <a:latin typeface="Arial" panose="020B0604020202020204" pitchFamily="34" charset="0"/>
                <a:cs typeface="Arial" panose="020B0604020202020204" pitchFamily="34" charset="0"/>
              </a:rPr>
              <a:t>Better communicating government initiatives and </a:t>
            </a:r>
            <a:r>
              <a:rPr lang="en-CA" sz="1050" dirty="0" smtClean="0">
                <a:latin typeface="Arial" panose="020B0604020202020204" pitchFamily="34" charset="0"/>
                <a:cs typeface="Arial" panose="020B0604020202020204" pitchFamily="34" charset="0"/>
              </a:rPr>
              <a:t>programs (e.g., personalizing OFHP initiatives);</a:t>
            </a:r>
            <a:endParaRPr lang="en-CA" sz="1050" dirty="0">
              <a:latin typeface="Arial" panose="020B0604020202020204" pitchFamily="34" charset="0"/>
              <a:cs typeface="Arial" panose="020B0604020202020204" pitchFamily="34" charset="0"/>
            </a:endParaRPr>
          </a:p>
          <a:p>
            <a:pPr marL="812700" lvl="2" indent="-285750">
              <a:spcBef>
                <a:spcPts val="600"/>
              </a:spcBef>
              <a:spcAft>
                <a:spcPts val="600"/>
              </a:spcAft>
              <a:buFont typeface="Arial" panose="020B0604020202020204" pitchFamily="34" charset="0"/>
              <a:buChar char="−"/>
              <a:defRPr/>
            </a:pPr>
            <a:r>
              <a:rPr lang="en-CA" sz="1050" dirty="0">
                <a:latin typeface="Arial" panose="020B0604020202020204" pitchFamily="34" charset="0"/>
                <a:cs typeface="Arial" panose="020B0604020202020204" pitchFamily="34" charset="0"/>
              </a:rPr>
              <a:t>Consolidating the regulatory framework; and</a:t>
            </a:r>
          </a:p>
          <a:p>
            <a:pPr marL="812700" lvl="2" indent="-285750">
              <a:spcBef>
                <a:spcPts val="600"/>
              </a:spcBef>
              <a:spcAft>
                <a:spcPts val="600"/>
              </a:spcAft>
              <a:buFont typeface="Arial" panose="020B0604020202020204" pitchFamily="34" charset="0"/>
              <a:buChar char="−"/>
              <a:defRPr/>
            </a:pPr>
            <a:r>
              <a:rPr lang="en-CA" sz="1050" dirty="0">
                <a:latin typeface="Arial" panose="020B0604020202020204" pitchFamily="34" charset="0"/>
                <a:cs typeface="Arial" panose="020B0604020202020204" pitchFamily="34" charset="0"/>
              </a:rPr>
              <a:t>Promoting greater </a:t>
            </a:r>
            <a:r>
              <a:rPr lang="en-CA" sz="1050" dirty="0" smtClean="0">
                <a:latin typeface="Arial" panose="020B0604020202020204" pitchFamily="34" charset="0"/>
                <a:cs typeface="Arial" panose="020B0604020202020204" pitchFamily="34" charset="0"/>
              </a:rPr>
              <a:t>understanding (e.g., clarifying terminology and calculations).</a:t>
            </a:r>
            <a:endParaRPr lang="en-GB" sz="1050" dirty="0">
              <a:latin typeface="Arial" panose="020B0604020202020204" pitchFamily="34" charset="0"/>
              <a:cs typeface="Arial" panose="020B0604020202020204" pitchFamily="34" charset="0"/>
            </a:endParaRPr>
          </a:p>
          <a:p>
            <a:pPr lvl="0">
              <a:spcBef>
                <a:spcPts val="600"/>
              </a:spcBef>
              <a:spcAft>
                <a:spcPts val="600"/>
              </a:spcAft>
            </a:pPr>
            <a:r>
              <a:rPr lang="en-CA" sz="1100" dirty="0" smtClean="0">
                <a:latin typeface="Arial" panose="020B0604020202020204" pitchFamily="34" charset="0"/>
                <a:cs typeface="Arial" panose="020B0604020202020204" pitchFamily="34" charset="0"/>
              </a:rPr>
              <a:t>The Ministry has convened a </a:t>
            </a:r>
            <a:r>
              <a:rPr lang="en-CA" sz="1100" dirty="0">
                <a:latin typeface="Arial" panose="020B0604020202020204" pitchFamily="34" charset="0"/>
                <a:cs typeface="Arial" panose="020B0604020202020204" pitchFamily="34" charset="0"/>
              </a:rPr>
              <a:t>“RAP Working Group” </a:t>
            </a:r>
            <a:r>
              <a:rPr lang="en-CA" altLang="en-US" sz="1100" dirty="0" smtClean="0">
                <a:latin typeface="Arial" panose="020B0604020202020204" pitchFamily="34" charset="0"/>
                <a:cs typeface="Arial" panose="020B0604020202020204" pitchFamily="34" charset="0"/>
              </a:rPr>
              <a:t>consisting </a:t>
            </a:r>
            <a:r>
              <a:rPr lang="en-CA" altLang="en-US" sz="1100" dirty="0">
                <a:latin typeface="Arial" panose="020B0604020202020204" pitchFamily="34" charset="0"/>
                <a:cs typeface="Arial" panose="020B0604020202020204" pitchFamily="34" charset="0"/>
              </a:rPr>
              <a:t>of Hydro One, the Electricity Distributors Association (EDA), the Coalition of Large Distributors (CLD), as well as additional LDCs, the OEB and relevant industry </a:t>
            </a:r>
            <a:r>
              <a:rPr lang="en-CA" altLang="en-US" sz="1100" dirty="0" smtClean="0">
                <a:latin typeface="Arial" panose="020B0604020202020204" pitchFamily="34" charset="0"/>
                <a:cs typeface="Arial" panose="020B0604020202020204" pitchFamily="34" charset="0"/>
              </a:rPr>
              <a:t>associations</a:t>
            </a:r>
            <a:r>
              <a:rPr lang="en-CA" sz="1100" dirty="0" smtClean="0">
                <a:latin typeface="Arial" panose="020B0604020202020204" pitchFamily="34" charset="0"/>
                <a:cs typeface="Arial" panose="020B0604020202020204" pitchFamily="34" charset="0"/>
              </a:rPr>
              <a:t>. </a:t>
            </a:r>
          </a:p>
          <a:p>
            <a:pPr lvl="1">
              <a:spcBef>
                <a:spcPts val="600"/>
              </a:spcBef>
              <a:spcAft>
                <a:spcPts val="600"/>
              </a:spcAft>
              <a:buFont typeface="Arial" panose="020B0604020202020204" pitchFamily="34" charset="0"/>
              <a:buChar char="−"/>
            </a:pPr>
            <a:r>
              <a:rPr lang="en-CA" sz="1050" dirty="0" smtClean="0">
                <a:latin typeface="Arial" panose="020B0604020202020204" pitchFamily="34" charset="0"/>
                <a:cs typeface="Arial" panose="020B0604020202020204" pitchFamily="34" charset="0"/>
              </a:rPr>
              <a:t>Three meetings have been held to date: kick-off</a:t>
            </a:r>
            <a:r>
              <a:rPr lang="en-CA" sz="1050" dirty="0">
                <a:latin typeface="Arial" panose="020B0604020202020204" pitchFamily="34" charset="0"/>
                <a:cs typeface="Arial" panose="020B0604020202020204" pitchFamily="34" charset="0"/>
              </a:rPr>
              <a:t> </a:t>
            </a:r>
            <a:r>
              <a:rPr lang="en-CA" sz="1050" dirty="0" smtClean="0">
                <a:latin typeface="Arial" panose="020B0604020202020204" pitchFamily="34" charset="0"/>
                <a:cs typeface="Arial" panose="020B0604020202020204" pitchFamily="34" charset="0"/>
              </a:rPr>
              <a:t>meeting, bill design workshop and technical implementation issues. LDCs </a:t>
            </a:r>
            <a:r>
              <a:rPr lang="en-CA" sz="1050" dirty="0">
                <a:latin typeface="Arial" panose="020B0604020202020204" pitchFamily="34" charset="0"/>
                <a:cs typeface="Arial" panose="020B0604020202020204" pitchFamily="34" charset="0"/>
              </a:rPr>
              <a:t>have been supportive of the Ministry’s approach. </a:t>
            </a:r>
            <a:endParaRPr lang="en-CA" sz="1050" strike="sngStrike" dirty="0">
              <a:latin typeface="Arial" panose="020B0604020202020204" pitchFamily="34" charset="0"/>
              <a:cs typeface="Arial" panose="020B0604020202020204" pitchFamily="34" charset="0"/>
            </a:endParaRPr>
          </a:p>
          <a:p>
            <a:pPr lvl="1">
              <a:spcBef>
                <a:spcPts val="600"/>
              </a:spcBef>
              <a:spcAft>
                <a:spcPts val="600"/>
              </a:spcAft>
              <a:buFont typeface="Arial" panose="020B0604020202020204" pitchFamily="34" charset="0"/>
              <a:buChar char="−"/>
            </a:pPr>
            <a:r>
              <a:rPr lang="en-CA" sz="1050" dirty="0" smtClean="0">
                <a:latin typeface="Arial" panose="020B0604020202020204" pitchFamily="34" charset="0"/>
                <a:cs typeface="Arial" panose="020B0604020202020204" pitchFamily="34" charset="0"/>
              </a:rPr>
              <a:t>The Ministry undertook consumer research on bill redesign in partnership with the OEB and IPSOS, through the OEB’s Consumer Panel.  On September 19</a:t>
            </a:r>
            <a:r>
              <a:rPr lang="en-CA" sz="1050" baseline="30000" dirty="0" smtClean="0">
                <a:latin typeface="Arial" panose="020B0604020202020204" pitchFamily="34" charset="0"/>
                <a:cs typeface="Arial" panose="020B0604020202020204" pitchFamily="34" charset="0"/>
              </a:rPr>
              <a:t>th</a:t>
            </a:r>
            <a:r>
              <a:rPr lang="en-CA" sz="1050" dirty="0" smtClean="0">
                <a:latin typeface="Arial" panose="020B0604020202020204" pitchFamily="34" charset="0"/>
                <a:cs typeface="Arial" panose="020B0604020202020204" pitchFamily="34" charset="0"/>
              </a:rPr>
              <a:t> and 21</a:t>
            </a:r>
            <a:r>
              <a:rPr lang="en-CA" sz="1050" baseline="30000" dirty="0" smtClean="0">
                <a:latin typeface="Arial" panose="020B0604020202020204" pitchFamily="34" charset="0"/>
                <a:cs typeface="Arial" panose="020B0604020202020204" pitchFamily="34" charset="0"/>
              </a:rPr>
              <a:t>st</a:t>
            </a:r>
            <a:r>
              <a:rPr lang="en-CA" sz="1050" dirty="0" smtClean="0">
                <a:latin typeface="Arial" panose="020B0604020202020204" pitchFamily="34" charset="0"/>
                <a:cs typeface="Arial" panose="020B0604020202020204" pitchFamily="34" charset="0"/>
              </a:rPr>
              <a:t> Consumer Panel meetings were held in Sudbury, Toronto, Kingston and London. The Ministry is examining opportunities to conduct additional quantitative research to verify the qualitative findings from the Consumer Panel.</a:t>
            </a:r>
            <a:endParaRPr lang="en-CA" sz="1050" dirty="0">
              <a:latin typeface="Arial" panose="020B0604020202020204" pitchFamily="34" charset="0"/>
              <a:cs typeface="Arial" panose="020B0604020202020204" pitchFamily="34" charset="0"/>
            </a:endParaRPr>
          </a:p>
          <a:p>
            <a:pPr>
              <a:spcBef>
                <a:spcPts val="600"/>
              </a:spcBef>
              <a:spcAft>
                <a:spcPts val="600"/>
              </a:spcAft>
            </a:pPr>
            <a:r>
              <a:rPr lang="en-CA" sz="1100" dirty="0" smtClean="0">
                <a:latin typeface="Arial" panose="020B0604020202020204" pitchFamily="34" charset="0"/>
                <a:cs typeface="Arial" panose="020B0604020202020204" pitchFamily="34" charset="0"/>
              </a:rPr>
              <a:t>Based on these consultation and research efforts, the Ministry aims to introduce new regulations and regulatory amendments at the end of 2017. These regulations would come into effect as of January 1, 2018, and require a transition period for distributors to comply. </a:t>
            </a:r>
          </a:p>
          <a:p>
            <a:pPr>
              <a:spcBef>
                <a:spcPts val="600"/>
              </a:spcBef>
              <a:spcAft>
                <a:spcPts val="600"/>
              </a:spcAft>
            </a:pPr>
            <a:r>
              <a:rPr lang="en-US" sz="1100" dirty="0">
                <a:latin typeface="Arial" panose="020B0604020202020204" pitchFamily="34" charset="0"/>
                <a:cs typeface="Arial" panose="020B0604020202020204" pitchFamily="34" charset="0"/>
              </a:rPr>
              <a:t>The Ministry went to LRC on December 11 to have LDCs produce dynamic messaging on their bills by March 31 2018.</a:t>
            </a:r>
            <a:endParaRPr lang="en-CA" sz="1100" dirty="0">
              <a:latin typeface="Arial" panose="020B0604020202020204" pitchFamily="34" charset="0"/>
              <a:cs typeface="Arial" panose="020B0604020202020204" pitchFamily="34" charset="0"/>
            </a:endParaRPr>
          </a:p>
          <a:p>
            <a:pPr>
              <a:spcBef>
                <a:spcPts val="600"/>
              </a:spcBef>
              <a:spcAft>
                <a:spcPts val="600"/>
              </a:spcAft>
            </a:pPr>
            <a:endParaRPr lang="en-CA" sz="1100" dirty="0">
              <a:latin typeface="Arial" panose="020B0604020202020204" pitchFamily="34" charset="0"/>
              <a:cs typeface="Arial" panose="020B0604020202020204" pitchFamily="34" charset="0"/>
            </a:endParaRPr>
          </a:p>
          <a:p>
            <a:pPr>
              <a:spcBef>
                <a:spcPts val="600"/>
              </a:spcBef>
              <a:spcAft>
                <a:spcPts val="600"/>
              </a:spcAft>
            </a:pPr>
            <a:endParaRPr lang="en-CA" sz="1100" dirty="0" smtClean="0">
              <a:latin typeface="Arial" panose="020B0604020202020204" pitchFamily="34" charset="0"/>
              <a:cs typeface="Arial" panose="020B0604020202020204" pitchFamily="34" charset="0"/>
            </a:endParaRPr>
          </a:p>
          <a:p>
            <a:pPr lvl="1">
              <a:spcBef>
                <a:spcPts val="600"/>
              </a:spcBef>
              <a:spcAft>
                <a:spcPts val="600"/>
              </a:spcAft>
            </a:pPr>
            <a:endParaRPr lang="en-CA" sz="11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216758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8204" y="1155571"/>
            <a:ext cx="8280000" cy="473229"/>
          </a:xfrm>
        </p:spPr>
        <p:txBody>
          <a:bodyPr>
            <a:noAutofit/>
          </a:bodyPr>
          <a:lstStyle/>
          <a:p>
            <a:pPr>
              <a:spcAft>
                <a:spcPts val="400"/>
              </a:spcAft>
            </a:pPr>
            <a:r>
              <a:rPr lang="en-CA" sz="1200" dirty="0" smtClean="0">
                <a:latin typeface="Arial" panose="020B0604020202020204" pitchFamily="34" charset="0"/>
                <a:cs typeface="Arial" panose="020B0604020202020204" pitchFamily="34" charset="0"/>
              </a:rPr>
              <a:t>Following the introduction of the OFHP invoicing requirements, the Ministry recommends undertaking the Redesign </a:t>
            </a:r>
            <a:r>
              <a:rPr lang="en-CA" sz="1200" dirty="0">
                <a:latin typeface="Arial" panose="020B0604020202020204" pitchFamily="34" charset="0"/>
                <a:cs typeface="Arial" panose="020B0604020202020204" pitchFamily="34" charset="0"/>
              </a:rPr>
              <a:t>Action Plan </a:t>
            </a:r>
            <a:r>
              <a:rPr lang="en-CA" sz="1200" dirty="0" smtClean="0">
                <a:latin typeface="Arial" panose="020B0604020202020204" pitchFamily="34" charset="0"/>
                <a:cs typeface="Arial" panose="020B0604020202020204" pitchFamily="34" charset="0"/>
              </a:rPr>
              <a:t>(RAP</a:t>
            </a:r>
            <a:r>
              <a:rPr lang="en-CA" sz="1200" dirty="0">
                <a:latin typeface="Arial" panose="020B0604020202020204" pitchFamily="34" charset="0"/>
                <a:cs typeface="Arial" panose="020B0604020202020204" pitchFamily="34" charset="0"/>
              </a:rPr>
              <a:t>) in the following stages: </a:t>
            </a:r>
          </a:p>
        </p:txBody>
      </p:sp>
      <p:sp>
        <p:nvSpPr>
          <p:cNvPr id="27" name="Title 1"/>
          <p:cNvSpPr txBox="1">
            <a:spLocks/>
          </p:cNvSpPr>
          <p:nvPr/>
        </p:nvSpPr>
        <p:spPr>
          <a:xfrm>
            <a:off x="432000" y="381000"/>
            <a:ext cx="8280000" cy="527720"/>
          </a:xfrm>
          <a:prstGeom prst="rect">
            <a:avLst/>
          </a:prstGeom>
          <a:solidFill>
            <a:schemeClr val="accent3">
              <a:lumMod val="40000"/>
              <a:lumOff val="60000"/>
            </a:schemeClr>
          </a:solidFill>
        </p:spPr>
        <p:txBody>
          <a:bodyPr vert="horz" lIns="91440" tIns="45720" rIns="91440" bIns="45720" rtlCol="0" anchor="ctr">
            <a:normAutofit/>
          </a:bodyPr>
          <a:lstStyle>
            <a:lvl1pPr algn="l" defTabSz="914400" rtl="0" eaLnBrk="1" latinLnBrk="0" hangingPunct="1">
              <a:spcBef>
                <a:spcPct val="0"/>
              </a:spcBef>
              <a:buNone/>
              <a:defRPr sz="20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marL="457200" indent="-457200">
              <a:buFont typeface="+mj-lt"/>
              <a:buAutoNum type="arabicParenR" startAt="6"/>
            </a:pPr>
            <a:r>
              <a:rPr lang="en-CA" b="0" dirty="0" smtClean="0">
                <a:solidFill>
                  <a:prstClr val="black"/>
                </a:solidFill>
                <a:latin typeface="Arial" panose="020B0604020202020204" pitchFamily="34" charset="0"/>
                <a:cs typeface="Arial" panose="020B0604020202020204" pitchFamily="34" charset="0"/>
              </a:rPr>
              <a:t>Billing Requirements – Proposed Timeline </a:t>
            </a:r>
            <a:endParaRPr lang="en-CA" b="0" dirty="0">
              <a:solidFill>
                <a:prstClr val="black"/>
              </a:solidFill>
              <a:latin typeface="Arial" panose="020B0604020202020204" pitchFamily="34" charset="0"/>
              <a:cs typeface="Arial" panose="020B0604020202020204" pitchFamily="34" charset="0"/>
            </a:endParaRPr>
          </a:p>
        </p:txBody>
      </p:sp>
      <p:grpSp>
        <p:nvGrpSpPr>
          <p:cNvPr id="26" name="Group 25"/>
          <p:cNvGrpSpPr/>
          <p:nvPr/>
        </p:nvGrpSpPr>
        <p:grpSpPr>
          <a:xfrm>
            <a:off x="296914" y="1723250"/>
            <a:ext cx="8551194" cy="4785756"/>
            <a:chOff x="271520" y="2286000"/>
            <a:chExt cx="8551194" cy="4785756"/>
          </a:xfrm>
        </p:grpSpPr>
        <p:sp>
          <p:nvSpPr>
            <p:cNvPr id="28" name="Chevron 27"/>
            <p:cNvSpPr/>
            <p:nvPr/>
          </p:nvSpPr>
          <p:spPr>
            <a:xfrm>
              <a:off x="3573410" y="2286000"/>
              <a:ext cx="1907639" cy="705600"/>
            </a:xfrm>
            <a:prstGeom prst="chevron">
              <a:avLst/>
            </a:prstGeom>
            <a:solidFill>
              <a:schemeClr val="accent2">
                <a:lumMod val="20000"/>
                <a:lumOff val="80000"/>
              </a:schemeClr>
            </a:solidFill>
            <a:ln w="25400" cap="flat" cmpd="sng" algn="ctr">
              <a:noFill/>
              <a:prstDash val="solid"/>
            </a:ln>
            <a:effectLst>
              <a:outerShdw blurRad="50800" dist="38100" dir="2700000" algn="tl" rotWithShape="0">
                <a:prstClr val="black">
                  <a:alpha val="40000"/>
                </a:prstClr>
              </a:outerShdw>
            </a:effectLst>
          </p:spPr>
          <p:txBody>
            <a:bodyPr rtlCol="0" anchor="ctr"/>
            <a:lstStyle/>
            <a:p>
              <a:pPr algn="ctr">
                <a:defRPr/>
              </a:pPr>
              <a:r>
                <a:rPr lang="en-US" sz="1050" b="1" kern="0" dirty="0" smtClean="0">
                  <a:solidFill>
                    <a:prstClr val="black"/>
                  </a:solidFill>
                  <a:latin typeface="Helvetica"/>
                  <a:cs typeface="Arial" panose="020B0604020202020204" pitchFamily="34" charset="0"/>
                </a:rPr>
                <a:t>Aug</a:t>
              </a:r>
              <a:r>
                <a:rPr lang="en-US" sz="1050" b="1" kern="0" dirty="0" smtClean="0">
                  <a:latin typeface="Helvetica"/>
                  <a:cs typeface="Arial" panose="020B0604020202020204" pitchFamily="34" charset="0"/>
                </a:rPr>
                <a:t>. – Oct. </a:t>
              </a:r>
              <a:r>
                <a:rPr lang="en-US" sz="1050" b="1" kern="0" dirty="0" smtClean="0">
                  <a:solidFill>
                    <a:prstClr val="black"/>
                  </a:solidFill>
                  <a:latin typeface="Helvetica"/>
                  <a:cs typeface="Arial" panose="020B0604020202020204" pitchFamily="34" charset="0"/>
                </a:rPr>
                <a:t>2017</a:t>
              </a:r>
            </a:p>
            <a:p>
              <a:pPr algn="ctr">
                <a:defRPr/>
              </a:pPr>
              <a:r>
                <a:rPr lang="en-US" sz="1050" kern="0" dirty="0" smtClean="0">
                  <a:solidFill>
                    <a:prstClr val="black"/>
                  </a:solidFill>
                  <a:latin typeface="Helvetica"/>
                  <a:cs typeface="Arial" panose="020B0604020202020204" pitchFamily="34" charset="0"/>
                </a:rPr>
                <a:t>RAP Consultations</a:t>
              </a:r>
            </a:p>
          </p:txBody>
        </p:sp>
        <p:sp>
          <p:nvSpPr>
            <p:cNvPr id="29" name="Chevron 28"/>
            <p:cNvSpPr/>
            <p:nvPr/>
          </p:nvSpPr>
          <p:spPr>
            <a:xfrm>
              <a:off x="5231998" y="2286000"/>
              <a:ext cx="1907639" cy="705600"/>
            </a:xfrm>
            <a:prstGeom prst="chevron">
              <a:avLst/>
            </a:prstGeom>
            <a:solidFill>
              <a:schemeClr val="accent2">
                <a:lumMod val="20000"/>
                <a:lumOff val="80000"/>
              </a:schemeClr>
            </a:solidFill>
            <a:ln w="25400" cap="flat" cmpd="sng" algn="ctr">
              <a:noFill/>
              <a:prstDash val="solid"/>
            </a:ln>
            <a:effectLst>
              <a:outerShdw blurRad="50800" dist="38100" dir="2700000" algn="tl" rotWithShape="0">
                <a:prstClr val="black">
                  <a:alpha val="40000"/>
                </a:prstClr>
              </a:outerShdw>
            </a:effectLst>
          </p:spPr>
          <p:txBody>
            <a:bodyPr rtlCol="0" anchor="ctr"/>
            <a:lstStyle/>
            <a:p>
              <a:pPr algn="ctr">
                <a:defRPr/>
              </a:pPr>
              <a:r>
                <a:rPr lang="en-US" sz="1050" b="1" kern="0" dirty="0" smtClean="0">
                  <a:solidFill>
                    <a:prstClr val="black"/>
                  </a:solidFill>
                  <a:latin typeface="Helvetica"/>
                  <a:cs typeface="Arial" panose="020B0604020202020204" pitchFamily="34" charset="0"/>
                </a:rPr>
                <a:t>Fall – Winter 2017</a:t>
              </a:r>
            </a:p>
            <a:p>
              <a:pPr algn="ctr">
                <a:defRPr/>
              </a:pPr>
              <a:r>
                <a:rPr lang="en-US" sz="1050" kern="0" dirty="0" smtClean="0">
                  <a:solidFill>
                    <a:prstClr val="black"/>
                  </a:solidFill>
                  <a:latin typeface="Helvetica"/>
                  <a:cs typeface="Arial" panose="020B0604020202020204" pitchFamily="34" charset="0"/>
                </a:rPr>
                <a:t>RAP </a:t>
              </a:r>
              <a:r>
                <a:rPr lang="en-US" sz="1050" kern="0" dirty="0" smtClean="0">
                  <a:latin typeface="Helvetica"/>
                  <a:cs typeface="Arial" panose="020B0604020202020204" pitchFamily="34" charset="0"/>
                </a:rPr>
                <a:t>Proposed </a:t>
              </a:r>
              <a:r>
                <a:rPr lang="en-US" sz="1050" kern="0" dirty="0" smtClean="0">
                  <a:solidFill>
                    <a:prstClr val="black"/>
                  </a:solidFill>
                  <a:latin typeface="Helvetica"/>
                  <a:cs typeface="Arial" panose="020B0604020202020204" pitchFamily="34" charset="0"/>
                </a:rPr>
                <a:t>Regulatory Amendments</a:t>
              </a:r>
              <a:endParaRPr lang="en-US" sz="1050" kern="0" dirty="0">
                <a:solidFill>
                  <a:prstClr val="black"/>
                </a:solidFill>
                <a:latin typeface="Helvetica"/>
                <a:cs typeface="Arial" panose="020B0604020202020204" pitchFamily="34" charset="0"/>
              </a:endParaRPr>
            </a:p>
          </p:txBody>
        </p:sp>
        <p:sp>
          <p:nvSpPr>
            <p:cNvPr id="30" name="Chevron 29"/>
            <p:cNvSpPr/>
            <p:nvPr/>
          </p:nvSpPr>
          <p:spPr>
            <a:xfrm>
              <a:off x="1884365" y="2286000"/>
              <a:ext cx="1916289" cy="688503"/>
            </a:xfrm>
            <a:prstGeom prst="chevron">
              <a:avLst/>
            </a:prstGeom>
            <a:solidFill>
              <a:schemeClr val="accent1">
                <a:lumMod val="40000"/>
                <a:lumOff val="60000"/>
              </a:schemeClr>
            </a:solidFill>
            <a:ln w="25400" cap="flat" cmpd="sng" algn="ctr">
              <a:noFill/>
              <a:prstDash val="solid"/>
            </a:ln>
            <a:effectLst>
              <a:outerShdw blurRad="50800" dist="38100" dir="2700000" algn="tl" rotWithShape="0">
                <a:prstClr val="black">
                  <a:alpha val="40000"/>
                </a:prstClr>
              </a:outerShdw>
            </a:effectLst>
          </p:spPr>
          <p:txBody>
            <a:bodyPr rtlCol="0" anchor="ctr"/>
            <a:lstStyle/>
            <a:p>
              <a:pPr algn="ctr"/>
              <a:r>
                <a:rPr lang="en-US" sz="1050" b="1" kern="0" dirty="0">
                  <a:solidFill>
                    <a:prstClr val="black"/>
                  </a:solidFill>
                  <a:latin typeface="Helvetica"/>
                  <a:cs typeface="Arial" panose="020B0604020202020204" pitchFamily="34" charset="0"/>
                </a:rPr>
                <a:t>July 1, 2017 </a:t>
              </a:r>
            </a:p>
            <a:p>
              <a:pPr algn="ctr"/>
              <a:r>
                <a:rPr lang="en-US" sz="1050" kern="0" dirty="0">
                  <a:solidFill>
                    <a:prstClr val="black"/>
                  </a:solidFill>
                  <a:latin typeface="Helvetica"/>
                  <a:cs typeface="Arial" panose="020B0604020202020204" pitchFamily="34" charset="0"/>
                </a:rPr>
                <a:t>OFHP Required Messaging</a:t>
              </a:r>
            </a:p>
          </p:txBody>
        </p:sp>
        <p:sp>
          <p:nvSpPr>
            <p:cNvPr id="31" name="Pentagon 30"/>
            <p:cNvSpPr/>
            <p:nvPr/>
          </p:nvSpPr>
          <p:spPr>
            <a:xfrm>
              <a:off x="271520" y="2286000"/>
              <a:ext cx="1840089" cy="688503"/>
            </a:xfrm>
            <a:prstGeom prst="homePlate">
              <a:avLst/>
            </a:prstGeom>
            <a:solidFill>
              <a:schemeClr val="accent1">
                <a:lumMod val="40000"/>
                <a:lumOff val="60000"/>
              </a:schemeClr>
            </a:solidFill>
            <a:ln w="25400" cap="flat" cmpd="sng" algn="ctr">
              <a:noFill/>
              <a:prstDash val="solid"/>
            </a:ln>
            <a:effectLst>
              <a:outerShdw blurRad="50800" dist="38100" dir="2700000" algn="tl" rotWithShape="0">
                <a:prstClr val="black">
                  <a:alpha val="40000"/>
                </a:prstClr>
              </a:outerShdw>
            </a:effectLst>
          </p:spPr>
          <p:txBody>
            <a:bodyPr rtlCol="0" anchor="ctr"/>
            <a:lstStyle/>
            <a:p>
              <a:pPr algn="ctr"/>
              <a:r>
                <a:rPr lang="en-US" sz="1050" b="1" kern="0" dirty="0">
                  <a:solidFill>
                    <a:prstClr val="black"/>
                  </a:solidFill>
                  <a:latin typeface="Helvetica"/>
                  <a:cs typeface="Arial" panose="020B0604020202020204" pitchFamily="34" charset="0"/>
                </a:rPr>
                <a:t>Pre-July 1, 2017</a:t>
              </a:r>
            </a:p>
            <a:p>
              <a:pPr algn="ctr"/>
              <a:r>
                <a:rPr lang="en-US" sz="1050" kern="0" dirty="0">
                  <a:solidFill>
                    <a:prstClr val="black"/>
                  </a:solidFill>
                  <a:latin typeface="Helvetica"/>
                  <a:cs typeface="Arial" panose="020B0604020202020204" pitchFamily="34" charset="0"/>
                </a:rPr>
                <a:t>OFHP Bill Inserts</a:t>
              </a:r>
            </a:p>
          </p:txBody>
        </p:sp>
        <p:sp>
          <p:nvSpPr>
            <p:cNvPr id="32" name="TextBox 31"/>
            <p:cNvSpPr txBox="1"/>
            <p:nvPr/>
          </p:nvSpPr>
          <p:spPr>
            <a:xfrm>
              <a:off x="3573410" y="3132216"/>
              <a:ext cx="1682855" cy="2823850"/>
            </a:xfrm>
            <a:prstGeom prst="rect">
              <a:avLst/>
            </a:prstGeom>
            <a:noFill/>
          </p:spPr>
          <p:txBody>
            <a:bodyPr wrap="square" rtlCol="0">
              <a:spAutoFit/>
            </a:bodyPr>
            <a:lstStyle/>
            <a:p>
              <a:pPr marL="171450" indent="-171450">
                <a:spcBef>
                  <a:spcPts val="600"/>
                </a:spcBef>
                <a:spcAft>
                  <a:spcPts val="600"/>
                </a:spcAft>
                <a:buFont typeface="Wingdings" panose="05000000000000000000" pitchFamily="2" charset="2"/>
                <a:buChar char="§"/>
                <a:defRPr/>
              </a:pPr>
              <a:r>
                <a:rPr lang="en-US" sz="1050" kern="0" dirty="0" smtClean="0">
                  <a:latin typeface="Helvetica"/>
                  <a:cs typeface="Arial" panose="020B0604020202020204" pitchFamily="34" charset="0"/>
                </a:rPr>
                <a:t>ENERGY to convene a RAP Working Group including Hydro One, the EDA, the OEB, the Coalition of Large Distributors, as well as other LDCs and industry assoc. </a:t>
              </a:r>
            </a:p>
            <a:p>
              <a:pPr marL="171450" indent="-171450">
                <a:spcBef>
                  <a:spcPts val="600"/>
                </a:spcBef>
                <a:spcAft>
                  <a:spcPts val="600"/>
                </a:spcAft>
                <a:buFont typeface="Wingdings" panose="05000000000000000000" pitchFamily="2" charset="2"/>
                <a:buChar char="§"/>
                <a:defRPr/>
              </a:pPr>
              <a:r>
                <a:rPr lang="en-US" sz="1050" kern="0" dirty="0" smtClean="0">
                  <a:latin typeface="Helvetica"/>
                  <a:cs typeface="Arial" panose="020B0604020202020204" pitchFamily="34" charset="0"/>
                </a:rPr>
                <a:t>As part of this group, ENERGY to seek feedback on changes to bill presentment, regulatory reform, and billing system design.</a:t>
              </a:r>
            </a:p>
            <a:p>
              <a:pPr marL="171450" indent="-171450">
                <a:spcBef>
                  <a:spcPts val="600"/>
                </a:spcBef>
                <a:spcAft>
                  <a:spcPts val="600"/>
                </a:spcAft>
                <a:buFont typeface="Wingdings" panose="05000000000000000000" pitchFamily="2" charset="2"/>
                <a:buChar char="§"/>
                <a:defRPr/>
              </a:pPr>
              <a:endParaRPr lang="en-US" sz="1050" kern="0" dirty="0" smtClean="0">
                <a:latin typeface="Helvetica"/>
                <a:cs typeface="Arial" panose="020B0604020202020204" pitchFamily="34" charset="0"/>
              </a:endParaRPr>
            </a:p>
          </p:txBody>
        </p:sp>
        <p:sp>
          <p:nvSpPr>
            <p:cNvPr id="33" name="TextBox 32"/>
            <p:cNvSpPr txBox="1"/>
            <p:nvPr/>
          </p:nvSpPr>
          <p:spPr>
            <a:xfrm>
              <a:off x="1858715" y="3132216"/>
              <a:ext cx="1823795" cy="3939540"/>
            </a:xfrm>
            <a:prstGeom prst="rect">
              <a:avLst/>
            </a:prstGeom>
            <a:noFill/>
          </p:spPr>
          <p:txBody>
            <a:bodyPr wrap="square" rtlCol="0">
              <a:spAutoFit/>
            </a:bodyPr>
            <a:lstStyle/>
            <a:p>
              <a:pPr marL="171450" indent="-171450">
                <a:spcBef>
                  <a:spcPts val="600"/>
                </a:spcBef>
                <a:spcAft>
                  <a:spcPts val="600"/>
                </a:spcAft>
                <a:buFont typeface="Wingdings" panose="05000000000000000000" pitchFamily="2" charset="2"/>
                <a:buChar char="§"/>
                <a:defRPr/>
              </a:pPr>
              <a:r>
                <a:rPr lang="en-US" sz="1050" kern="0" dirty="0" smtClean="0">
                  <a:solidFill>
                    <a:prstClr val="black"/>
                  </a:solidFill>
                  <a:latin typeface="Helvetica"/>
                  <a:cs typeface="Arial" panose="020B0604020202020204" pitchFamily="34" charset="0"/>
                </a:rPr>
                <a:t>OFHP regulations introduced requiring LDCs to comply with the following by July 1</a:t>
              </a:r>
              <a:r>
                <a:rPr lang="en-US" sz="1050" kern="0" baseline="30000" dirty="0" smtClean="0">
                  <a:solidFill>
                    <a:prstClr val="black"/>
                  </a:solidFill>
                  <a:latin typeface="Helvetica"/>
                  <a:cs typeface="Arial" panose="020B0604020202020204" pitchFamily="34" charset="0"/>
                </a:rPr>
                <a:t>st</a:t>
              </a:r>
              <a:r>
                <a:rPr lang="en-US" sz="1050" kern="0" dirty="0" smtClean="0">
                  <a:solidFill>
                    <a:prstClr val="black"/>
                  </a:solidFill>
                  <a:latin typeface="Helvetica"/>
                  <a:cs typeface="Arial" panose="020B0604020202020204" pitchFamily="34" charset="0"/>
                </a:rPr>
                <a:t>:</a:t>
              </a:r>
            </a:p>
            <a:p>
              <a:pPr marL="228600" indent="-228600">
                <a:spcBef>
                  <a:spcPts val="600"/>
                </a:spcBef>
                <a:buFont typeface="+mj-lt"/>
                <a:buAutoNum type="arabicPeriod"/>
                <a:defRPr/>
              </a:pPr>
              <a:r>
                <a:rPr lang="en-US" sz="1050" kern="0" dirty="0" smtClean="0">
                  <a:solidFill>
                    <a:prstClr val="black"/>
                  </a:solidFill>
                  <a:latin typeface="Helvetica"/>
                  <a:cs typeface="Arial" panose="020B0604020202020204" pitchFamily="34" charset="0"/>
                </a:rPr>
                <a:t>Issue OFHP </a:t>
              </a:r>
              <a:r>
                <a:rPr lang="en-US" sz="1050" kern="0" dirty="0">
                  <a:solidFill>
                    <a:prstClr val="black"/>
                  </a:solidFill>
                  <a:latin typeface="Helvetica"/>
                  <a:cs typeface="Arial" panose="020B0604020202020204" pitchFamily="34" charset="0"/>
                </a:rPr>
                <a:t>bill inserts on a quarterly basis for </a:t>
              </a:r>
              <a:r>
                <a:rPr lang="en-US" sz="1050" kern="0" dirty="0" smtClean="0">
                  <a:solidFill>
                    <a:prstClr val="black"/>
                  </a:solidFill>
                  <a:latin typeface="Helvetica"/>
                  <a:cs typeface="Arial" panose="020B0604020202020204" pitchFamily="34" charset="0"/>
                </a:rPr>
                <a:t>one </a:t>
              </a:r>
              <a:r>
                <a:rPr lang="en-US" sz="1050" kern="0" dirty="0">
                  <a:solidFill>
                    <a:prstClr val="black"/>
                  </a:solidFill>
                  <a:latin typeface="Helvetica"/>
                  <a:cs typeface="Arial" panose="020B0604020202020204" pitchFamily="34" charset="0"/>
                </a:rPr>
                <a:t>year; </a:t>
              </a:r>
            </a:p>
            <a:p>
              <a:pPr marL="228600" indent="-228600">
                <a:spcBef>
                  <a:spcPts val="600"/>
                </a:spcBef>
                <a:buFont typeface="+mj-lt"/>
                <a:buAutoNum type="arabicPeriod"/>
                <a:defRPr/>
              </a:pPr>
              <a:r>
                <a:rPr lang="en-US" sz="1050" kern="0" dirty="0" smtClean="0">
                  <a:solidFill>
                    <a:prstClr val="black"/>
                  </a:solidFill>
                  <a:latin typeface="Helvetica"/>
                  <a:cs typeface="Arial" panose="020B0604020202020204" pitchFamily="34" charset="0"/>
                </a:rPr>
                <a:t>Include OFHP on-bill messaging; </a:t>
              </a:r>
            </a:p>
            <a:p>
              <a:pPr marL="228600" indent="-228600">
                <a:spcBef>
                  <a:spcPts val="600"/>
                </a:spcBef>
                <a:buFont typeface="+mj-lt"/>
                <a:buAutoNum type="arabicPeriod"/>
                <a:defRPr/>
              </a:pPr>
              <a:r>
                <a:rPr lang="en-US" sz="1050" kern="0" dirty="0" smtClean="0">
                  <a:solidFill>
                    <a:prstClr val="black"/>
                  </a:solidFill>
                  <a:latin typeface="Helvetica"/>
                  <a:cs typeface="Arial" panose="020B0604020202020204" pitchFamily="34" charset="0"/>
                </a:rPr>
                <a:t>Include a FNDC line item, where applicable; and </a:t>
              </a:r>
            </a:p>
            <a:p>
              <a:pPr marL="228600" indent="-228600">
                <a:spcBef>
                  <a:spcPts val="600"/>
                </a:spcBef>
                <a:buFont typeface="+mj-lt"/>
                <a:buAutoNum type="arabicPeriod"/>
                <a:defRPr/>
              </a:pPr>
              <a:r>
                <a:rPr lang="en-US" sz="1050" kern="0" dirty="0" smtClean="0">
                  <a:solidFill>
                    <a:prstClr val="black"/>
                  </a:solidFill>
                  <a:latin typeface="Helvetica"/>
                  <a:cs typeface="Arial" panose="020B0604020202020204" pitchFamily="34" charset="0"/>
                </a:rPr>
                <a:t>Remove outdated on-bill messaging (e.g., DRC). </a:t>
              </a:r>
            </a:p>
            <a:p>
              <a:pPr marL="171450" indent="-171450">
                <a:spcBef>
                  <a:spcPts val="600"/>
                </a:spcBef>
                <a:spcAft>
                  <a:spcPts val="600"/>
                </a:spcAft>
                <a:buFont typeface="Wingdings" panose="05000000000000000000" pitchFamily="2" charset="2"/>
                <a:buChar char="§"/>
                <a:defRPr/>
              </a:pPr>
              <a:r>
                <a:rPr lang="en-US" sz="1050" kern="0" dirty="0" smtClean="0">
                  <a:solidFill>
                    <a:prstClr val="black"/>
                  </a:solidFill>
                  <a:latin typeface="Helvetica"/>
                  <a:cs typeface="Arial" panose="020B0604020202020204" pitchFamily="34" charset="0"/>
                </a:rPr>
                <a:t>Hydro One exempted from specified OFHP invoicing requirements and O</a:t>
              </a:r>
              <a:r>
                <a:rPr lang="en-US" sz="1050" kern="0" dirty="0">
                  <a:solidFill>
                    <a:prstClr val="black"/>
                  </a:solidFill>
                  <a:latin typeface="Helvetica"/>
                  <a:cs typeface="Arial" panose="020B0604020202020204" pitchFamily="34" charset="0"/>
                </a:rPr>
                <a:t>. Reg. </a:t>
              </a:r>
              <a:r>
                <a:rPr lang="en-US" sz="1050" kern="0" dirty="0" smtClean="0">
                  <a:solidFill>
                    <a:prstClr val="black"/>
                  </a:solidFill>
                  <a:latin typeface="Helvetica"/>
                  <a:cs typeface="Arial" panose="020B0604020202020204" pitchFamily="34" charset="0"/>
                </a:rPr>
                <a:t>275/04.</a:t>
              </a:r>
              <a:endParaRPr lang="en-US" sz="1050" kern="0" dirty="0">
                <a:solidFill>
                  <a:prstClr val="black"/>
                </a:solidFill>
                <a:latin typeface="Helvetica"/>
                <a:cs typeface="Arial" panose="020B0604020202020204" pitchFamily="34" charset="0"/>
              </a:endParaRPr>
            </a:p>
            <a:p>
              <a:pPr marL="228600" indent="-228600">
                <a:spcBef>
                  <a:spcPts val="600"/>
                </a:spcBef>
                <a:spcAft>
                  <a:spcPts val="600"/>
                </a:spcAft>
                <a:buFont typeface="Arial" panose="020B0604020202020204" pitchFamily="34" charset="0"/>
                <a:buChar char="•"/>
                <a:defRPr/>
              </a:pPr>
              <a:endParaRPr lang="en-US" sz="1050" kern="0" dirty="0" smtClean="0">
                <a:solidFill>
                  <a:prstClr val="black"/>
                </a:solidFill>
                <a:latin typeface="Helvetica"/>
                <a:cs typeface="Arial" panose="020B0604020202020204" pitchFamily="34" charset="0"/>
              </a:endParaRPr>
            </a:p>
          </p:txBody>
        </p:sp>
        <p:sp>
          <p:nvSpPr>
            <p:cNvPr id="34" name="TextBox 33"/>
            <p:cNvSpPr txBox="1"/>
            <p:nvPr/>
          </p:nvSpPr>
          <p:spPr>
            <a:xfrm>
              <a:off x="5231998" y="3132216"/>
              <a:ext cx="1669945" cy="2644314"/>
            </a:xfrm>
            <a:prstGeom prst="rect">
              <a:avLst/>
            </a:prstGeom>
            <a:noFill/>
          </p:spPr>
          <p:txBody>
            <a:bodyPr wrap="square" rtlCol="0">
              <a:spAutoFit/>
            </a:bodyPr>
            <a:lstStyle/>
            <a:p>
              <a:pPr marL="171450" indent="-171450">
                <a:spcBef>
                  <a:spcPts val="600"/>
                </a:spcBef>
                <a:spcAft>
                  <a:spcPts val="600"/>
                </a:spcAft>
                <a:buFont typeface="Wingdings" panose="05000000000000000000" pitchFamily="2" charset="2"/>
                <a:buChar char="§"/>
                <a:defRPr/>
              </a:pPr>
              <a:r>
                <a:rPr lang="en-US" sz="1050" kern="0" dirty="0">
                  <a:solidFill>
                    <a:prstClr val="black"/>
                  </a:solidFill>
                  <a:latin typeface="Helvetica"/>
                  <a:cs typeface="Arial" panose="020B0604020202020204" pitchFamily="34" charset="0"/>
                </a:rPr>
                <a:t>Following RAP consultations, ENERGY to introduce regulatory </a:t>
              </a:r>
              <a:r>
                <a:rPr lang="en-US" sz="1050" kern="0" dirty="0">
                  <a:latin typeface="Helvetica"/>
                  <a:cs typeface="Arial" panose="020B0604020202020204" pitchFamily="34" charset="0"/>
                </a:rPr>
                <a:t>amendments to simplify bill </a:t>
              </a:r>
              <a:r>
                <a:rPr lang="en-US" sz="1050" kern="0" dirty="0" smtClean="0">
                  <a:latin typeface="Helvetica"/>
                  <a:cs typeface="Arial" panose="020B0604020202020204" pitchFamily="34" charset="0"/>
                </a:rPr>
                <a:t>presentment by the end of 2017. Hydro </a:t>
              </a:r>
              <a:r>
                <a:rPr lang="en-US" sz="1050" kern="0" dirty="0">
                  <a:latin typeface="Helvetica"/>
                  <a:cs typeface="Arial" panose="020B0604020202020204" pitchFamily="34" charset="0"/>
                </a:rPr>
                <a:t>One to begin rolling </a:t>
              </a:r>
              <a:r>
                <a:rPr lang="en-US" sz="1050" kern="0" dirty="0" smtClean="0">
                  <a:latin typeface="Helvetica"/>
                  <a:cs typeface="Arial" panose="020B0604020202020204" pitchFamily="34" charset="0"/>
                </a:rPr>
                <a:t>out its </a:t>
              </a:r>
              <a:r>
                <a:rPr lang="en-US" sz="1050" kern="0" dirty="0">
                  <a:latin typeface="Helvetica"/>
                  <a:cs typeface="Arial" panose="020B0604020202020204" pitchFamily="34" charset="0"/>
                </a:rPr>
                <a:t>redesigned electricity bills in </a:t>
              </a:r>
              <a:r>
                <a:rPr lang="en-US" sz="1050" kern="0" dirty="0">
                  <a:solidFill>
                    <a:prstClr val="black"/>
                  </a:solidFill>
                  <a:latin typeface="Helvetica"/>
                  <a:cs typeface="Arial" panose="020B0604020202020204" pitchFamily="34" charset="0"/>
                </a:rPr>
                <a:t>Q4 2017. </a:t>
              </a:r>
            </a:p>
            <a:p>
              <a:pPr marL="171450" indent="-171450">
                <a:spcAft>
                  <a:spcPts val="200"/>
                </a:spcAft>
                <a:buFont typeface="Wingdings" panose="05000000000000000000" pitchFamily="2" charset="2"/>
                <a:buChar char="§"/>
                <a:defRPr/>
              </a:pPr>
              <a:endParaRPr lang="en-US" sz="1050" kern="0" dirty="0">
                <a:solidFill>
                  <a:prstClr val="black"/>
                </a:solidFill>
                <a:latin typeface="Helvetica"/>
                <a:cs typeface="Arial" panose="020B0604020202020204" pitchFamily="34" charset="0"/>
              </a:endParaRPr>
            </a:p>
            <a:p>
              <a:pPr marL="171450" indent="-171450">
                <a:spcAft>
                  <a:spcPts val="200"/>
                </a:spcAft>
                <a:buFont typeface="Wingdings" panose="05000000000000000000" pitchFamily="2" charset="2"/>
                <a:buChar char="§"/>
                <a:defRPr/>
              </a:pPr>
              <a:endParaRPr lang="en-US" sz="1050" kern="0" dirty="0" smtClean="0">
                <a:solidFill>
                  <a:prstClr val="black"/>
                </a:solidFill>
                <a:latin typeface="Helvetica"/>
                <a:cs typeface="Arial" panose="020B0604020202020204" pitchFamily="34" charset="0"/>
              </a:endParaRPr>
            </a:p>
            <a:p>
              <a:pPr>
                <a:spcAft>
                  <a:spcPts val="200"/>
                </a:spcAft>
                <a:defRPr/>
              </a:pPr>
              <a:endParaRPr lang="en-US" sz="1050" kern="0" dirty="0">
                <a:solidFill>
                  <a:prstClr val="black"/>
                </a:solidFill>
                <a:latin typeface="Helvetica"/>
                <a:cs typeface="Arial" panose="020B0604020202020204" pitchFamily="34" charset="0"/>
              </a:endParaRPr>
            </a:p>
          </p:txBody>
        </p:sp>
        <p:sp>
          <p:nvSpPr>
            <p:cNvPr id="35" name="TextBox 34"/>
            <p:cNvSpPr txBox="1"/>
            <p:nvPr/>
          </p:nvSpPr>
          <p:spPr>
            <a:xfrm>
              <a:off x="271520" y="3132216"/>
              <a:ext cx="1587195" cy="2780248"/>
            </a:xfrm>
            <a:prstGeom prst="rect">
              <a:avLst/>
            </a:prstGeom>
            <a:noFill/>
          </p:spPr>
          <p:txBody>
            <a:bodyPr wrap="square" rtlCol="0">
              <a:spAutoFit/>
            </a:bodyPr>
            <a:lstStyle/>
            <a:p>
              <a:pPr marL="171450" indent="-171450">
                <a:spcBef>
                  <a:spcPts val="600"/>
                </a:spcBef>
                <a:spcAft>
                  <a:spcPts val="600"/>
                </a:spcAft>
                <a:buFont typeface="Wingdings" panose="05000000000000000000" pitchFamily="2" charset="2"/>
                <a:buChar char="§"/>
                <a:defRPr/>
              </a:pPr>
              <a:r>
                <a:rPr lang="en-US" sz="1050" kern="0" dirty="0" smtClean="0">
                  <a:latin typeface="Helvetica"/>
                  <a:cs typeface="Arial" panose="020B0604020202020204" pitchFamily="34" charset="0"/>
                </a:rPr>
                <a:t>Requirement for LDCs </a:t>
              </a:r>
              <a:r>
                <a:rPr lang="en-US" sz="1050" kern="0" dirty="0">
                  <a:latin typeface="Helvetica"/>
                  <a:cs typeface="Arial" panose="020B0604020202020204" pitchFamily="34" charset="0"/>
                </a:rPr>
                <a:t>to issue “8% </a:t>
              </a:r>
              <a:r>
                <a:rPr lang="en-US" sz="1050" kern="0" dirty="0" smtClean="0">
                  <a:latin typeface="Helvetica"/>
                  <a:cs typeface="Arial" panose="020B0604020202020204" pitchFamily="34" charset="0"/>
                </a:rPr>
                <a:t>rebate</a:t>
              </a:r>
              <a:r>
                <a:rPr lang="en-US" sz="1050" kern="0" dirty="0">
                  <a:latin typeface="Helvetica"/>
                  <a:cs typeface="Arial" panose="020B0604020202020204" pitchFamily="34" charset="0"/>
                </a:rPr>
                <a:t>” </a:t>
              </a:r>
              <a:r>
                <a:rPr lang="en-US" sz="1050" kern="0" dirty="0" smtClean="0">
                  <a:latin typeface="Helvetica"/>
                  <a:cs typeface="Arial" panose="020B0604020202020204" pitchFamily="34" charset="0"/>
                </a:rPr>
                <a:t>envelopes and include “8% rebate” on-bill messaging revoked from O. Reg. 364/16.</a:t>
              </a:r>
              <a:endParaRPr lang="en-US" sz="1050" kern="0" dirty="0">
                <a:latin typeface="Helvetica"/>
                <a:cs typeface="Arial" panose="020B0604020202020204" pitchFamily="34" charset="0"/>
              </a:endParaRPr>
            </a:p>
            <a:p>
              <a:pPr marL="171450" indent="-171450">
                <a:spcAft>
                  <a:spcPts val="200"/>
                </a:spcAft>
                <a:buFont typeface="Wingdings" panose="05000000000000000000" pitchFamily="2" charset="2"/>
                <a:buChar char="§"/>
                <a:defRPr/>
              </a:pPr>
              <a:r>
                <a:rPr lang="en-US" sz="1050" kern="0" dirty="0" smtClean="0">
                  <a:latin typeface="Helvetica"/>
                  <a:cs typeface="Arial" panose="020B0604020202020204" pitchFamily="34" charset="0"/>
                </a:rPr>
                <a:t>LDCs voluntarily issued </a:t>
              </a:r>
              <a:r>
                <a:rPr lang="en-US" sz="1050" kern="0" dirty="0">
                  <a:latin typeface="Helvetica"/>
                  <a:cs typeface="Arial" panose="020B0604020202020204" pitchFamily="34" charset="0"/>
                </a:rPr>
                <a:t>OFHP bill inserts in </a:t>
              </a:r>
              <a:r>
                <a:rPr lang="en-US" sz="1050" kern="0" dirty="0" smtClean="0">
                  <a:latin typeface="Helvetica"/>
                  <a:cs typeface="Arial" panose="020B0604020202020204" pitchFamily="34" charset="0"/>
                </a:rPr>
                <a:t>June </a:t>
              </a:r>
              <a:r>
                <a:rPr lang="en-US" sz="1050" kern="0" dirty="0">
                  <a:latin typeface="Helvetica"/>
                  <a:cs typeface="Arial" panose="020B0604020202020204" pitchFamily="34" charset="0"/>
                </a:rPr>
                <a:t>ahead of finalized OFHP </a:t>
              </a:r>
              <a:r>
                <a:rPr lang="en-US" sz="1050" kern="0" dirty="0" smtClean="0">
                  <a:latin typeface="Helvetica"/>
                  <a:cs typeface="Arial" panose="020B0604020202020204" pitchFamily="34" charset="0"/>
                </a:rPr>
                <a:t>regulations (bill inserts printed by ENERGY).</a:t>
              </a:r>
            </a:p>
            <a:p>
              <a:pPr marL="171450" indent="-171450">
                <a:buFont typeface="Wingdings" panose="05000000000000000000" pitchFamily="2" charset="2"/>
                <a:buChar char="§"/>
                <a:defRPr/>
              </a:pPr>
              <a:endParaRPr lang="en-US" sz="1050" kern="0" dirty="0" smtClean="0">
                <a:latin typeface="Helvetica"/>
                <a:cs typeface="Arial" panose="020B0604020202020204" pitchFamily="34" charset="0"/>
              </a:endParaRPr>
            </a:p>
          </p:txBody>
        </p:sp>
        <p:sp>
          <p:nvSpPr>
            <p:cNvPr id="36" name="Chevron 35"/>
            <p:cNvSpPr/>
            <p:nvPr/>
          </p:nvSpPr>
          <p:spPr>
            <a:xfrm>
              <a:off x="6901943" y="2286000"/>
              <a:ext cx="1920771" cy="705600"/>
            </a:xfrm>
            <a:prstGeom prst="chevron">
              <a:avLst/>
            </a:prstGeom>
            <a:solidFill>
              <a:schemeClr val="accent3">
                <a:lumMod val="40000"/>
                <a:lumOff val="60000"/>
              </a:schemeClr>
            </a:solidFill>
            <a:ln w="25400" cap="flat" cmpd="sng" algn="ctr">
              <a:noFill/>
              <a:prstDash val="solid"/>
            </a:ln>
            <a:effectLst>
              <a:outerShdw blurRad="50800" dist="38100" dir="2700000" algn="tl" rotWithShape="0">
                <a:prstClr val="black">
                  <a:alpha val="40000"/>
                </a:prstClr>
              </a:outerShdw>
            </a:effectLst>
          </p:spPr>
          <p:txBody>
            <a:bodyPr rtlCol="0" anchor="ctr"/>
            <a:lstStyle/>
            <a:p>
              <a:pPr algn="ctr">
                <a:defRPr/>
              </a:pPr>
              <a:r>
                <a:rPr lang="en-US" sz="1050" b="1" kern="0" dirty="0" smtClean="0">
                  <a:latin typeface="Helvetica"/>
                  <a:cs typeface="Arial" panose="020B0604020202020204" pitchFamily="34" charset="0"/>
                </a:rPr>
                <a:t>Winter 2018 – </a:t>
              </a:r>
            </a:p>
            <a:p>
              <a:pPr algn="ctr">
                <a:defRPr/>
              </a:pPr>
              <a:r>
                <a:rPr lang="en-US" sz="1050" kern="0" dirty="0" smtClean="0">
                  <a:latin typeface="Helvetica"/>
                  <a:cs typeface="Arial" panose="020B0604020202020204" pitchFamily="34" charset="0"/>
                </a:rPr>
                <a:t>RAP Final Regulatory Framework</a:t>
              </a:r>
              <a:endParaRPr lang="en-US" sz="1050" strike="sngStrike" kern="0" dirty="0">
                <a:latin typeface="Helvetica"/>
                <a:cs typeface="Arial" panose="020B0604020202020204" pitchFamily="34" charset="0"/>
              </a:endParaRPr>
            </a:p>
          </p:txBody>
        </p:sp>
        <p:sp>
          <p:nvSpPr>
            <p:cNvPr id="37" name="TextBox 36"/>
            <p:cNvSpPr txBox="1"/>
            <p:nvPr/>
          </p:nvSpPr>
          <p:spPr>
            <a:xfrm>
              <a:off x="6880646" y="3132216"/>
              <a:ext cx="1752600" cy="2985433"/>
            </a:xfrm>
            <a:prstGeom prst="rect">
              <a:avLst/>
            </a:prstGeom>
            <a:noFill/>
          </p:spPr>
          <p:txBody>
            <a:bodyPr wrap="square" rtlCol="0">
              <a:spAutoFit/>
            </a:bodyPr>
            <a:lstStyle/>
            <a:p>
              <a:pPr marL="171450" indent="-171450">
                <a:spcBef>
                  <a:spcPts val="600"/>
                </a:spcBef>
                <a:spcAft>
                  <a:spcPts val="600"/>
                </a:spcAft>
                <a:buFont typeface="Wingdings" panose="05000000000000000000" pitchFamily="2" charset="2"/>
                <a:buChar char="§"/>
                <a:defRPr/>
              </a:pPr>
              <a:r>
                <a:rPr lang="en-US" sz="1050" kern="0" dirty="0" smtClean="0">
                  <a:solidFill>
                    <a:prstClr val="black"/>
                  </a:solidFill>
                  <a:latin typeface="Helvetica"/>
                  <a:cs typeface="Arial" panose="020B0604020202020204" pitchFamily="34" charset="0"/>
                </a:rPr>
                <a:t>New/amended invoicing regulations to become effective as of January 1, 2018. </a:t>
              </a:r>
            </a:p>
            <a:p>
              <a:pPr marL="171450" indent="-171450">
                <a:spcBef>
                  <a:spcPts val="600"/>
                </a:spcBef>
                <a:spcAft>
                  <a:spcPts val="600"/>
                </a:spcAft>
                <a:buFont typeface="Wingdings" panose="05000000000000000000" pitchFamily="2" charset="2"/>
                <a:buChar char="§"/>
                <a:defRPr/>
              </a:pPr>
              <a:r>
                <a:rPr lang="en-US" sz="1050" kern="0" dirty="0" smtClean="0">
                  <a:solidFill>
                    <a:prstClr val="black"/>
                  </a:solidFill>
                  <a:latin typeface="Helvetica"/>
                  <a:cs typeface="Arial" panose="020B0604020202020204" pitchFamily="34" charset="0"/>
                </a:rPr>
                <a:t>Hydro One expected to complete its roll-out of redesigned bills to its low volume consumers by Q2 2018. </a:t>
              </a:r>
            </a:p>
            <a:p>
              <a:pPr marL="171450" indent="-171450">
                <a:spcBef>
                  <a:spcPts val="600"/>
                </a:spcBef>
                <a:spcAft>
                  <a:spcPts val="600"/>
                </a:spcAft>
                <a:buFont typeface="Wingdings" panose="05000000000000000000" pitchFamily="2" charset="2"/>
                <a:buChar char="§"/>
                <a:defRPr/>
              </a:pPr>
              <a:r>
                <a:rPr lang="en-US" sz="1050" kern="0" dirty="0" smtClean="0">
                  <a:solidFill>
                    <a:prstClr val="black"/>
                  </a:solidFill>
                  <a:latin typeface="Helvetica"/>
                  <a:cs typeface="Arial" panose="020B0604020202020204" pitchFamily="34" charset="0"/>
                </a:rPr>
                <a:t>New regulations to include ample transition period for </a:t>
              </a:r>
              <a:r>
                <a:rPr lang="en-US" sz="1050" kern="0" dirty="0" smtClean="0">
                  <a:latin typeface="Helvetica"/>
                  <a:cs typeface="Arial" panose="020B0604020202020204" pitchFamily="34" charset="0"/>
                </a:rPr>
                <a:t>LDCs to adopt new regulatory invoicing requirements (e.g., 6 months – 1 year)</a:t>
              </a:r>
            </a:p>
          </p:txBody>
        </p:sp>
      </p:grpSp>
    </p:spTree>
    <p:extLst>
      <p:ext uri="{BB962C8B-B14F-4D97-AF65-F5344CB8AC3E}">
        <p14:creationId xmlns:p14="http://schemas.microsoft.com/office/powerpoint/2010/main" val="19760127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5298" name="Straight Connector 9"/>
          <p:cNvCxnSpPr>
            <a:cxnSpLocks noChangeShapeType="1"/>
          </p:cNvCxnSpPr>
          <p:nvPr/>
        </p:nvCxnSpPr>
        <p:spPr bwMode="auto">
          <a:xfrm flipV="1">
            <a:off x="457200" y="1209420"/>
            <a:ext cx="8153400" cy="0"/>
          </a:xfrm>
          <a:prstGeom prst="line">
            <a:avLst/>
          </a:prstGeom>
          <a:noFill/>
          <a:ln w="19050" algn="ctr">
            <a:solidFill>
              <a:schemeClr val="tx1"/>
            </a:solidFill>
            <a:round/>
            <a:headEnd/>
            <a:tailEnd/>
          </a:ln>
        </p:spPr>
      </p:cxnSp>
      <p:sp>
        <p:nvSpPr>
          <p:cNvPr id="10" name="TextBox 9"/>
          <p:cNvSpPr txBox="1"/>
          <p:nvPr/>
        </p:nvSpPr>
        <p:spPr>
          <a:xfrm>
            <a:off x="0" y="1858733"/>
            <a:ext cx="1250266" cy="523220"/>
          </a:xfrm>
          <a:prstGeom prst="rect">
            <a:avLst/>
          </a:prstGeom>
          <a:noFill/>
        </p:spPr>
        <p:txBody>
          <a:bodyPr wrap="square" rtlCol="0">
            <a:spAutoFit/>
          </a:bodyPr>
          <a:lstStyle/>
          <a:p>
            <a:pPr fontAlgn="base">
              <a:spcBef>
                <a:spcPct val="0"/>
              </a:spcBef>
              <a:spcAft>
                <a:spcPct val="0"/>
              </a:spcAft>
            </a:pPr>
            <a:r>
              <a:rPr lang="en-US" sz="1400" b="1" dirty="0" smtClean="0">
                <a:solidFill>
                  <a:prstClr val="black">
                    <a:lumMod val="75000"/>
                    <a:lumOff val="25000"/>
                  </a:prstClr>
                </a:solidFill>
                <a:latin typeface="Arial" panose="020B0604020202020204" pitchFamily="34" charset="0"/>
                <a:cs typeface="Arial" panose="020B0604020202020204" pitchFamily="34" charset="0"/>
              </a:rPr>
              <a:t>GA Refinancing</a:t>
            </a:r>
            <a:endParaRPr lang="en-CA" sz="1400" b="1" dirty="0">
              <a:solidFill>
                <a:prstClr val="black">
                  <a:lumMod val="75000"/>
                  <a:lumOff val="25000"/>
                </a:prstClr>
              </a:solidFill>
              <a:latin typeface="Arial" panose="020B0604020202020204" pitchFamily="34" charset="0"/>
              <a:cs typeface="Arial" panose="020B0604020202020204" pitchFamily="34" charset="0"/>
            </a:endParaRPr>
          </a:p>
        </p:txBody>
      </p:sp>
      <p:sp>
        <p:nvSpPr>
          <p:cNvPr id="11" name="TextBox 10"/>
          <p:cNvSpPr txBox="1"/>
          <p:nvPr/>
        </p:nvSpPr>
        <p:spPr>
          <a:xfrm>
            <a:off x="25879" y="3374648"/>
            <a:ext cx="1392614" cy="892552"/>
          </a:xfrm>
          <a:prstGeom prst="rect">
            <a:avLst/>
          </a:prstGeom>
          <a:noFill/>
        </p:spPr>
        <p:txBody>
          <a:bodyPr wrap="square" rtlCol="0">
            <a:spAutoFit/>
          </a:bodyPr>
          <a:lstStyle/>
          <a:p>
            <a:pPr fontAlgn="base">
              <a:spcBef>
                <a:spcPct val="0"/>
              </a:spcBef>
              <a:spcAft>
                <a:spcPct val="0"/>
              </a:spcAft>
            </a:pPr>
            <a:r>
              <a:rPr lang="en-US" sz="1400" b="1" dirty="0" smtClean="0">
                <a:solidFill>
                  <a:prstClr val="black">
                    <a:lumMod val="75000"/>
                    <a:lumOff val="25000"/>
                  </a:prstClr>
                </a:solidFill>
                <a:latin typeface="Arial" panose="020B0604020202020204" pitchFamily="34" charset="0"/>
                <a:cs typeface="Arial" panose="020B0604020202020204" pitchFamily="34" charset="0"/>
              </a:rPr>
              <a:t>Social Programs </a:t>
            </a:r>
          </a:p>
          <a:p>
            <a:pPr fontAlgn="base">
              <a:spcBef>
                <a:spcPct val="0"/>
              </a:spcBef>
              <a:spcAft>
                <a:spcPct val="0"/>
              </a:spcAft>
            </a:pPr>
            <a:r>
              <a:rPr lang="en-US" sz="1200" dirty="0" smtClean="0">
                <a:solidFill>
                  <a:prstClr val="black">
                    <a:lumMod val="75000"/>
                    <a:lumOff val="25000"/>
                  </a:prstClr>
                </a:solidFill>
                <a:latin typeface="Arial" panose="020B0604020202020204" pitchFamily="34" charset="0"/>
                <a:cs typeface="Arial" panose="020B0604020202020204" pitchFamily="34" charset="0"/>
              </a:rPr>
              <a:t>(FN Delivery Credit, OESP)</a:t>
            </a:r>
            <a:endParaRPr lang="en-CA" sz="1200" dirty="0">
              <a:solidFill>
                <a:prstClr val="black">
                  <a:lumMod val="75000"/>
                  <a:lumOff val="25000"/>
                </a:prstClr>
              </a:solidFill>
              <a:latin typeface="Arial" panose="020B0604020202020204" pitchFamily="34" charset="0"/>
              <a:cs typeface="Arial" panose="020B0604020202020204" pitchFamily="34" charset="0"/>
            </a:endParaRPr>
          </a:p>
        </p:txBody>
      </p:sp>
      <p:sp>
        <p:nvSpPr>
          <p:cNvPr id="12" name="TextBox 11"/>
          <p:cNvSpPr txBox="1"/>
          <p:nvPr/>
        </p:nvSpPr>
        <p:spPr>
          <a:xfrm>
            <a:off x="63090" y="4734580"/>
            <a:ext cx="1392614" cy="523220"/>
          </a:xfrm>
          <a:prstGeom prst="rect">
            <a:avLst/>
          </a:prstGeom>
          <a:noFill/>
        </p:spPr>
        <p:txBody>
          <a:bodyPr wrap="square" rtlCol="0">
            <a:spAutoFit/>
          </a:bodyPr>
          <a:lstStyle/>
          <a:p>
            <a:pPr fontAlgn="base">
              <a:spcBef>
                <a:spcPct val="0"/>
              </a:spcBef>
              <a:spcAft>
                <a:spcPct val="0"/>
              </a:spcAft>
            </a:pPr>
            <a:r>
              <a:rPr lang="en-US" sz="1400" b="1" dirty="0" smtClean="0">
                <a:solidFill>
                  <a:prstClr val="black">
                    <a:lumMod val="75000"/>
                    <a:lumOff val="25000"/>
                  </a:prstClr>
                </a:solidFill>
                <a:latin typeface="Arial" panose="020B0604020202020204" pitchFamily="34" charset="0"/>
                <a:cs typeface="Arial" panose="020B0604020202020204" pitchFamily="34" charset="0"/>
              </a:rPr>
              <a:t>Affordability Fund</a:t>
            </a:r>
            <a:endParaRPr lang="en-CA" sz="1400" b="1" dirty="0">
              <a:solidFill>
                <a:prstClr val="black">
                  <a:lumMod val="75000"/>
                  <a:lumOff val="25000"/>
                </a:prstClr>
              </a:solidFill>
              <a:latin typeface="Arial" panose="020B0604020202020204" pitchFamily="34" charset="0"/>
              <a:cs typeface="Arial" panose="020B0604020202020204" pitchFamily="34" charset="0"/>
            </a:endParaRPr>
          </a:p>
        </p:txBody>
      </p:sp>
      <p:sp>
        <p:nvSpPr>
          <p:cNvPr id="13" name="TextBox 12"/>
          <p:cNvSpPr txBox="1"/>
          <p:nvPr/>
        </p:nvSpPr>
        <p:spPr>
          <a:xfrm>
            <a:off x="99155" y="5715000"/>
            <a:ext cx="1292683" cy="307777"/>
          </a:xfrm>
          <a:prstGeom prst="rect">
            <a:avLst/>
          </a:prstGeom>
          <a:noFill/>
        </p:spPr>
        <p:txBody>
          <a:bodyPr wrap="square" rtlCol="0">
            <a:spAutoFit/>
          </a:bodyPr>
          <a:lstStyle/>
          <a:p>
            <a:pPr fontAlgn="base">
              <a:spcBef>
                <a:spcPct val="0"/>
              </a:spcBef>
              <a:spcAft>
                <a:spcPct val="0"/>
              </a:spcAft>
            </a:pPr>
            <a:r>
              <a:rPr lang="en-US" sz="1400" b="1" dirty="0" smtClean="0">
                <a:solidFill>
                  <a:prstClr val="black">
                    <a:lumMod val="75000"/>
                    <a:lumOff val="25000"/>
                  </a:prstClr>
                </a:solidFill>
                <a:latin typeface="Arial" charset="0"/>
                <a:cs typeface="Arial" charset="0"/>
              </a:rPr>
              <a:t>Billing</a:t>
            </a:r>
            <a:endParaRPr lang="en-CA" sz="1400" b="1" dirty="0">
              <a:solidFill>
                <a:prstClr val="black">
                  <a:lumMod val="75000"/>
                  <a:lumOff val="25000"/>
                </a:prstClr>
              </a:solidFill>
              <a:latin typeface="Arial" charset="0"/>
              <a:cs typeface="Arial" charset="0"/>
            </a:endParaRPr>
          </a:p>
        </p:txBody>
      </p:sp>
      <p:graphicFrame>
        <p:nvGraphicFramePr>
          <p:cNvPr id="18" name="Table 17"/>
          <p:cNvGraphicFramePr>
            <a:graphicFrameLocks noGrp="1"/>
          </p:cNvGraphicFramePr>
          <p:nvPr>
            <p:extLst>
              <p:ext uri="{D42A27DB-BD31-4B8C-83A1-F6EECF244321}">
                <p14:modId xmlns:p14="http://schemas.microsoft.com/office/powerpoint/2010/main" val="3363890275"/>
              </p:ext>
            </p:extLst>
          </p:nvPr>
        </p:nvGraphicFramePr>
        <p:xfrm>
          <a:off x="1173347" y="1381760"/>
          <a:ext cx="7451920" cy="370840"/>
        </p:xfrm>
        <a:graphic>
          <a:graphicData uri="http://schemas.openxmlformats.org/drawingml/2006/table">
            <a:tbl>
              <a:tblPr firstRow="1">
                <a:tableStyleId>{5C22544A-7EE6-4342-B048-85BDC9FD1C3A}</a:tableStyleId>
              </a:tblPr>
              <a:tblGrid>
                <a:gridCol w="745192"/>
                <a:gridCol w="745192"/>
                <a:gridCol w="745192"/>
                <a:gridCol w="745192"/>
                <a:gridCol w="745192"/>
                <a:gridCol w="745192"/>
                <a:gridCol w="745192"/>
                <a:gridCol w="745192"/>
                <a:gridCol w="745192"/>
                <a:gridCol w="745192"/>
              </a:tblGrid>
              <a:tr h="370840">
                <a:tc>
                  <a:txBody>
                    <a:bodyPr/>
                    <a:lstStyle/>
                    <a:p>
                      <a:r>
                        <a:rPr lang="en-US" sz="1100" dirty="0" smtClean="0">
                          <a:solidFill>
                            <a:schemeClr val="tx1">
                              <a:lumMod val="75000"/>
                              <a:lumOff val="25000"/>
                            </a:schemeClr>
                          </a:solidFill>
                          <a:latin typeface="Arial" panose="020B0604020202020204" pitchFamily="34" charset="0"/>
                          <a:cs typeface="Arial" panose="020B0604020202020204" pitchFamily="34" charset="0"/>
                        </a:rPr>
                        <a:t>Sep</a:t>
                      </a:r>
                      <a:endParaRPr lang="en-CA" sz="1100" dirty="0">
                        <a:solidFill>
                          <a:schemeClr val="tx1">
                            <a:lumMod val="75000"/>
                            <a:lumOff val="25000"/>
                          </a:schemeClr>
                        </a:solidFill>
                        <a:latin typeface="Arial" panose="020B0604020202020204" pitchFamily="34" charset="0"/>
                        <a:cs typeface="Arial" panose="020B0604020202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dirty="0" smtClean="0">
                          <a:solidFill>
                            <a:schemeClr val="tx1">
                              <a:lumMod val="75000"/>
                              <a:lumOff val="25000"/>
                            </a:schemeClr>
                          </a:solidFill>
                          <a:latin typeface="Arial" panose="020B0604020202020204" pitchFamily="34" charset="0"/>
                          <a:cs typeface="Arial" panose="020B0604020202020204" pitchFamily="34" charset="0"/>
                        </a:rPr>
                        <a:t>Oct</a:t>
                      </a:r>
                      <a:endParaRPr lang="en-CA" sz="1100" dirty="0">
                        <a:solidFill>
                          <a:schemeClr val="tx1">
                            <a:lumMod val="75000"/>
                            <a:lumOff val="25000"/>
                          </a:schemeClr>
                        </a:solidFill>
                        <a:latin typeface="Arial" panose="020B0604020202020204" pitchFamily="34" charset="0"/>
                        <a:cs typeface="Arial" panose="020B0604020202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dirty="0" smtClean="0">
                          <a:solidFill>
                            <a:schemeClr val="tx1">
                              <a:lumMod val="75000"/>
                              <a:lumOff val="25000"/>
                            </a:schemeClr>
                          </a:solidFill>
                          <a:latin typeface="Arial" panose="020B0604020202020204" pitchFamily="34" charset="0"/>
                          <a:cs typeface="Arial" panose="020B0604020202020204" pitchFamily="34" charset="0"/>
                        </a:rPr>
                        <a:t>Nov</a:t>
                      </a:r>
                      <a:endParaRPr lang="en-CA" sz="1100" dirty="0">
                        <a:solidFill>
                          <a:schemeClr val="tx1">
                            <a:lumMod val="75000"/>
                            <a:lumOff val="25000"/>
                          </a:schemeClr>
                        </a:solidFill>
                        <a:latin typeface="Arial" panose="020B0604020202020204" pitchFamily="34" charset="0"/>
                        <a:cs typeface="Arial" panose="020B0604020202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dirty="0" smtClean="0">
                          <a:solidFill>
                            <a:schemeClr val="tx1">
                              <a:lumMod val="75000"/>
                              <a:lumOff val="25000"/>
                            </a:schemeClr>
                          </a:solidFill>
                          <a:latin typeface="Arial" panose="020B0604020202020204" pitchFamily="34" charset="0"/>
                          <a:cs typeface="Arial" panose="020B0604020202020204" pitchFamily="34" charset="0"/>
                        </a:rPr>
                        <a:t>Dec</a:t>
                      </a:r>
                      <a:endParaRPr lang="en-CA" sz="1100" dirty="0">
                        <a:solidFill>
                          <a:schemeClr val="tx1">
                            <a:lumMod val="75000"/>
                            <a:lumOff val="25000"/>
                          </a:schemeClr>
                        </a:solidFill>
                        <a:latin typeface="Arial" panose="020B0604020202020204" pitchFamily="34" charset="0"/>
                        <a:cs typeface="Arial" panose="020B0604020202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dirty="0" smtClean="0">
                          <a:solidFill>
                            <a:schemeClr val="tx1">
                              <a:lumMod val="75000"/>
                              <a:lumOff val="25000"/>
                            </a:schemeClr>
                          </a:solidFill>
                          <a:latin typeface="Arial" panose="020B0604020202020204" pitchFamily="34" charset="0"/>
                          <a:cs typeface="Arial" panose="020B0604020202020204" pitchFamily="34" charset="0"/>
                        </a:rPr>
                        <a:t>Jan</a:t>
                      </a:r>
                      <a:endParaRPr lang="en-CA" sz="1100" dirty="0">
                        <a:solidFill>
                          <a:schemeClr val="tx1">
                            <a:lumMod val="75000"/>
                            <a:lumOff val="25000"/>
                          </a:schemeClr>
                        </a:solidFill>
                        <a:latin typeface="Arial" panose="020B0604020202020204" pitchFamily="34" charset="0"/>
                        <a:cs typeface="Arial" panose="020B0604020202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dirty="0" smtClean="0">
                          <a:solidFill>
                            <a:schemeClr val="tx1">
                              <a:lumMod val="75000"/>
                              <a:lumOff val="25000"/>
                            </a:schemeClr>
                          </a:solidFill>
                          <a:latin typeface="Arial" panose="020B0604020202020204" pitchFamily="34" charset="0"/>
                          <a:cs typeface="Arial" panose="020B0604020202020204" pitchFamily="34" charset="0"/>
                        </a:rPr>
                        <a:t>Feb</a:t>
                      </a:r>
                      <a:endParaRPr lang="en-CA" sz="1100" dirty="0">
                        <a:solidFill>
                          <a:schemeClr val="tx1">
                            <a:lumMod val="75000"/>
                            <a:lumOff val="25000"/>
                          </a:schemeClr>
                        </a:solidFill>
                        <a:latin typeface="Arial" panose="020B0604020202020204" pitchFamily="34" charset="0"/>
                        <a:cs typeface="Arial" panose="020B0604020202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dirty="0" smtClean="0">
                          <a:solidFill>
                            <a:schemeClr val="tx1">
                              <a:lumMod val="75000"/>
                              <a:lumOff val="25000"/>
                            </a:schemeClr>
                          </a:solidFill>
                          <a:latin typeface="Arial" panose="020B0604020202020204" pitchFamily="34" charset="0"/>
                          <a:cs typeface="Arial" panose="020B0604020202020204" pitchFamily="34" charset="0"/>
                        </a:rPr>
                        <a:t>Mar</a:t>
                      </a:r>
                      <a:endParaRPr lang="en-CA" sz="1100" dirty="0">
                        <a:solidFill>
                          <a:schemeClr val="tx1">
                            <a:lumMod val="75000"/>
                            <a:lumOff val="25000"/>
                          </a:schemeClr>
                        </a:solidFill>
                        <a:latin typeface="Arial" panose="020B0604020202020204" pitchFamily="34" charset="0"/>
                        <a:cs typeface="Arial" panose="020B0604020202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dirty="0" smtClean="0">
                          <a:solidFill>
                            <a:schemeClr val="tx1">
                              <a:lumMod val="75000"/>
                              <a:lumOff val="25000"/>
                            </a:schemeClr>
                          </a:solidFill>
                          <a:latin typeface="Arial" panose="020B0604020202020204" pitchFamily="34" charset="0"/>
                          <a:cs typeface="Arial" panose="020B0604020202020204" pitchFamily="34" charset="0"/>
                        </a:rPr>
                        <a:t>Apr</a:t>
                      </a:r>
                      <a:endParaRPr lang="en-CA" sz="1100" dirty="0">
                        <a:solidFill>
                          <a:schemeClr val="tx1">
                            <a:lumMod val="75000"/>
                            <a:lumOff val="25000"/>
                          </a:schemeClr>
                        </a:solidFill>
                        <a:latin typeface="Arial" panose="020B0604020202020204" pitchFamily="34" charset="0"/>
                        <a:cs typeface="Arial" panose="020B0604020202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dirty="0" smtClean="0">
                          <a:solidFill>
                            <a:schemeClr val="tx1">
                              <a:lumMod val="75000"/>
                              <a:lumOff val="25000"/>
                            </a:schemeClr>
                          </a:solidFill>
                          <a:latin typeface="Arial" panose="020B0604020202020204" pitchFamily="34" charset="0"/>
                          <a:cs typeface="Arial" panose="020B0604020202020204" pitchFamily="34" charset="0"/>
                        </a:rPr>
                        <a:t>May</a:t>
                      </a:r>
                      <a:endParaRPr lang="en-CA" sz="1100" dirty="0">
                        <a:solidFill>
                          <a:schemeClr val="tx1">
                            <a:lumMod val="75000"/>
                            <a:lumOff val="25000"/>
                          </a:schemeClr>
                        </a:solidFill>
                        <a:latin typeface="Arial" panose="020B0604020202020204" pitchFamily="34" charset="0"/>
                        <a:cs typeface="Arial" panose="020B0604020202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dirty="0" smtClean="0">
                          <a:solidFill>
                            <a:schemeClr val="tx1">
                              <a:lumMod val="75000"/>
                              <a:lumOff val="25000"/>
                            </a:schemeClr>
                          </a:solidFill>
                          <a:latin typeface="Arial" panose="020B0604020202020204" pitchFamily="34" charset="0"/>
                          <a:cs typeface="Arial" panose="020B0604020202020204" pitchFamily="34" charset="0"/>
                        </a:rPr>
                        <a:t>Jun</a:t>
                      </a:r>
                      <a:endParaRPr lang="en-CA" sz="1100" dirty="0">
                        <a:solidFill>
                          <a:schemeClr val="tx1">
                            <a:lumMod val="75000"/>
                            <a:lumOff val="25000"/>
                          </a:schemeClr>
                        </a:solidFill>
                        <a:latin typeface="Arial" panose="020B0604020202020204" pitchFamily="34" charset="0"/>
                        <a:cs typeface="Arial" panose="020B0604020202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19" name="TextBox 18"/>
          <p:cNvSpPr txBox="1"/>
          <p:nvPr/>
        </p:nvSpPr>
        <p:spPr>
          <a:xfrm>
            <a:off x="1304689" y="1189886"/>
            <a:ext cx="956159" cy="338554"/>
          </a:xfrm>
          <a:prstGeom prst="rect">
            <a:avLst/>
          </a:prstGeom>
          <a:noFill/>
        </p:spPr>
        <p:txBody>
          <a:bodyPr wrap="square" rtlCol="0">
            <a:spAutoFit/>
          </a:bodyPr>
          <a:lstStyle/>
          <a:p>
            <a:pPr algn="ctr" fontAlgn="base">
              <a:spcBef>
                <a:spcPct val="0"/>
              </a:spcBef>
              <a:spcAft>
                <a:spcPct val="0"/>
              </a:spcAft>
            </a:pPr>
            <a:r>
              <a:rPr lang="en-US" sz="1600" b="1" dirty="0" smtClean="0">
                <a:solidFill>
                  <a:prstClr val="black"/>
                </a:solidFill>
                <a:latin typeface="Arial" panose="020B0604020202020204" pitchFamily="34" charset="0"/>
                <a:cs typeface="Arial" panose="020B0604020202020204" pitchFamily="34" charset="0"/>
              </a:rPr>
              <a:t>2017</a:t>
            </a:r>
            <a:endParaRPr lang="en-CA" sz="1600" b="1" dirty="0">
              <a:solidFill>
                <a:prstClr val="black"/>
              </a:solidFill>
              <a:latin typeface="Arial" panose="020B0604020202020204" pitchFamily="34" charset="0"/>
              <a:cs typeface="Arial" panose="020B0604020202020204" pitchFamily="34" charset="0"/>
            </a:endParaRPr>
          </a:p>
        </p:txBody>
      </p:sp>
      <p:sp>
        <p:nvSpPr>
          <p:cNvPr id="20" name="TextBox 19"/>
          <p:cNvSpPr txBox="1"/>
          <p:nvPr/>
        </p:nvSpPr>
        <p:spPr>
          <a:xfrm>
            <a:off x="5007090" y="1209420"/>
            <a:ext cx="956159" cy="338554"/>
          </a:xfrm>
          <a:prstGeom prst="rect">
            <a:avLst/>
          </a:prstGeom>
          <a:noFill/>
        </p:spPr>
        <p:txBody>
          <a:bodyPr wrap="square" rtlCol="0">
            <a:spAutoFit/>
          </a:bodyPr>
          <a:lstStyle>
            <a:defPPr>
              <a:defRPr lang="en-US"/>
            </a:defPPr>
            <a:lvl1pPr algn="ctr">
              <a:defRPr sz="1600" b="1">
                <a:latin typeface="Arial" panose="020B0604020202020204" pitchFamily="34" charset="0"/>
                <a:cs typeface="Arial" panose="020B0604020202020204" pitchFamily="34" charset="0"/>
              </a:defRPr>
            </a:lvl1pPr>
          </a:lstStyle>
          <a:p>
            <a:pPr fontAlgn="base">
              <a:spcBef>
                <a:spcPct val="0"/>
              </a:spcBef>
              <a:spcAft>
                <a:spcPct val="0"/>
              </a:spcAft>
            </a:pPr>
            <a:r>
              <a:rPr lang="en-US" dirty="0">
                <a:solidFill>
                  <a:prstClr val="black"/>
                </a:solidFill>
              </a:rPr>
              <a:t>2018</a:t>
            </a:r>
            <a:endParaRPr lang="en-CA" dirty="0">
              <a:solidFill>
                <a:prstClr val="black"/>
              </a:solidFill>
            </a:endParaRPr>
          </a:p>
        </p:txBody>
      </p:sp>
      <p:cxnSp>
        <p:nvCxnSpPr>
          <p:cNvPr id="4" name="Straight Connector 3"/>
          <p:cNvCxnSpPr/>
          <p:nvPr/>
        </p:nvCxnSpPr>
        <p:spPr>
          <a:xfrm>
            <a:off x="492735" y="1600200"/>
            <a:ext cx="8117865" cy="0"/>
          </a:xfrm>
          <a:prstGeom prst="line">
            <a:avLst/>
          </a:prstGeom>
          <a:ln w="127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503730" y="3355423"/>
            <a:ext cx="8117865" cy="0"/>
          </a:xfrm>
          <a:prstGeom prst="line">
            <a:avLst/>
          </a:prstGeom>
          <a:ln w="127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a:off x="507398" y="5638800"/>
            <a:ext cx="8117865" cy="0"/>
          </a:xfrm>
          <a:prstGeom prst="line">
            <a:avLst/>
          </a:prstGeom>
          <a:ln w="127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022813" y="1815707"/>
            <a:ext cx="971264" cy="923330"/>
          </a:xfrm>
          <a:prstGeom prst="rect">
            <a:avLst/>
          </a:prstGeom>
          <a:noFill/>
        </p:spPr>
        <p:txBody>
          <a:bodyPr wrap="square" rtlCol="0">
            <a:spAutoFit/>
          </a:bodyPr>
          <a:lstStyle/>
          <a:p>
            <a:pPr algn="ctr" fontAlgn="base">
              <a:spcBef>
                <a:spcPct val="0"/>
              </a:spcBef>
              <a:spcAft>
                <a:spcPct val="0"/>
              </a:spcAft>
            </a:pPr>
            <a:r>
              <a:rPr lang="en-US" sz="900" b="1" dirty="0" smtClean="0">
                <a:solidFill>
                  <a:prstClr val="black"/>
                </a:solidFill>
                <a:latin typeface="Arial" charset="0"/>
                <a:cs typeface="Arial" charset="0"/>
              </a:rPr>
              <a:t>Sept. 29</a:t>
            </a:r>
          </a:p>
          <a:p>
            <a:pPr marL="171450" indent="-171450" fontAlgn="base">
              <a:spcBef>
                <a:spcPct val="0"/>
              </a:spcBef>
              <a:spcAft>
                <a:spcPct val="0"/>
              </a:spcAft>
              <a:buFont typeface="Arial" panose="020B0604020202020204" pitchFamily="34" charset="0"/>
              <a:buChar char="•"/>
            </a:pPr>
            <a:r>
              <a:rPr lang="en-US" sz="900" dirty="0" smtClean="0">
                <a:solidFill>
                  <a:prstClr val="black"/>
                </a:solidFill>
                <a:latin typeface="Arial" charset="0"/>
                <a:cs typeface="Arial" charset="0"/>
              </a:rPr>
              <a:t>OPG Board Meeting to approve OFHP Items</a:t>
            </a:r>
          </a:p>
        </p:txBody>
      </p:sp>
      <p:cxnSp>
        <p:nvCxnSpPr>
          <p:cNvPr id="89" name="Straight Connector 88"/>
          <p:cNvCxnSpPr/>
          <p:nvPr/>
        </p:nvCxnSpPr>
        <p:spPr>
          <a:xfrm>
            <a:off x="570523" y="4648200"/>
            <a:ext cx="8117865" cy="0"/>
          </a:xfrm>
          <a:prstGeom prst="line">
            <a:avLst/>
          </a:prstGeom>
          <a:ln w="127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1167938" y="3581400"/>
            <a:ext cx="982655" cy="1215717"/>
          </a:xfrm>
          <a:prstGeom prst="rect">
            <a:avLst/>
          </a:prstGeom>
          <a:noFill/>
        </p:spPr>
        <p:txBody>
          <a:bodyPr wrap="square" rtlCol="0">
            <a:spAutoFit/>
          </a:bodyPr>
          <a:lstStyle/>
          <a:p>
            <a:pPr algn="ctr" fontAlgn="base">
              <a:spcBef>
                <a:spcPct val="0"/>
              </a:spcBef>
              <a:spcAft>
                <a:spcPct val="0"/>
              </a:spcAft>
            </a:pPr>
            <a:r>
              <a:rPr lang="en-US" sz="900" b="1" dirty="0" smtClean="0">
                <a:solidFill>
                  <a:prstClr val="black"/>
                </a:solidFill>
                <a:latin typeface="Arial" panose="020B0604020202020204" pitchFamily="34" charset="0"/>
                <a:cs typeface="Arial" panose="020B0604020202020204" pitchFamily="34" charset="0"/>
              </a:rPr>
              <a:t>Sept. </a:t>
            </a:r>
            <a:r>
              <a:rPr lang="en-US" sz="900" b="1" dirty="0">
                <a:solidFill>
                  <a:prstClr val="black"/>
                </a:solidFill>
                <a:latin typeface="Arial" panose="020B0604020202020204" pitchFamily="34" charset="0"/>
                <a:cs typeface="Arial" panose="020B0604020202020204" pitchFamily="34" charset="0"/>
              </a:rPr>
              <a:t>18</a:t>
            </a:r>
            <a:endParaRPr lang="en-US" sz="900" dirty="0">
              <a:solidFill>
                <a:prstClr val="black"/>
              </a:solidFill>
              <a:latin typeface="Arial" panose="020B0604020202020204" pitchFamily="34" charset="0"/>
              <a:cs typeface="Arial" panose="020B0604020202020204" pitchFamily="34" charset="0"/>
            </a:endParaRPr>
          </a:p>
          <a:p>
            <a:pPr marL="171450" indent="-171450" fontAlgn="base">
              <a:spcBef>
                <a:spcPct val="0"/>
              </a:spcBef>
              <a:spcAft>
                <a:spcPct val="0"/>
              </a:spcAft>
              <a:buFont typeface="Arial" panose="020B0604020202020204" pitchFamily="34" charset="0"/>
              <a:buChar char="•"/>
            </a:pPr>
            <a:r>
              <a:rPr lang="en-US" sz="900" dirty="0">
                <a:solidFill>
                  <a:prstClr val="black"/>
                </a:solidFill>
                <a:latin typeface="Arial" panose="020B0604020202020204" pitchFamily="34" charset="0"/>
                <a:cs typeface="Arial" panose="020B0604020202020204" pitchFamily="34" charset="0"/>
              </a:rPr>
              <a:t>First full </a:t>
            </a:r>
            <a:r>
              <a:rPr lang="en-US" sz="900" dirty="0" smtClean="0">
                <a:solidFill>
                  <a:prstClr val="black"/>
                </a:solidFill>
                <a:latin typeface="Arial" panose="020B0604020202020204" pitchFamily="34" charset="0"/>
                <a:cs typeface="Arial" panose="020B0604020202020204" pitchFamily="34" charset="0"/>
              </a:rPr>
              <a:t>reimburse-</a:t>
            </a:r>
            <a:r>
              <a:rPr lang="en-US" sz="900" dirty="0" err="1" smtClean="0">
                <a:solidFill>
                  <a:prstClr val="black"/>
                </a:solidFill>
                <a:latin typeface="Arial" panose="020B0604020202020204" pitchFamily="34" charset="0"/>
                <a:cs typeface="Arial" panose="020B0604020202020204" pitchFamily="34" charset="0"/>
              </a:rPr>
              <a:t>ment</a:t>
            </a:r>
            <a:r>
              <a:rPr lang="en-US" sz="900" dirty="0" smtClean="0">
                <a:solidFill>
                  <a:prstClr val="black"/>
                </a:solidFill>
                <a:latin typeface="Arial" panose="020B0604020202020204" pitchFamily="34" charset="0"/>
                <a:cs typeface="Arial" panose="020B0604020202020204" pitchFamily="34" charset="0"/>
              </a:rPr>
              <a:t> </a:t>
            </a:r>
            <a:r>
              <a:rPr lang="en-US" sz="900" dirty="0">
                <a:solidFill>
                  <a:prstClr val="black"/>
                </a:solidFill>
                <a:latin typeface="Arial" panose="020B0604020202020204" pitchFamily="34" charset="0"/>
                <a:cs typeface="Arial" panose="020B0604020202020204" pitchFamily="34" charset="0"/>
              </a:rPr>
              <a:t>request received from </a:t>
            </a:r>
            <a:r>
              <a:rPr lang="en-US" sz="900" dirty="0" smtClean="0">
                <a:solidFill>
                  <a:prstClr val="black"/>
                </a:solidFill>
                <a:latin typeface="Arial" panose="020B0604020202020204" pitchFamily="34" charset="0"/>
                <a:cs typeface="Arial" panose="020B0604020202020204" pitchFamily="34" charset="0"/>
              </a:rPr>
              <a:t>IESO</a:t>
            </a:r>
          </a:p>
          <a:p>
            <a:pPr algn="ctr" fontAlgn="base">
              <a:spcBef>
                <a:spcPct val="0"/>
              </a:spcBef>
              <a:spcAft>
                <a:spcPct val="0"/>
              </a:spcAft>
            </a:pPr>
            <a:endParaRPr lang="en-CA" sz="1000" dirty="0">
              <a:solidFill>
                <a:prstClr val="black"/>
              </a:solidFill>
              <a:latin typeface="Arial" panose="020B0604020202020204" pitchFamily="34" charset="0"/>
              <a:cs typeface="Arial" panose="020B0604020202020204" pitchFamily="34" charset="0"/>
            </a:endParaRPr>
          </a:p>
        </p:txBody>
      </p:sp>
      <p:sp>
        <p:nvSpPr>
          <p:cNvPr id="43" name="TextBox 42"/>
          <p:cNvSpPr txBox="1"/>
          <p:nvPr/>
        </p:nvSpPr>
        <p:spPr>
          <a:xfrm>
            <a:off x="1994077" y="3595442"/>
            <a:ext cx="1379863" cy="1061829"/>
          </a:xfrm>
          <a:prstGeom prst="rect">
            <a:avLst/>
          </a:prstGeom>
          <a:noFill/>
        </p:spPr>
        <p:txBody>
          <a:bodyPr wrap="square" rtlCol="0">
            <a:spAutoFit/>
          </a:bodyPr>
          <a:lstStyle/>
          <a:p>
            <a:pPr marL="171450" indent="-171450" fontAlgn="base">
              <a:spcBef>
                <a:spcPct val="0"/>
              </a:spcBef>
              <a:spcAft>
                <a:spcPct val="0"/>
              </a:spcAft>
              <a:buFont typeface="Arial" panose="020B0604020202020204" pitchFamily="34" charset="0"/>
              <a:buChar char="•"/>
            </a:pPr>
            <a:r>
              <a:rPr lang="en-CA" sz="900" dirty="0" smtClean="0">
                <a:solidFill>
                  <a:prstClr val="black"/>
                </a:solidFill>
                <a:latin typeface="Arial" panose="020B0604020202020204" pitchFamily="34" charset="0"/>
                <a:cs typeface="Arial" panose="020B0604020202020204" pitchFamily="34" charset="0"/>
              </a:rPr>
              <a:t>FNDC </a:t>
            </a:r>
            <a:r>
              <a:rPr lang="en-CA" sz="900" dirty="0">
                <a:solidFill>
                  <a:prstClr val="black"/>
                </a:solidFill>
                <a:latin typeface="Arial" panose="020B0604020202020204" pitchFamily="34" charset="0"/>
                <a:cs typeface="Arial" panose="020B0604020202020204" pitchFamily="34" charset="0"/>
              </a:rPr>
              <a:t>LDCs sign up eligible customers</a:t>
            </a:r>
          </a:p>
          <a:p>
            <a:pPr marL="171450" indent="-171450" fontAlgn="base">
              <a:spcBef>
                <a:spcPct val="0"/>
              </a:spcBef>
              <a:spcAft>
                <a:spcPct val="0"/>
              </a:spcAft>
              <a:buFont typeface="Arial" panose="020B0604020202020204" pitchFamily="34" charset="0"/>
              <a:buChar char="•"/>
            </a:pPr>
            <a:r>
              <a:rPr lang="en-CA" sz="900" dirty="0" smtClean="0">
                <a:solidFill>
                  <a:prstClr val="black"/>
                </a:solidFill>
                <a:latin typeface="Arial" panose="020B0604020202020204" pitchFamily="34" charset="0"/>
                <a:cs typeface="Arial" panose="020B0604020202020204" pitchFamily="34" charset="0"/>
              </a:rPr>
              <a:t>Minister </a:t>
            </a:r>
            <a:r>
              <a:rPr lang="en-CA" sz="900" dirty="0">
                <a:solidFill>
                  <a:prstClr val="black"/>
                </a:solidFill>
                <a:latin typeface="Arial" panose="020B0604020202020204" pitchFamily="34" charset="0"/>
                <a:cs typeface="Arial" panose="020B0604020202020204" pitchFamily="34" charset="0"/>
              </a:rPr>
              <a:t>letter to OEB on cost forecasting</a:t>
            </a:r>
          </a:p>
          <a:p>
            <a:pPr algn="ctr" fontAlgn="base">
              <a:spcBef>
                <a:spcPct val="0"/>
              </a:spcBef>
              <a:spcAft>
                <a:spcPct val="0"/>
              </a:spcAft>
            </a:pPr>
            <a:endParaRPr lang="en-CA" sz="900" dirty="0">
              <a:solidFill>
                <a:prstClr val="black"/>
              </a:solidFill>
              <a:latin typeface="Arial" panose="020B0604020202020204" pitchFamily="34" charset="0"/>
              <a:cs typeface="Arial" panose="020B0604020202020204" pitchFamily="34" charset="0"/>
            </a:endParaRPr>
          </a:p>
        </p:txBody>
      </p:sp>
      <p:sp>
        <p:nvSpPr>
          <p:cNvPr id="46" name="TextBox 45"/>
          <p:cNvSpPr txBox="1"/>
          <p:nvPr/>
        </p:nvSpPr>
        <p:spPr>
          <a:xfrm>
            <a:off x="5477759" y="3551035"/>
            <a:ext cx="1866134" cy="646331"/>
          </a:xfrm>
          <a:prstGeom prst="rect">
            <a:avLst/>
          </a:prstGeom>
          <a:noFill/>
        </p:spPr>
        <p:txBody>
          <a:bodyPr wrap="square" rtlCol="0">
            <a:spAutoFit/>
          </a:bodyPr>
          <a:lstStyle/>
          <a:p>
            <a:pPr marL="171450" indent="-171450" fontAlgn="base">
              <a:spcBef>
                <a:spcPct val="0"/>
              </a:spcBef>
              <a:spcAft>
                <a:spcPct val="0"/>
              </a:spcAft>
              <a:buFont typeface="Arial" panose="020B0604020202020204" pitchFamily="34" charset="0"/>
              <a:buChar char="•"/>
            </a:pPr>
            <a:r>
              <a:rPr lang="en-US" sz="900" dirty="0">
                <a:solidFill>
                  <a:prstClr val="black"/>
                </a:solidFill>
                <a:latin typeface="Arial" panose="020B0604020202020204" pitchFamily="34" charset="0"/>
                <a:cs typeface="Arial" panose="020B0604020202020204" pitchFamily="34" charset="0"/>
              </a:rPr>
              <a:t>Hydro One Distribution Rate Application Oral Hearing and </a:t>
            </a:r>
            <a:r>
              <a:rPr lang="en-US" sz="900" dirty="0" smtClean="0">
                <a:solidFill>
                  <a:prstClr val="black"/>
                </a:solidFill>
                <a:latin typeface="Arial" panose="020B0604020202020204" pitchFamily="34" charset="0"/>
                <a:cs typeface="Arial" panose="020B0604020202020204" pitchFamily="34" charset="0"/>
              </a:rPr>
              <a:t>Adjudication (Decision </a:t>
            </a:r>
            <a:r>
              <a:rPr lang="en-US" sz="900" dirty="0">
                <a:solidFill>
                  <a:prstClr val="black"/>
                </a:solidFill>
                <a:latin typeface="Arial" panose="020B0604020202020204" pitchFamily="34" charset="0"/>
                <a:cs typeface="Arial" panose="020B0604020202020204" pitchFamily="34" charset="0"/>
              </a:rPr>
              <a:t>timeline TBD by OEB)</a:t>
            </a:r>
            <a:endParaRPr lang="en-CA" sz="900" dirty="0">
              <a:solidFill>
                <a:prstClr val="black"/>
              </a:solidFill>
              <a:latin typeface="Arial" charset="0"/>
              <a:cs typeface="Arial" charset="0"/>
            </a:endParaRPr>
          </a:p>
        </p:txBody>
      </p:sp>
      <p:sp>
        <p:nvSpPr>
          <p:cNvPr id="53" name="TextBox 52"/>
          <p:cNvSpPr txBox="1"/>
          <p:nvPr/>
        </p:nvSpPr>
        <p:spPr>
          <a:xfrm>
            <a:off x="7737676" y="3618574"/>
            <a:ext cx="1154511" cy="784830"/>
          </a:xfrm>
          <a:prstGeom prst="rect">
            <a:avLst/>
          </a:prstGeom>
          <a:noFill/>
        </p:spPr>
        <p:txBody>
          <a:bodyPr wrap="square" rtlCol="0">
            <a:spAutoFit/>
          </a:bodyPr>
          <a:lstStyle/>
          <a:p>
            <a:pPr marL="171450" indent="-171450" fontAlgn="base">
              <a:spcBef>
                <a:spcPct val="0"/>
              </a:spcBef>
              <a:spcAft>
                <a:spcPct val="0"/>
              </a:spcAft>
              <a:buFont typeface="Arial" panose="020B0604020202020204" pitchFamily="34" charset="0"/>
              <a:buChar char="•"/>
            </a:pPr>
            <a:r>
              <a:rPr lang="en-US" sz="900" dirty="0">
                <a:solidFill>
                  <a:prstClr val="black"/>
                </a:solidFill>
                <a:latin typeface="Arial" panose="020B0604020202020204" pitchFamily="34" charset="0"/>
                <a:cs typeface="Arial" panose="020B0604020202020204" pitchFamily="34" charset="0"/>
              </a:rPr>
              <a:t>OEB to revise Maximum Distribution Charge</a:t>
            </a:r>
            <a:endParaRPr lang="en-CA" sz="900" dirty="0">
              <a:solidFill>
                <a:prstClr val="black"/>
              </a:solidFill>
              <a:latin typeface="Arial" charset="0"/>
              <a:cs typeface="Arial" charset="0"/>
            </a:endParaRPr>
          </a:p>
          <a:p>
            <a:pPr fontAlgn="base">
              <a:spcBef>
                <a:spcPct val="0"/>
              </a:spcBef>
              <a:spcAft>
                <a:spcPct val="0"/>
              </a:spcAft>
            </a:pPr>
            <a:endParaRPr lang="en-CA" sz="900" dirty="0">
              <a:solidFill>
                <a:prstClr val="black"/>
              </a:solidFill>
              <a:latin typeface="Arial" charset="0"/>
              <a:cs typeface="Arial" charset="0"/>
            </a:endParaRPr>
          </a:p>
        </p:txBody>
      </p:sp>
      <p:sp>
        <p:nvSpPr>
          <p:cNvPr id="16" name="Pentagon 15"/>
          <p:cNvSpPr/>
          <p:nvPr/>
        </p:nvSpPr>
        <p:spPr>
          <a:xfrm>
            <a:off x="1283585" y="1704681"/>
            <a:ext cx="7404803" cy="115200"/>
          </a:xfrm>
          <a:prstGeom prst="homePlat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CA" sz="950" b="1" dirty="0">
              <a:solidFill>
                <a:prstClr val="white"/>
              </a:solidFill>
              <a:latin typeface="Arial" panose="020B0604020202020204" pitchFamily="34" charset="0"/>
              <a:cs typeface="Arial" panose="020B0604020202020204" pitchFamily="34" charset="0"/>
            </a:endParaRPr>
          </a:p>
        </p:txBody>
      </p:sp>
      <p:sp>
        <p:nvSpPr>
          <p:cNvPr id="50" name="Oval 49"/>
          <p:cNvSpPr/>
          <p:nvPr/>
        </p:nvSpPr>
        <p:spPr>
          <a:xfrm>
            <a:off x="1366003" y="1676400"/>
            <a:ext cx="161497" cy="153184"/>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CA">
              <a:solidFill>
                <a:prstClr val="white"/>
              </a:solidFill>
            </a:endParaRPr>
          </a:p>
        </p:txBody>
      </p:sp>
      <p:sp>
        <p:nvSpPr>
          <p:cNvPr id="78" name="Pentagon 77"/>
          <p:cNvSpPr/>
          <p:nvPr/>
        </p:nvSpPr>
        <p:spPr>
          <a:xfrm>
            <a:off x="1304689" y="3478538"/>
            <a:ext cx="7404803" cy="115200"/>
          </a:xfrm>
          <a:prstGeom prst="homePlat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CA" sz="950" b="1" dirty="0">
              <a:solidFill>
                <a:prstClr val="white"/>
              </a:solidFill>
              <a:latin typeface="Arial" panose="020B0604020202020204" pitchFamily="34" charset="0"/>
              <a:cs typeface="Arial" panose="020B0604020202020204" pitchFamily="34" charset="0"/>
            </a:endParaRPr>
          </a:p>
        </p:txBody>
      </p:sp>
      <p:sp>
        <p:nvSpPr>
          <p:cNvPr id="79" name="Oval 78"/>
          <p:cNvSpPr/>
          <p:nvPr/>
        </p:nvSpPr>
        <p:spPr>
          <a:xfrm>
            <a:off x="1391839" y="3431623"/>
            <a:ext cx="161497" cy="15318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CA">
              <a:solidFill>
                <a:prstClr val="white"/>
              </a:solidFill>
            </a:endParaRPr>
          </a:p>
        </p:txBody>
      </p:sp>
      <p:sp>
        <p:nvSpPr>
          <p:cNvPr id="80" name="Oval 79"/>
          <p:cNvSpPr/>
          <p:nvPr/>
        </p:nvSpPr>
        <p:spPr>
          <a:xfrm>
            <a:off x="3423386" y="3454052"/>
            <a:ext cx="161497" cy="15318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CA">
              <a:solidFill>
                <a:prstClr val="white"/>
              </a:solidFill>
            </a:endParaRPr>
          </a:p>
        </p:txBody>
      </p:sp>
      <p:sp>
        <p:nvSpPr>
          <p:cNvPr id="83" name="Oval 82"/>
          <p:cNvSpPr/>
          <p:nvPr/>
        </p:nvSpPr>
        <p:spPr>
          <a:xfrm>
            <a:off x="8053767" y="3465390"/>
            <a:ext cx="161497" cy="15318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CA">
              <a:solidFill>
                <a:prstClr val="white"/>
              </a:solidFill>
            </a:endParaRPr>
          </a:p>
        </p:txBody>
      </p:sp>
      <p:sp>
        <p:nvSpPr>
          <p:cNvPr id="70" name="Pentagon 69"/>
          <p:cNvSpPr/>
          <p:nvPr/>
        </p:nvSpPr>
        <p:spPr>
          <a:xfrm>
            <a:off x="1752600" y="1696079"/>
            <a:ext cx="2167937" cy="123802"/>
          </a:xfrm>
          <a:prstGeom prst="homePlat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CA" sz="950" b="1" dirty="0">
              <a:solidFill>
                <a:prstClr val="white"/>
              </a:solidFill>
              <a:latin typeface="Arial" panose="020B0604020202020204" pitchFamily="34" charset="0"/>
              <a:cs typeface="Arial" panose="020B0604020202020204" pitchFamily="34" charset="0"/>
            </a:endParaRPr>
          </a:p>
        </p:txBody>
      </p:sp>
      <p:sp>
        <p:nvSpPr>
          <p:cNvPr id="71" name="TextBox 70"/>
          <p:cNvSpPr txBox="1"/>
          <p:nvPr/>
        </p:nvSpPr>
        <p:spPr>
          <a:xfrm>
            <a:off x="2962149" y="1807633"/>
            <a:ext cx="1083970" cy="1692771"/>
          </a:xfrm>
          <a:prstGeom prst="rect">
            <a:avLst/>
          </a:prstGeom>
          <a:noFill/>
        </p:spPr>
        <p:txBody>
          <a:bodyPr wrap="square" rtlCol="0">
            <a:spAutoFit/>
          </a:bodyPr>
          <a:lstStyle>
            <a:defPPr>
              <a:defRPr lang="en-US"/>
            </a:defPPr>
            <a:lvl1pPr algn="ctr">
              <a:defRPr sz="1000"/>
            </a:lvl1pPr>
          </a:lstStyle>
          <a:p>
            <a:pPr algn="l" fontAlgn="base">
              <a:spcBef>
                <a:spcPct val="0"/>
              </a:spcBef>
              <a:spcAft>
                <a:spcPct val="0"/>
              </a:spcAft>
            </a:pPr>
            <a:r>
              <a:rPr lang="en-US" sz="800" b="1" dirty="0" smtClean="0">
                <a:latin typeface="Arial" charset="0"/>
                <a:cs typeface="Arial" charset="0"/>
              </a:rPr>
              <a:t>Dec (TBD)</a:t>
            </a:r>
          </a:p>
          <a:p>
            <a:pPr marL="171450" indent="-171450" algn="l" fontAlgn="base">
              <a:spcBef>
                <a:spcPct val="0"/>
              </a:spcBef>
              <a:spcAft>
                <a:spcPct val="0"/>
              </a:spcAft>
              <a:buFont typeface="Arial" panose="020B0604020202020204" pitchFamily="34" charset="0"/>
              <a:buChar char="•"/>
            </a:pPr>
            <a:r>
              <a:rPr lang="en-US" sz="800" dirty="0" smtClean="0">
                <a:latin typeface="Arial" charset="0"/>
                <a:cs typeface="Arial" charset="0"/>
              </a:rPr>
              <a:t>Financing Plan</a:t>
            </a:r>
          </a:p>
          <a:p>
            <a:pPr marL="171450" indent="-171450" algn="l" fontAlgn="base">
              <a:spcBef>
                <a:spcPct val="0"/>
              </a:spcBef>
              <a:spcAft>
                <a:spcPct val="0"/>
              </a:spcAft>
              <a:buFont typeface="Arial" panose="020B0604020202020204" pitchFamily="34" charset="0"/>
              <a:buChar char="•"/>
            </a:pPr>
            <a:r>
              <a:rPr lang="en-US" sz="800" dirty="0" smtClean="0">
                <a:latin typeface="Arial" charset="0"/>
                <a:cs typeface="Arial" charset="0"/>
              </a:rPr>
              <a:t>Rating Agency Process</a:t>
            </a:r>
          </a:p>
          <a:p>
            <a:pPr marL="171450" lvl="1" indent="-171450" fontAlgn="base">
              <a:spcBef>
                <a:spcPct val="0"/>
              </a:spcBef>
              <a:spcAft>
                <a:spcPct val="0"/>
              </a:spcAft>
              <a:buFont typeface="Arial" panose="020B0604020202020204" pitchFamily="34" charset="0"/>
              <a:buChar char="•"/>
            </a:pPr>
            <a:r>
              <a:rPr lang="en-US" sz="800" dirty="0" smtClean="0">
                <a:latin typeface="Arial" charset="0"/>
                <a:cs typeface="Arial" charset="0"/>
              </a:rPr>
              <a:t>PILs </a:t>
            </a:r>
            <a:r>
              <a:rPr lang="en-US" sz="800" dirty="0">
                <a:latin typeface="Arial" charset="0"/>
                <a:cs typeface="Arial" charset="0"/>
              </a:rPr>
              <a:t>exemption;</a:t>
            </a:r>
          </a:p>
          <a:p>
            <a:pPr marL="171450" lvl="1" indent="-171450" fontAlgn="base">
              <a:spcBef>
                <a:spcPct val="0"/>
              </a:spcBef>
              <a:spcAft>
                <a:spcPct val="0"/>
              </a:spcAft>
              <a:buFont typeface="Arial" panose="020B0604020202020204" pitchFamily="34" charset="0"/>
              <a:buChar char="•"/>
            </a:pPr>
            <a:r>
              <a:rPr lang="en-US" sz="800" dirty="0">
                <a:latin typeface="Arial" charset="0"/>
                <a:cs typeface="Arial" charset="0"/>
              </a:rPr>
              <a:t>Provincial Support Protection Agreements / OIC; and</a:t>
            </a:r>
          </a:p>
          <a:p>
            <a:pPr marL="171450" lvl="1" indent="-171450" fontAlgn="base">
              <a:spcBef>
                <a:spcPct val="0"/>
              </a:spcBef>
              <a:spcAft>
                <a:spcPct val="0"/>
              </a:spcAft>
              <a:buFont typeface="Arial" panose="020B0604020202020204" pitchFamily="34" charset="0"/>
              <a:buChar char="•"/>
            </a:pPr>
            <a:r>
              <a:rPr lang="en-US" sz="800" dirty="0">
                <a:latin typeface="Arial" charset="0"/>
                <a:cs typeface="Arial" charset="0"/>
              </a:rPr>
              <a:t>Sub-Debt Agreement.</a:t>
            </a:r>
            <a:endParaRPr lang="en-CA" sz="800" dirty="0">
              <a:latin typeface="Arial" charset="0"/>
              <a:cs typeface="Arial" charset="0"/>
            </a:endParaRPr>
          </a:p>
        </p:txBody>
      </p:sp>
      <p:sp>
        <p:nvSpPr>
          <p:cNvPr id="73" name="Pentagon 72"/>
          <p:cNvSpPr/>
          <p:nvPr/>
        </p:nvSpPr>
        <p:spPr>
          <a:xfrm>
            <a:off x="4985986" y="1699258"/>
            <a:ext cx="3690364" cy="112021"/>
          </a:xfrm>
          <a:prstGeom prst="homePlat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CA" sz="950" b="1" dirty="0">
              <a:solidFill>
                <a:prstClr val="white"/>
              </a:solidFill>
              <a:latin typeface="Arial" panose="020B0604020202020204" pitchFamily="34" charset="0"/>
              <a:cs typeface="Arial" panose="020B0604020202020204" pitchFamily="34" charset="0"/>
            </a:endParaRPr>
          </a:p>
        </p:txBody>
      </p:sp>
      <p:sp>
        <p:nvSpPr>
          <p:cNvPr id="91" name="TextBox 90"/>
          <p:cNvSpPr txBox="1"/>
          <p:nvPr/>
        </p:nvSpPr>
        <p:spPr>
          <a:xfrm>
            <a:off x="5220072" y="1776070"/>
            <a:ext cx="3390528" cy="1061829"/>
          </a:xfrm>
          <a:prstGeom prst="rect">
            <a:avLst/>
          </a:prstGeom>
          <a:noFill/>
        </p:spPr>
        <p:txBody>
          <a:bodyPr wrap="square" rtlCol="0">
            <a:spAutoFit/>
          </a:bodyPr>
          <a:lstStyle>
            <a:defPPr>
              <a:defRPr lang="en-US"/>
            </a:defPPr>
            <a:lvl1pPr algn="ctr">
              <a:defRPr sz="1000"/>
            </a:lvl1pPr>
          </a:lstStyle>
          <a:p>
            <a:pPr fontAlgn="base">
              <a:spcBef>
                <a:spcPct val="0"/>
              </a:spcBef>
              <a:spcAft>
                <a:spcPct val="0"/>
              </a:spcAft>
            </a:pPr>
            <a:r>
              <a:rPr lang="en-US" sz="900" b="1" dirty="0" smtClean="0">
                <a:solidFill>
                  <a:prstClr val="black"/>
                </a:solidFill>
                <a:latin typeface="Arial" charset="0"/>
                <a:cs typeface="Arial" charset="0"/>
              </a:rPr>
              <a:t>Ongoing Financing</a:t>
            </a:r>
          </a:p>
          <a:p>
            <a:pPr marL="171450" indent="-171450" algn="l" fontAlgn="base">
              <a:spcBef>
                <a:spcPct val="0"/>
              </a:spcBef>
              <a:spcAft>
                <a:spcPct val="0"/>
              </a:spcAft>
              <a:buFont typeface="Arial" panose="020B0604020202020204" pitchFamily="34" charset="0"/>
              <a:buChar char="•"/>
            </a:pPr>
            <a:r>
              <a:rPr lang="en-US" sz="900" dirty="0" smtClean="0">
                <a:solidFill>
                  <a:prstClr val="black"/>
                </a:solidFill>
                <a:latin typeface="Arial" charset="0"/>
                <a:cs typeface="Arial" charset="0"/>
              </a:rPr>
              <a:t>OPG to purchase Regulatory Asset from IESO on monthly basis</a:t>
            </a:r>
          </a:p>
          <a:p>
            <a:pPr marL="171450" indent="-171450" algn="l" fontAlgn="base">
              <a:spcBef>
                <a:spcPct val="0"/>
              </a:spcBef>
              <a:spcAft>
                <a:spcPct val="0"/>
              </a:spcAft>
              <a:buFont typeface="Arial" panose="020B0604020202020204" pitchFamily="34" charset="0"/>
              <a:buChar char="•"/>
            </a:pPr>
            <a:r>
              <a:rPr lang="en-US" sz="900" dirty="0" smtClean="0">
                <a:solidFill>
                  <a:prstClr val="black"/>
                </a:solidFill>
                <a:latin typeface="Arial" charset="0"/>
                <a:cs typeface="Arial" charset="0"/>
              </a:rPr>
              <a:t>OPG to issue long-term bonds periodically</a:t>
            </a:r>
          </a:p>
          <a:p>
            <a:pPr marL="171450" indent="-171450" algn="l" fontAlgn="base">
              <a:spcBef>
                <a:spcPct val="0"/>
              </a:spcBef>
              <a:spcAft>
                <a:spcPct val="0"/>
              </a:spcAft>
              <a:buFont typeface="Arial" panose="020B0604020202020204" pitchFamily="34" charset="0"/>
              <a:buChar char="•"/>
            </a:pPr>
            <a:r>
              <a:rPr lang="en-US" sz="900" dirty="0" smtClean="0">
                <a:solidFill>
                  <a:prstClr val="black"/>
                </a:solidFill>
                <a:latin typeface="Arial" charset="0"/>
                <a:cs typeface="Arial" charset="0"/>
              </a:rPr>
              <a:t>Province to inject capital into OPG periodically as requested</a:t>
            </a:r>
          </a:p>
          <a:p>
            <a:pPr marL="171450" indent="-171450" algn="l" fontAlgn="base">
              <a:spcBef>
                <a:spcPct val="0"/>
              </a:spcBef>
              <a:spcAft>
                <a:spcPct val="0"/>
              </a:spcAft>
              <a:buFont typeface="Arial" panose="020B0604020202020204" pitchFamily="34" charset="0"/>
              <a:buChar char="•"/>
            </a:pPr>
            <a:r>
              <a:rPr lang="en-US" sz="900" dirty="0">
                <a:solidFill>
                  <a:prstClr val="black"/>
                </a:solidFill>
                <a:latin typeface="Arial" charset="0"/>
                <a:cs typeface="Arial" charset="0"/>
              </a:rPr>
              <a:t>Regulatory amendments related to inflationary increases in years 3 and </a:t>
            </a:r>
            <a:r>
              <a:rPr lang="en-US" sz="900" dirty="0" smtClean="0">
                <a:solidFill>
                  <a:prstClr val="black"/>
                </a:solidFill>
                <a:latin typeface="Arial" charset="0"/>
                <a:cs typeface="Arial" charset="0"/>
              </a:rPr>
              <a:t>4</a:t>
            </a:r>
            <a:endParaRPr lang="en-CA" sz="900" dirty="0">
              <a:solidFill>
                <a:prstClr val="black"/>
              </a:solidFill>
              <a:latin typeface="Arial" charset="0"/>
              <a:cs typeface="Arial" charset="0"/>
            </a:endParaRPr>
          </a:p>
        </p:txBody>
      </p:sp>
      <p:sp>
        <p:nvSpPr>
          <p:cNvPr id="92" name="TextBox 91"/>
          <p:cNvSpPr txBox="1"/>
          <p:nvPr/>
        </p:nvSpPr>
        <p:spPr>
          <a:xfrm>
            <a:off x="3877813" y="1843986"/>
            <a:ext cx="866956" cy="784830"/>
          </a:xfrm>
          <a:prstGeom prst="rect">
            <a:avLst/>
          </a:prstGeom>
          <a:noFill/>
        </p:spPr>
        <p:txBody>
          <a:bodyPr wrap="square" rtlCol="0">
            <a:spAutoFit/>
          </a:bodyPr>
          <a:lstStyle>
            <a:defPPr>
              <a:defRPr lang="en-US"/>
            </a:defPPr>
            <a:lvl1pPr algn="ctr">
              <a:defRPr sz="1000"/>
            </a:lvl1pPr>
          </a:lstStyle>
          <a:p>
            <a:pPr algn="l" fontAlgn="base">
              <a:spcBef>
                <a:spcPct val="0"/>
              </a:spcBef>
              <a:spcAft>
                <a:spcPct val="0"/>
              </a:spcAft>
            </a:pPr>
            <a:r>
              <a:rPr lang="en-US" sz="900" b="1" dirty="0" smtClean="0">
                <a:latin typeface="Arial" charset="0"/>
                <a:cs typeface="Arial" charset="0"/>
              </a:rPr>
              <a:t>Dec 18:</a:t>
            </a:r>
          </a:p>
          <a:p>
            <a:pPr algn="l" fontAlgn="base">
              <a:spcBef>
                <a:spcPct val="0"/>
              </a:spcBef>
              <a:spcAft>
                <a:spcPct val="0"/>
              </a:spcAft>
            </a:pPr>
            <a:r>
              <a:rPr lang="en-US" sz="900" dirty="0" smtClean="0">
                <a:latin typeface="Arial" charset="0"/>
                <a:cs typeface="Arial" charset="0"/>
              </a:rPr>
              <a:t>Trust purchase of regulatory asset</a:t>
            </a:r>
            <a:endParaRPr lang="en-US" sz="900" strike="sngStrike" dirty="0" smtClean="0">
              <a:latin typeface="Arial" charset="0"/>
              <a:cs typeface="Arial" charset="0"/>
            </a:endParaRPr>
          </a:p>
        </p:txBody>
      </p:sp>
      <p:sp>
        <p:nvSpPr>
          <p:cNvPr id="2" name="Rectangle 1"/>
          <p:cNvSpPr/>
          <p:nvPr/>
        </p:nvSpPr>
        <p:spPr>
          <a:xfrm>
            <a:off x="3259206" y="3618517"/>
            <a:ext cx="784263" cy="369332"/>
          </a:xfrm>
          <a:prstGeom prst="rect">
            <a:avLst/>
          </a:prstGeom>
        </p:spPr>
        <p:txBody>
          <a:bodyPr wrap="square">
            <a:spAutoFit/>
          </a:bodyPr>
          <a:lstStyle/>
          <a:p>
            <a:pPr marL="171450" indent="-171450" fontAlgn="base">
              <a:spcBef>
                <a:spcPct val="0"/>
              </a:spcBef>
              <a:spcAft>
                <a:spcPct val="0"/>
              </a:spcAft>
              <a:buFont typeface="Arial" panose="020B0604020202020204" pitchFamily="34" charset="0"/>
              <a:buChar char="•"/>
            </a:pPr>
            <a:r>
              <a:rPr lang="en-US" sz="900" dirty="0">
                <a:solidFill>
                  <a:prstClr val="black"/>
                </a:solidFill>
                <a:latin typeface="Arial" panose="020B0604020202020204" pitchFamily="34" charset="0"/>
                <a:cs typeface="Arial" panose="020B0604020202020204" pitchFamily="34" charset="0"/>
              </a:rPr>
              <a:t>PRRT </a:t>
            </a:r>
            <a:r>
              <a:rPr lang="en-US" sz="900" dirty="0" smtClean="0">
                <a:solidFill>
                  <a:prstClr val="black"/>
                </a:solidFill>
                <a:latin typeface="Arial" panose="020B0604020202020204" pitchFamily="34" charset="0"/>
                <a:cs typeface="Arial" panose="020B0604020202020204" pitchFamily="34" charset="0"/>
              </a:rPr>
              <a:t>Update</a:t>
            </a:r>
          </a:p>
        </p:txBody>
      </p:sp>
      <p:sp>
        <p:nvSpPr>
          <p:cNvPr id="54" name="Pentagon 53"/>
          <p:cNvSpPr/>
          <p:nvPr/>
        </p:nvSpPr>
        <p:spPr>
          <a:xfrm>
            <a:off x="4986114" y="3474237"/>
            <a:ext cx="2819400" cy="115200"/>
          </a:xfrm>
          <a:prstGeom prst="homePlat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CA" sz="950" b="1" dirty="0">
              <a:solidFill>
                <a:prstClr val="white"/>
              </a:solidFill>
              <a:latin typeface="Arial" panose="020B0604020202020204" pitchFamily="34" charset="0"/>
              <a:cs typeface="Arial" panose="020B0604020202020204" pitchFamily="34" charset="0"/>
            </a:endParaRPr>
          </a:p>
        </p:txBody>
      </p:sp>
      <p:grpSp>
        <p:nvGrpSpPr>
          <p:cNvPr id="55" name="Group 54"/>
          <p:cNvGrpSpPr/>
          <p:nvPr/>
        </p:nvGrpSpPr>
        <p:grpSpPr>
          <a:xfrm>
            <a:off x="1250266" y="5763266"/>
            <a:ext cx="7438122" cy="542260"/>
            <a:chOff x="1250266" y="5763266"/>
            <a:chExt cx="7438122" cy="542260"/>
          </a:xfrm>
        </p:grpSpPr>
        <p:sp>
          <p:nvSpPr>
            <p:cNvPr id="59" name="Pentagon 58"/>
            <p:cNvSpPr/>
            <p:nvPr/>
          </p:nvSpPr>
          <p:spPr>
            <a:xfrm>
              <a:off x="1304689" y="5775134"/>
              <a:ext cx="7383699" cy="115200"/>
            </a:xfrm>
            <a:prstGeom prst="homePlat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CA" sz="1000" dirty="0">
                <a:solidFill>
                  <a:srgbClr val="FF0000"/>
                </a:solidFill>
                <a:latin typeface="Arial" panose="020B0604020202020204" pitchFamily="34" charset="0"/>
                <a:cs typeface="Arial" panose="020B0604020202020204" pitchFamily="34" charset="0"/>
              </a:endParaRPr>
            </a:p>
          </p:txBody>
        </p:sp>
        <p:sp>
          <p:nvSpPr>
            <p:cNvPr id="65" name="Oval 64"/>
            <p:cNvSpPr/>
            <p:nvPr/>
          </p:nvSpPr>
          <p:spPr>
            <a:xfrm>
              <a:off x="3759041" y="5763266"/>
              <a:ext cx="161497" cy="153184"/>
            </a:xfrm>
            <a:prstGeom prst="ellips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CA">
                <a:solidFill>
                  <a:prstClr val="white"/>
                </a:solidFill>
              </a:endParaRPr>
            </a:p>
          </p:txBody>
        </p:sp>
        <p:sp>
          <p:nvSpPr>
            <p:cNvPr id="66" name="TextBox 65"/>
            <p:cNvSpPr txBox="1"/>
            <p:nvPr/>
          </p:nvSpPr>
          <p:spPr>
            <a:xfrm>
              <a:off x="3451230" y="6013138"/>
              <a:ext cx="866956" cy="230832"/>
            </a:xfrm>
            <a:prstGeom prst="rect">
              <a:avLst/>
            </a:prstGeom>
            <a:noFill/>
          </p:spPr>
          <p:txBody>
            <a:bodyPr wrap="square" rtlCol="0">
              <a:spAutoFit/>
            </a:bodyPr>
            <a:lstStyle>
              <a:defPPr>
                <a:defRPr lang="en-US"/>
              </a:defPPr>
              <a:lvl1pPr algn="ctr">
                <a:defRPr sz="1000"/>
              </a:lvl1pPr>
            </a:lstStyle>
            <a:p>
              <a:pPr marL="171450" indent="-171450" algn="l" fontAlgn="base">
                <a:spcBef>
                  <a:spcPct val="0"/>
                </a:spcBef>
                <a:spcAft>
                  <a:spcPct val="0"/>
                </a:spcAft>
                <a:buFont typeface="Arial" panose="020B0604020202020204" pitchFamily="34" charset="0"/>
                <a:buChar char="•"/>
              </a:pPr>
              <a:r>
                <a:rPr lang="en-US" sz="900" dirty="0" smtClean="0">
                  <a:solidFill>
                    <a:prstClr val="black"/>
                  </a:solidFill>
                  <a:latin typeface="Arial" charset="0"/>
                  <a:cs typeface="Arial" charset="0"/>
                </a:rPr>
                <a:t>LRC</a:t>
              </a:r>
              <a:endParaRPr lang="en-CA" sz="900" dirty="0">
                <a:solidFill>
                  <a:prstClr val="black"/>
                </a:solidFill>
                <a:latin typeface="Arial" charset="0"/>
                <a:cs typeface="Arial" charset="0"/>
              </a:endParaRPr>
            </a:p>
          </p:txBody>
        </p:sp>
        <p:sp>
          <p:nvSpPr>
            <p:cNvPr id="67" name="Pentagon 66"/>
            <p:cNvSpPr/>
            <p:nvPr/>
          </p:nvSpPr>
          <p:spPr>
            <a:xfrm>
              <a:off x="4477929" y="5782870"/>
              <a:ext cx="4198421" cy="113975"/>
            </a:xfrm>
            <a:prstGeom prst="homePlat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CA" sz="950" b="1" dirty="0">
                <a:solidFill>
                  <a:prstClr val="white"/>
                </a:solidFill>
                <a:latin typeface="Arial" panose="020B0604020202020204" pitchFamily="34" charset="0"/>
                <a:cs typeface="Arial" panose="020B0604020202020204" pitchFamily="34" charset="0"/>
              </a:endParaRPr>
            </a:p>
          </p:txBody>
        </p:sp>
        <p:sp>
          <p:nvSpPr>
            <p:cNvPr id="68" name="TextBox 67"/>
            <p:cNvSpPr txBox="1"/>
            <p:nvPr/>
          </p:nvSpPr>
          <p:spPr>
            <a:xfrm>
              <a:off x="5410200" y="5936194"/>
              <a:ext cx="2328313" cy="230832"/>
            </a:xfrm>
            <a:prstGeom prst="rect">
              <a:avLst/>
            </a:prstGeom>
            <a:noFill/>
          </p:spPr>
          <p:txBody>
            <a:bodyPr wrap="square" rtlCol="0">
              <a:spAutoFit/>
            </a:bodyPr>
            <a:lstStyle/>
            <a:p>
              <a:pPr marL="171450" indent="-171450" fontAlgn="base">
                <a:spcBef>
                  <a:spcPct val="0"/>
                </a:spcBef>
                <a:spcAft>
                  <a:spcPct val="0"/>
                </a:spcAft>
                <a:buFont typeface="Arial" panose="020B0604020202020204" pitchFamily="34" charset="0"/>
                <a:buChar char="•"/>
              </a:pPr>
              <a:r>
                <a:rPr lang="en-US" sz="900" dirty="0" smtClean="0">
                  <a:solidFill>
                    <a:prstClr val="black"/>
                  </a:solidFill>
                  <a:latin typeface="Arial" panose="020B0604020202020204" pitchFamily="34" charset="0"/>
                  <a:cs typeface="Arial" panose="020B0604020202020204" pitchFamily="34" charset="0"/>
                </a:rPr>
                <a:t>LDC Implementation</a:t>
              </a:r>
              <a:endParaRPr lang="en-CA" sz="900" dirty="0">
                <a:solidFill>
                  <a:prstClr val="black"/>
                </a:solidFill>
                <a:latin typeface="Arial" charset="0"/>
                <a:cs typeface="Arial" charset="0"/>
              </a:endParaRPr>
            </a:p>
          </p:txBody>
        </p:sp>
        <p:sp>
          <p:nvSpPr>
            <p:cNvPr id="69" name="Pentagon 68"/>
            <p:cNvSpPr/>
            <p:nvPr/>
          </p:nvSpPr>
          <p:spPr>
            <a:xfrm>
              <a:off x="1250266" y="5791200"/>
              <a:ext cx="2359762" cy="115200"/>
            </a:xfrm>
            <a:prstGeom prst="homePlat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CA" sz="950" b="1" dirty="0">
                <a:solidFill>
                  <a:prstClr val="white"/>
                </a:solidFill>
                <a:latin typeface="Arial" panose="020B0604020202020204" pitchFamily="34" charset="0"/>
                <a:cs typeface="Arial" panose="020B0604020202020204" pitchFamily="34" charset="0"/>
              </a:endParaRPr>
            </a:p>
          </p:txBody>
        </p:sp>
        <p:sp>
          <p:nvSpPr>
            <p:cNvPr id="72" name="TextBox 71"/>
            <p:cNvSpPr txBox="1"/>
            <p:nvPr/>
          </p:nvSpPr>
          <p:spPr>
            <a:xfrm>
              <a:off x="1472801" y="5936194"/>
              <a:ext cx="1409323" cy="369332"/>
            </a:xfrm>
            <a:prstGeom prst="rect">
              <a:avLst/>
            </a:prstGeom>
            <a:noFill/>
          </p:spPr>
          <p:txBody>
            <a:bodyPr wrap="square" rtlCol="0">
              <a:spAutoFit/>
            </a:bodyPr>
            <a:lstStyle>
              <a:defPPr>
                <a:defRPr lang="en-US"/>
              </a:defPPr>
              <a:lvl1pPr algn="ctr">
                <a:defRPr sz="1000"/>
              </a:lvl1pPr>
            </a:lstStyle>
            <a:p>
              <a:pPr marL="171450" indent="-171450" algn="l" fontAlgn="base">
                <a:spcBef>
                  <a:spcPct val="0"/>
                </a:spcBef>
                <a:spcAft>
                  <a:spcPct val="0"/>
                </a:spcAft>
                <a:buFont typeface="Arial" panose="020B0604020202020204" pitchFamily="34" charset="0"/>
                <a:buChar char="•"/>
              </a:pPr>
              <a:r>
                <a:rPr lang="en-US" sz="900" dirty="0" smtClean="0">
                  <a:solidFill>
                    <a:prstClr val="black"/>
                  </a:solidFill>
                  <a:latin typeface="Arial" charset="0"/>
                  <a:cs typeface="Arial" charset="0"/>
                </a:rPr>
                <a:t>Research and Consultation</a:t>
              </a:r>
              <a:endParaRPr lang="en-CA" sz="900" dirty="0">
                <a:solidFill>
                  <a:prstClr val="black"/>
                </a:solidFill>
                <a:latin typeface="Arial" charset="0"/>
                <a:cs typeface="Arial" charset="0"/>
              </a:endParaRPr>
            </a:p>
          </p:txBody>
        </p:sp>
      </p:grpSp>
      <p:grpSp>
        <p:nvGrpSpPr>
          <p:cNvPr id="76" name="Group 75"/>
          <p:cNvGrpSpPr/>
          <p:nvPr/>
        </p:nvGrpSpPr>
        <p:grpSpPr>
          <a:xfrm>
            <a:off x="1022812" y="4760071"/>
            <a:ext cx="7694327" cy="1086191"/>
            <a:chOff x="1022812" y="4337723"/>
            <a:chExt cx="7694327" cy="1086191"/>
          </a:xfrm>
        </p:grpSpPr>
        <p:sp>
          <p:nvSpPr>
            <p:cNvPr id="77" name="Pentagon 76"/>
            <p:cNvSpPr/>
            <p:nvPr/>
          </p:nvSpPr>
          <p:spPr>
            <a:xfrm>
              <a:off x="1283585" y="4377167"/>
              <a:ext cx="7433554" cy="115200"/>
            </a:xfrm>
            <a:prstGeom prst="homePlat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CA" sz="950" b="1" dirty="0">
                <a:solidFill>
                  <a:prstClr val="white"/>
                </a:solidFill>
                <a:latin typeface="Arial" panose="020B0604020202020204" pitchFamily="34" charset="0"/>
                <a:cs typeface="Arial" panose="020B0604020202020204" pitchFamily="34" charset="0"/>
              </a:endParaRPr>
            </a:p>
          </p:txBody>
        </p:sp>
        <p:sp>
          <p:nvSpPr>
            <p:cNvPr id="82" name="TextBox 81"/>
            <p:cNvSpPr txBox="1"/>
            <p:nvPr/>
          </p:nvSpPr>
          <p:spPr>
            <a:xfrm>
              <a:off x="1022812" y="4508566"/>
              <a:ext cx="1238035" cy="646331"/>
            </a:xfrm>
            <a:prstGeom prst="rect">
              <a:avLst/>
            </a:prstGeom>
            <a:noFill/>
          </p:spPr>
          <p:txBody>
            <a:bodyPr wrap="square" rtlCol="0">
              <a:spAutoFit/>
            </a:bodyPr>
            <a:lstStyle/>
            <a:p>
              <a:pPr marL="171450" indent="-171450" fontAlgn="base">
                <a:spcBef>
                  <a:spcPct val="0"/>
                </a:spcBef>
                <a:spcAft>
                  <a:spcPct val="0"/>
                </a:spcAft>
                <a:buFont typeface="Arial" panose="020B0604020202020204" pitchFamily="34" charset="0"/>
                <a:buChar char="•"/>
              </a:pPr>
              <a:r>
                <a:rPr lang="en-US" sz="900" dirty="0" smtClean="0">
                  <a:solidFill>
                    <a:prstClr val="black"/>
                  </a:solidFill>
                  <a:latin typeface="Arial" panose="020B0604020202020204" pitchFamily="34" charset="0"/>
                  <a:cs typeface="Arial" panose="020B0604020202020204" pitchFamily="34" charset="0"/>
                </a:rPr>
                <a:t>LDC Engagement</a:t>
              </a:r>
              <a:r>
                <a:rPr lang="en-US" sz="900" dirty="0">
                  <a:solidFill>
                    <a:prstClr val="black"/>
                  </a:solidFill>
                  <a:latin typeface="Arial" panose="020B0604020202020204" pitchFamily="34" charset="0"/>
                  <a:cs typeface="Arial" panose="020B0604020202020204" pitchFamily="34" charset="0"/>
                </a:rPr>
                <a:t>, Program </a:t>
              </a:r>
              <a:r>
                <a:rPr lang="en-US" sz="900" dirty="0" smtClean="0">
                  <a:solidFill>
                    <a:prstClr val="black"/>
                  </a:solidFill>
                  <a:latin typeface="Arial" panose="020B0604020202020204" pitchFamily="34" charset="0"/>
                  <a:cs typeface="Arial" panose="020B0604020202020204" pitchFamily="34" charset="0"/>
                </a:rPr>
                <a:t>Design </a:t>
              </a:r>
              <a:r>
                <a:rPr lang="en-US" sz="900" dirty="0">
                  <a:solidFill>
                    <a:prstClr val="black"/>
                  </a:solidFill>
                  <a:latin typeface="Arial" panose="020B0604020202020204" pitchFamily="34" charset="0"/>
                  <a:cs typeface="Arial" panose="020B0604020202020204" pitchFamily="34" charset="0"/>
                </a:rPr>
                <a:t>to be finalized</a:t>
              </a:r>
              <a:endParaRPr lang="en-CA" sz="900" dirty="0">
                <a:solidFill>
                  <a:prstClr val="black"/>
                </a:solidFill>
                <a:latin typeface="Arial" charset="0"/>
                <a:cs typeface="Arial" charset="0"/>
              </a:endParaRPr>
            </a:p>
          </p:txBody>
        </p:sp>
        <p:sp>
          <p:nvSpPr>
            <p:cNvPr id="90" name="TextBox 89"/>
            <p:cNvSpPr txBox="1"/>
            <p:nvPr/>
          </p:nvSpPr>
          <p:spPr>
            <a:xfrm>
              <a:off x="3386908" y="4500584"/>
              <a:ext cx="2647017" cy="923330"/>
            </a:xfrm>
            <a:prstGeom prst="rect">
              <a:avLst/>
            </a:prstGeom>
            <a:noFill/>
          </p:spPr>
          <p:txBody>
            <a:bodyPr wrap="square" rtlCol="0">
              <a:spAutoFit/>
            </a:bodyPr>
            <a:lstStyle/>
            <a:p>
              <a:pPr marL="171450" indent="-171450" fontAlgn="base">
                <a:spcBef>
                  <a:spcPct val="0"/>
                </a:spcBef>
                <a:spcAft>
                  <a:spcPct val="0"/>
                </a:spcAft>
                <a:buFont typeface="Arial" panose="020B0604020202020204" pitchFamily="34" charset="0"/>
                <a:buChar char="•"/>
              </a:pPr>
              <a:r>
                <a:rPr lang="en-CA" sz="900" dirty="0" smtClean="0">
                  <a:latin typeface="Arial" panose="020B0604020202020204" pitchFamily="34" charset="0"/>
                  <a:cs typeface="Arial" panose="020B0604020202020204" pitchFamily="34" charset="0"/>
                </a:rPr>
                <a:t>PRRT </a:t>
              </a:r>
              <a:r>
                <a:rPr lang="en-CA" sz="900" dirty="0">
                  <a:latin typeface="Arial" panose="020B0604020202020204" pitchFamily="34" charset="0"/>
                  <a:cs typeface="Arial" panose="020B0604020202020204" pitchFamily="34" charset="0"/>
                </a:rPr>
                <a:t>Update</a:t>
              </a:r>
            </a:p>
            <a:p>
              <a:pPr marL="171450" indent="-171450" fontAlgn="base">
                <a:spcBef>
                  <a:spcPct val="0"/>
                </a:spcBef>
                <a:spcAft>
                  <a:spcPct val="0"/>
                </a:spcAft>
                <a:buFont typeface="Arial" panose="020B0604020202020204" pitchFamily="34" charset="0"/>
                <a:buChar char="•"/>
              </a:pPr>
              <a:r>
                <a:rPr lang="en-CA" sz="900" dirty="0">
                  <a:latin typeface="Arial" panose="020B0604020202020204" pitchFamily="34" charset="0"/>
                  <a:cs typeface="Arial" panose="020B0604020202020204" pitchFamily="34" charset="0"/>
                </a:rPr>
                <a:t>Trust expects to enter into agreements with interested distributions starting mid to late December 2017. </a:t>
              </a:r>
              <a:endParaRPr lang="en-CA" sz="900" i="1" dirty="0">
                <a:latin typeface="Arial" panose="020B0604020202020204" pitchFamily="34" charset="0"/>
                <a:cs typeface="Arial" panose="020B0604020202020204" pitchFamily="34" charset="0"/>
              </a:endParaRPr>
            </a:p>
            <a:p>
              <a:pPr algn="ctr" fontAlgn="base">
                <a:spcBef>
                  <a:spcPct val="0"/>
                </a:spcBef>
                <a:spcAft>
                  <a:spcPct val="0"/>
                </a:spcAft>
              </a:pPr>
              <a:endParaRPr lang="en-CA" sz="900" dirty="0">
                <a:solidFill>
                  <a:prstClr val="black"/>
                </a:solidFill>
                <a:latin typeface="Arial" charset="0"/>
                <a:cs typeface="Arial" charset="0"/>
              </a:endParaRPr>
            </a:p>
            <a:p>
              <a:pPr algn="ctr" fontAlgn="base">
                <a:spcBef>
                  <a:spcPct val="0"/>
                </a:spcBef>
                <a:spcAft>
                  <a:spcPct val="0"/>
                </a:spcAft>
              </a:pPr>
              <a:endParaRPr lang="en-CA" sz="900" dirty="0">
                <a:solidFill>
                  <a:prstClr val="black"/>
                </a:solidFill>
                <a:latin typeface="Arial" charset="0"/>
                <a:cs typeface="Arial" charset="0"/>
              </a:endParaRPr>
            </a:p>
          </p:txBody>
        </p:sp>
        <p:sp>
          <p:nvSpPr>
            <p:cNvPr id="93" name="TextBox 92"/>
            <p:cNvSpPr txBox="1"/>
            <p:nvPr/>
          </p:nvSpPr>
          <p:spPr>
            <a:xfrm>
              <a:off x="2132916" y="4508566"/>
              <a:ext cx="1019329" cy="369332"/>
            </a:xfrm>
            <a:prstGeom prst="rect">
              <a:avLst/>
            </a:prstGeom>
            <a:noFill/>
          </p:spPr>
          <p:txBody>
            <a:bodyPr wrap="square" rtlCol="0">
              <a:spAutoFit/>
            </a:bodyPr>
            <a:lstStyle/>
            <a:p>
              <a:pPr marL="171450" indent="-171450" fontAlgn="base">
                <a:spcBef>
                  <a:spcPct val="0"/>
                </a:spcBef>
                <a:spcAft>
                  <a:spcPct val="0"/>
                </a:spcAft>
                <a:buFont typeface="Arial" panose="020B0604020202020204" pitchFamily="34" charset="0"/>
                <a:buChar char="•"/>
              </a:pPr>
              <a:r>
                <a:rPr lang="en-US" sz="900" dirty="0" smtClean="0">
                  <a:solidFill>
                    <a:prstClr val="black"/>
                  </a:solidFill>
                  <a:latin typeface="Arial" panose="020B0604020202020204" pitchFamily="34" charset="0"/>
                  <a:cs typeface="Arial" panose="020B0604020202020204" pitchFamily="34" charset="0"/>
                </a:rPr>
                <a:t>Program Launch </a:t>
              </a:r>
              <a:endParaRPr lang="en-CA" sz="900" dirty="0">
                <a:solidFill>
                  <a:prstClr val="black"/>
                </a:solidFill>
                <a:latin typeface="Arial" charset="0"/>
                <a:cs typeface="Arial" charset="0"/>
              </a:endParaRPr>
            </a:p>
          </p:txBody>
        </p:sp>
        <p:sp>
          <p:nvSpPr>
            <p:cNvPr id="94" name="Pentagon 93"/>
            <p:cNvSpPr/>
            <p:nvPr/>
          </p:nvSpPr>
          <p:spPr>
            <a:xfrm>
              <a:off x="1294440" y="4375576"/>
              <a:ext cx="720000" cy="115200"/>
            </a:xfrm>
            <a:prstGeom prst="homePlat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CA" sz="950" b="1" dirty="0">
                <a:solidFill>
                  <a:prstClr val="white"/>
                </a:solidFill>
                <a:latin typeface="Arial" panose="020B0604020202020204" pitchFamily="34" charset="0"/>
                <a:cs typeface="Arial" panose="020B0604020202020204" pitchFamily="34" charset="0"/>
              </a:endParaRPr>
            </a:p>
          </p:txBody>
        </p:sp>
        <p:sp>
          <p:nvSpPr>
            <p:cNvPr id="96" name="Pentagon 95"/>
            <p:cNvSpPr/>
            <p:nvPr/>
          </p:nvSpPr>
          <p:spPr>
            <a:xfrm>
              <a:off x="3048000" y="4368388"/>
              <a:ext cx="3362826" cy="115200"/>
            </a:xfrm>
            <a:prstGeom prst="homePlat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CA" sz="950" b="1" dirty="0">
                <a:solidFill>
                  <a:prstClr val="white"/>
                </a:solidFill>
                <a:latin typeface="Arial" panose="020B0604020202020204" pitchFamily="34" charset="0"/>
                <a:cs typeface="Arial" panose="020B0604020202020204" pitchFamily="34" charset="0"/>
              </a:endParaRPr>
            </a:p>
          </p:txBody>
        </p:sp>
        <p:sp>
          <p:nvSpPr>
            <p:cNvPr id="97" name="Oval 96"/>
            <p:cNvSpPr/>
            <p:nvPr/>
          </p:nvSpPr>
          <p:spPr>
            <a:xfrm>
              <a:off x="2447348" y="4337723"/>
              <a:ext cx="161497" cy="153184"/>
            </a:xfrm>
            <a:prstGeom prst="ellipse">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CA">
                <a:solidFill>
                  <a:prstClr val="white"/>
                </a:solidFill>
              </a:endParaRPr>
            </a:p>
          </p:txBody>
        </p:sp>
      </p:grpSp>
      <p:sp>
        <p:nvSpPr>
          <p:cNvPr id="57" name="Title 1"/>
          <p:cNvSpPr txBox="1">
            <a:spLocks/>
          </p:cNvSpPr>
          <p:nvPr/>
        </p:nvSpPr>
        <p:spPr>
          <a:xfrm>
            <a:off x="179512" y="556540"/>
            <a:ext cx="8740199" cy="519859"/>
          </a:xfrm>
          <a:prstGeom prst="rect">
            <a:avLst/>
          </a:prstGeom>
          <a:solidFill>
            <a:srgbClr val="9BBB59">
              <a:lumMod val="40000"/>
              <a:lumOff val="60000"/>
            </a:srgbClr>
          </a:solidFill>
        </p:spPr>
        <p:txBody>
          <a:bodyPr vert="horz" lIns="91440" tIns="45720" rIns="91440" bIns="45720" rtlCol="0" anchor="ctr">
            <a:normAutofit/>
          </a:bodyPr>
          <a:lstStyle>
            <a:lvl1pPr algn="l" defTabSz="914400" rtl="0" eaLnBrk="1" latinLnBrk="0" hangingPunct="1">
              <a:spcBef>
                <a:spcPct val="0"/>
              </a:spcBef>
              <a:buNone/>
              <a:defRPr sz="20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CA" b="0" dirty="0" err="1" smtClean="0">
                <a:latin typeface="Arial" panose="020B0604020202020204" pitchFamily="34" charset="0"/>
                <a:cs typeface="Arial" panose="020B0604020202020204" pitchFamily="34" charset="0"/>
              </a:rPr>
              <a:t>OFHP</a:t>
            </a:r>
            <a:r>
              <a:rPr lang="en-CA" b="0" dirty="0" smtClean="0">
                <a:latin typeface="Arial" panose="020B0604020202020204" pitchFamily="34" charset="0"/>
                <a:cs typeface="Arial" panose="020B0604020202020204" pitchFamily="34" charset="0"/>
              </a:rPr>
              <a:t> Key </a:t>
            </a:r>
            <a:r>
              <a:rPr kumimoji="0" lang="en-CA" b="0" i="0" u="none" strike="noStrike" kern="1200" cap="none" spc="0" normalizeH="0" baseline="0" noProof="0" dirty="0" smtClean="0">
                <a:ln>
                  <a:noFill/>
                </a:ln>
                <a:effectLst/>
                <a:uLnTx/>
                <a:uFillTx/>
                <a:latin typeface="Arial" panose="020B0604020202020204" pitchFamily="34" charset="0"/>
                <a:cs typeface="Arial" panose="020B0604020202020204" pitchFamily="34" charset="0"/>
              </a:rPr>
              <a:t>Milestones</a:t>
            </a:r>
            <a:endParaRPr kumimoji="0" lang="en-CA"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56" name="Oval 55"/>
          <p:cNvSpPr/>
          <p:nvPr/>
        </p:nvSpPr>
        <p:spPr>
          <a:xfrm>
            <a:off x="4006134" y="1676400"/>
            <a:ext cx="161497" cy="153184"/>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CA">
              <a:solidFill>
                <a:prstClr val="white"/>
              </a:solidFill>
            </a:endParaRPr>
          </a:p>
        </p:txBody>
      </p:sp>
      <p:sp>
        <p:nvSpPr>
          <p:cNvPr id="62" name="Pentagon 61"/>
          <p:cNvSpPr/>
          <p:nvPr/>
        </p:nvSpPr>
        <p:spPr>
          <a:xfrm>
            <a:off x="1845128" y="3480242"/>
            <a:ext cx="1365936" cy="115200"/>
          </a:xfrm>
          <a:prstGeom prst="homePlat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CA" sz="950" b="1" dirty="0">
              <a:solidFill>
                <a:prstClr val="white"/>
              </a:solidFill>
              <a:latin typeface="Arial" panose="020B0604020202020204" pitchFamily="34" charset="0"/>
              <a:cs typeface="Arial" panose="020B0604020202020204" pitchFamily="34" charset="0"/>
            </a:endParaRPr>
          </a:p>
        </p:txBody>
      </p:sp>
      <p:sp>
        <p:nvSpPr>
          <p:cNvPr id="52" name="TextBox 51"/>
          <p:cNvSpPr txBox="1"/>
          <p:nvPr/>
        </p:nvSpPr>
        <p:spPr>
          <a:xfrm>
            <a:off x="4391370" y="1824311"/>
            <a:ext cx="871872" cy="784830"/>
          </a:xfrm>
          <a:prstGeom prst="rect">
            <a:avLst/>
          </a:prstGeom>
          <a:noFill/>
        </p:spPr>
        <p:txBody>
          <a:bodyPr wrap="square" rtlCol="0">
            <a:spAutoFit/>
          </a:bodyPr>
          <a:lstStyle>
            <a:defPPr>
              <a:defRPr lang="en-US"/>
            </a:defPPr>
            <a:lvl1pPr algn="ctr">
              <a:defRPr sz="1000"/>
            </a:lvl1pPr>
          </a:lstStyle>
          <a:p>
            <a:pPr algn="l" fontAlgn="base">
              <a:spcBef>
                <a:spcPct val="0"/>
              </a:spcBef>
              <a:spcAft>
                <a:spcPct val="0"/>
              </a:spcAft>
            </a:pPr>
            <a:r>
              <a:rPr lang="en-US" sz="900" b="1" dirty="0" smtClean="0">
                <a:latin typeface="Arial" charset="0"/>
                <a:cs typeface="Arial" charset="0"/>
              </a:rPr>
              <a:t>Late Jan:</a:t>
            </a:r>
          </a:p>
          <a:p>
            <a:pPr marL="171450" indent="-171450" algn="l" fontAlgn="base">
              <a:spcBef>
                <a:spcPct val="0"/>
              </a:spcBef>
              <a:spcAft>
                <a:spcPct val="0"/>
              </a:spcAft>
              <a:buFont typeface="Arial" panose="020B0604020202020204" pitchFamily="34" charset="0"/>
              <a:buChar char="•"/>
            </a:pPr>
            <a:r>
              <a:rPr lang="en-US" sz="900" dirty="0" smtClean="0">
                <a:latin typeface="Arial" charset="0"/>
                <a:cs typeface="Arial" charset="0"/>
              </a:rPr>
              <a:t>Initial issuance of term debt</a:t>
            </a:r>
          </a:p>
        </p:txBody>
      </p:sp>
      <p:sp>
        <p:nvSpPr>
          <p:cNvPr id="58" name="Oval 57"/>
          <p:cNvSpPr/>
          <p:nvPr/>
        </p:nvSpPr>
        <p:spPr>
          <a:xfrm>
            <a:off x="4746558" y="1676400"/>
            <a:ext cx="161497" cy="153184"/>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CA">
              <a:solidFill>
                <a:prstClr val="white"/>
              </a:solidFill>
            </a:endParaRPr>
          </a:p>
        </p:txBody>
      </p:sp>
      <p:sp>
        <p:nvSpPr>
          <p:cNvPr id="60" name="TextBox 59"/>
          <p:cNvSpPr txBox="1"/>
          <p:nvPr/>
        </p:nvSpPr>
        <p:spPr>
          <a:xfrm>
            <a:off x="2063305" y="1838873"/>
            <a:ext cx="991440" cy="1338828"/>
          </a:xfrm>
          <a:prstGeom prst="rect">
            <a:avLst/>
          </a:prstGeom>
          <a:noFill/>
        </p:spPr>
        <p:txBody>
          <a:bodyPr wrap="square" rtlCol="0">
            <a:spAutoFit/>
          </a:bodyPr>
          <a:lstStyle>
            <a:defPPr>
              <a:defRPr lang="en-US"/>
            </a:defPPr>
            <a:lvl1pPr algn="ctr">
              <a:defRPr sz="1000"/>
            </a:lvl1pPr>
          </a:lstStyle>
          <a:p>
            <a:pPr algn="l" fontAlgn="base">
              <a:spcBef>
                <a:spcPct val="0"/>
              </a:spcBef>
              <a:spcAft>
                <a:spcPct val="0"/>
              </a:spcAft>
            </a:pPr>
            <a:r>
              <a:rPr lang="en-CA" sz="900" b="1" dirty="0" smtClean="0">
                <a:latin typeface="Arial" charset="0"/>
                <a:cs typeface="Arial" charset="0"/>
              </a:rPr>
              <a:t>Nov 3 &amp; Nov 24:</a:t>
            </a:r>
          </a:p>
          <a:p>
            <a:pPr algn="l" fontAlgn="base">
              <a:spcBef>
                <a:spcPct val="0"/>
              </a:spcBef>
              <a:spcAft>
                <a:spcPct val="0"/>
              </a:spcAft>
            </a:pPr>
            <a:r>
              <a:rPr lang="en-CA" sz="900" dirty="0" smtClean="0">
                <a:latin typeface="Arial" charset="0"/>
                <a:cs typeface="Arial" charset="0"/>
              </a:rPr>
              <a:t>Regulatory Amendments to address commercial/ financing requirements filed</a:t>
            </a:r>
            <a:endParaRPr lang="en-CA" sz="900" dirty="0">
              <a:latin typeface="Arial" charset="0"/>
              <a:cs typeface="Arial" charset="0"/>
            </a:endParaRPr>
          </a:p>
        </p:txBody>
      </p:sp>
      <p:sp>
        <p:nvSpPr>
          <p:cNvPr id="61" name="Rectangle 60"/>
          <p:cNvSpPr/>
          <p:nvPr/>
        </p:nvSpPr>
        <p:spPr>
          <a:xfrm>
            <a:off x="4043135" y="3623002"/>
            <a:ext cx="1464969" cy="1061829"/>
          </a:xfrm>
          <a:prstGeom prst="rect">
            <a:avLst/>
          </a:prstGeom>
        </p:spPr>
        <p:txBody>
          <a:bodyPr wrap="square">
            <a:spAutoFit/>
          </a:bodyPr>
          <a:lstStyle/>
          <a:p>
            <a:pPr marL="171450" indent="-171450" fontAlgn="base">
              <a:spcBef>
                <a:spcPct val="0"/>
              </a:spcBef>
              <a:spcAft>
                <a:spcPct val="0"/>
              </a:spcAft>
              <a:buFont typeface="Arial" panose="020B0604020202020204" pitchFamily="34" charset="0"/>
              <a:buChar char="•"/>
            </a:pPr>
            <a:r>
              <a:rPr lang="en-CA" sz="900" dirty="0" smtClean="0">
                <a:latin typeface="Arial" charset="0"/>
                <a:cs typeface="Arial" charset="0"/>
              </a:rPr>
              <a:t>Proclaim </a:t>
            </a:r>
            <a:r>
              <a:rPr lang="en-CA" sz="900" dirty="0">
                <a:latin typeface="Arial" charset="0"/>
                <a:cs typeface="Arial" charset="0"/>
              </a:rPr>
              <a:t>OEBA amendments </a:t>
            </a:r>
            <a:r>
              <a:rPr lang="en-CA" sz="900" dirty="0" smtClean="0">
                <a:latin typeface="Arial" charset="0"/>
                <a:cs typeface="Arial" charset="0"/>
              </a:rPr>
              <a:t>/ support reg changes to </a:t>
            </a:r>
            <a:r>
              <a:rPr lang="en-CA" sz="900" dirty="0">
                <a:latin typeface="Arial" charset="0"/>
                <a:cs typeface="Arial" charset="0"/>
              </a:rPr>
              <a:t>shift OESP </a:t>
            </a:r>
            <a:r>
              <a:rPr lang="en-CA" sz="900" dirty="0" smtClean="0">
                <a:latin typeface="Arial" charset="0"/>
                <a:cs typeface="Arial" charset="0"/>
              </a:rPr>
              <a:t>funding / admin to government</a:t>
            </a:r>
            <a:endParaRPr lang="en-CA" sz="900" dirty="0">
              <a:latin typeface="Arial" charset="0"/>
              <a:cs typeface="Arial" charset="0"/>
            </a:endParaRPr>
          </a:p>
          <a:p>
            <a:pPr marL="171450" indent="-171450" fontAlgn="base">
              <a:spcBef>
                <a:spcPct val="0"/>
              </a:spcBef>
              <a:spcAft>
                <a:spcPct val="0"/>
              </a:spcAft>
              <a:buFont typeface="Arial" panose="020B0604020202020204" pitchFamily="34" charset="0"/>
              <a:buChar char="•"/>
            </a:pPr>
            <a:endParaRPr lang="en-CA" sz="900" dirty="0">
              <a:solidFill>
                <a:prstClr val="black"/>
              </a:solidFill>
              <a:latin typeface="Arial" panose="020B0604020202020204" pitchFamily="34" charset="0"/>
              <a:cs typeface="Arial" panose="020B0604020202020204" pitchFamily="34" charset="0"/>
            </a:endParaRPr>
          </a:p>
        </p:txBody>
      </p:sp>
      <p:sp>
        <p:nvSpPr>
          <p:cNvPr id="63" name="Oval 62"/>
          <p:cNvSpPr/>
          <p:nvPr/>
        </p:nvSpPr>
        <p:spPr>
          <a:xfrm>
            <a:off x="4751242" y="3463884"/>
            <a:ext cx="161497" cy="15318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CA">
              <a:solidFill>
                <a:prstClr val="white"/>
              </a:solidFill>
            </a:endParaRPr>
          </a:p>
        </p:txBody>
      </p:sp>
    </p:spTree>
    <p:extLst>
      <p:ext uri="{BB962C8B-B14F-4D97-AF65-F5344CB8AC3E}">
        <p14:creationId xmlns:p14="http://schemas.microsoft.com/office/powerpoint/2010/main" val="6857379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7240" y="2636912"/>
            <a:ext cx="7680960" cy="858763"/>
          </a:xfrm>
        </p:spPr>
        <p:txBody>
          <a:bodyPr/>
          <a:lstStyle/>
          <a:p>
            <a:r>
              <a:rPr lang="en-CA" b="0" dirty="0" smtClean="0">
                <a:latin typeface="Arial" panose="020B0604020202020204" pitchFamily="34" charset="0"/>
                <a:cs typeface="Arial" panose="020B0604020202020204" pitchFamily="34" charset="0"/>
              </a:rPr>
              <a:t>Appendix </a:t>
            </a:r>
            <a:endParaRPr lang="en-CA"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64624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280000" cy="792088"/>
          </a:xfrm>
        </p:spPr>
        <p:txBody>
          <a:bodyPr>
            <a:noAutofit/>
          </a:bodyPr>
          <a:lstStyle/>
          <a:p>
            <a:r>
              <a:rPr lang="en-CA" b="0" dirty="0" smtClean="0">
                <a:latin typeface="Arial" panose="020B0604020202020204" pitchFamily="34" charset="0"/>
                <a:cs typeface="Arial" panose="020B0604020202020204" pitchFamily="34" charset="0"/>
              </a:rPr>
              <a:t>Governance </a:t>
            </a:r>
            <a:r>
              <a:rPr lang="en-CA" b="0" dirty="0">
                <a:latin typeface="Arial" panose="020B0604020202020204" pitchFamily="34" charset="0"/>
                <a:cs typeface="Arial" panose="020B0604020202020204" pitchFamily="34" charset="0"/>
              </a:rPr>
              <a:t>and Delivery Structure for Implementation of Ontario’s Fair Hydro </a:t>
            </a:r>
            <a:r>
              <a:rPr lang="en-CA" b="0" dirty="0" smtClean="0">
                <a:latin typeface="Arial" panose="020B0604020202020204" pitchFamily="34" charset="0"/>
                <a:cs typeface="Arial" panose="020B0604020202020204" pitchFamily="34" charset="0"/>
              </a:rPr>
              <a:t>Plan</a:t>
            </a:r>
            <a:endParaRPr lang="en-CA" b="0" dirty="0">
              <a:latin typeface="Arial" panose="020B0604020202020204" pitchFamily="34" charset="0"/>
              <a:cs typeface="Arial" panose="020B0604020202020204" pitchFamily="34" charset="0"/>
            </a:endParaRPr>
          </a:p>
        </p:txBody>
      </p:sp>
      <p:pic>
        <p:nvPicPr>
          <p:cNvPr id="2074" name="Picture 2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196752"/>
            <a:ext cx="7704856" cy="50349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ounded Rectangle 3"/>
          <p:cNvSpPr/>
          <p:nvPr/>
        </p:nvSpPr>
        <p:spPr>
          <a:xfrm>
            <a:off x="6732240" y="5229200"/>
            <a:ext cx="2088232" cy="10024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900" b="1" dirty="0" smtClean="0">
                <a:solidFill>
                  <a:schemeClr val="tx1"/>
                </a:solidFill>
                <a:latin typeface="Arial" panose="020B0604020202020204" pitchFamily="34" charset="0"/>
                <a:cs typeface="Arial" panose="020B0604020202020204" pitchFamily="34" charset="0"/>
              </a:rPr>
              <a:t>Affordability Fund Trust -  Board of Trustees</a:t>
            </a:r>
          </a:p>
          <a:p>
            <a:pPr marL="285750" indent="-285750">
              <a:buFont typeface="Arial" panose="020B0604020202020204" pitchFamily="34" charset="0"/>
              <a:buChar char="•"/>
            </a:pPr>
            <a:r>
              <a:rPr lang="en-CA" sz="900" dirty="0" smtClean="0">
                <a:solidFill>
                  <a:schemeClr val="tx1"/>
                </a:solidFill>
                <a:latin typeface="Arial" panose="020B0604020202020204" pitchFamily="34" charset="0"/>
                <a:cs typeface="Arial" panose="020B0604020202020204" pitchFamily="34" charset="0"/>
              </a:rPr>
              <a:t>3 electricity distributors</a:t>
            </a:r>
          </a:p>
          <a:p>
            <a:pPr marL="285750" indent="-285750">
              <a:buFont typeface="Arial" panose="020B0604020202020204" pitchFamily="34" charset="0"/>
              <a:buChar char="•"/>
            </a:pPr>
            <a:r>
              <a:rPr lang="en-CA" sz="900" dirty="0" smtClean="0">
                <a:solidFill>
                  <a:schemeClr val="tx1"/>
                </a:solidFill>
                <a:latin typeface="Arial" panose="020B0604020202020204" pitchFamily="34" charset="0"/>
                <a:cs typeface="Arial" panose="020B0604020202020204" pitchFamily="34" charset="0"/>
              </a:rPr>
              <a:t>2 social service agencies</a:t>
            </a:r>
          </a:p>
          <a:p>
            <a:pPr marL="285750" indent="-285750">
              <a:buFont typeface="Arial" panose="020B0604020202020204" pitchFamily="34" charset="0"/>
              <a:buChar char="•"/>
            </a:pPr>
            <a:r>
              <a:rPr lang="en-CA" sz="900" dirty="0" smtClean="0">
                <a:solidFill>
                  <a:schemeClr val="tx1"/>
                </a:solidFill>
                <a:latin typeface="Arial" panose="020B0604020202020204" pitchFamily="34" charset="0"/>
                <a:cs typeface="Arial" panose="020B0604020202020204" pitchFamily="34" charset="0"/>
              </a:rPr>
              <a:t>1 (non-voting) government</a:t>
            </a:r>
            <a:endParaRPr lang="en-CA" sz="9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89280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825" y="457200"/>
            <a:ext cx="8547100" cy="533399"/>
          </a:xfrm>
        </p:spPr>
        <p:txBody>
          <a:bodyPr rtlCol="0">
            <a:normAutofit/>
          </a:bodyPr>
          <a:lstStyle/>
          <a:p>
            <a:pPr eaLnBrk="1" fontAlgn="auto" hangingPunct="1">
              <a:spcAft>
                <a:spcPts val="0"/>
              </a:spcAft>
              <a:defRPr/>
            </a:pPr>
            <a:r>
              <a:rPr lang="en-CA" b="0" dirty="0" smtClean="0">
                <a:latin typeface="Arial" panose="020B0604020202020204" pitchFamily="34" charset="0"/>
                <a:cs typeface="Arial" panose="020B0604020202020204" pitchFamily="34" charset="0"/>
              </a:rPr>
              <a:t>Global Adjustment Refinancing – Roles and Responsibilities</a:t>
            </a:r>
            <a:endParaRPr lang="en-CA" b="0" dirty="0">
              <a:latin typeface="Arial" panose="020B0604020202020204" pitchFamily="34" charset="0"/>
              <a:cs typeface="Arial" panose="020B0604020202020204" pitchFamily="34" charset="0"/>
            </a:endParaRPr>
          </a:p>
        </p:txBody>
      </p:sp>
      <p:grpSp>
        <p:nvGrpSpPr>
          <p:cNvPr id="5" name="Group 35"/>
          <p:cNvGrpSpPr>
            <a:grpSpLocks/>
          </p:cNvGrpSpPr>
          <p:nvPr/>
        </p:nvGrpSpPr>
        <p:grpSpPr bwMode="auto">
          <a:xfrm>
            <a:off x="107504" y="1819275"/>
            <a:ext cx="8915197" cy="3394181"/>
            <a:chOff x="-210750" y="0"/>
            <a:chExt cx="9651099" cy="3394180"/>
          </a:xfrm>
        </p:grpSpPr>
        <p:sp>
          <p:nvSpPr>
            <p:cNvPr id="6" name="Oval 5"/>
            <p:cNvSpPr/>
            <p:nvPr/>
          </p:nvSpPr>
          <p:spPr>
            <a:xfrm>
              <a:off x="-210750" y="1800224"/>
              <a:ext cx="1516235" cy="1163247"/>
            </a:xfrm>
            <a:prstGeom prst="ellipse">
              <a:avLst/>
            </a:prstGeom>
            <a:noFill/>
            <a:ln w="12700">
              <a:solidFill>
                <a:schemeClr val="tx1"/>
              </a:solidFill>
            </a:ln>
            <a:effectLst>
              <a:outerShdw blurRad="50800" dist="50800" dir="5400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tIns="182880" bIns="91440" anchor="ctr"/>
            <a:lstStyle/>
            <a:p>
              <a:pPr algn="ctr" fontAlgn="auto">
                <a:lnSpc>
                  <a:spcPct val="115000"/>
                </a:lnSpc>
                <a:spcAft>
                  <a:spcPts val="1000"/>
                </a:spcAft>
                <a:defRPr/>
              </a:pPr>
              <a:r>
                <a:rPr lang="en-US" sz="1100" dirty="0">
                  <a:solidFill>
                    <a:srgbClr val="000000"/>
                  </a:solidFill>
                  <a:ea typeface="Calibri"/>
                  <a:cs typeface="Times New Roman"/>
                </a:rPr>
                <a:t>Specified Consumers</a:t>
              </a:r>
              <a:endParaRPr lang="en-US" sz="1100" dirty="0">
                <a:ea typeface="Calibri"/>
                <a:cs typeface="Times New Roman"/>
              </a:endParaRPr>
            </a:p>
          </p:txBody>
        </p:sp>
        <p:sp>
          <p:nvSpPr>
            <p:cNvPr id="7" name="Rectangle 6"/>
            <p:cNvSpPr/>
            <p:nvPr/>
          </p:nvSpPr>
          <p:spPr>
            <a:xfrm>
              <a:off x="2018679" y="2000249"/>
              <a:ext cx="1190947" cy="74295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182880" bIns="0" anchor="ctr"/>
            <a:lstStyle/>
            <a:p>
              <a:pPr algn="ctr" fontAlgn="auto">
                <a:lnSpc>
                  <a:spcPct val="115000"/>
                </a:lnSpc>
                <a:spcAft>
                  <a:spcPts val="1000"/>
                </a:spcAft>
                <a:defRPr/>
              </a:pPr>
              <a:r>
                <a:rPr lang="en-US" sz="1100">
                  <a:solidFill>
                    <a:srgbClr val="000000"/>
                  </a:solidFill>
                  <a:ea typeface="Calibri"/>
                  <a:cs typeface="Times New Roman"/>
                </a:rPr>
                <a:t>Electricity Vendors</a:t>
              </a:r>
              <a:endParaRPr lang="en-US" sz="1100">
                <a:ea typeface="Calibri"/>
                <a:cs typeface="Times New Roman"/>
              </a:endParaRPr>
            </a:p>
          </p:txBody>
        </p:sp>
        <p:sp>
          <p:nvSpPr>
            <p:cNvPr id="8" name="Rectangle 7"/>
            <p:cNvSpPr/>
            <p:nvPr/>
          </p:nvSpPr>
          <p:spPr>
            <a:xfrm>
              <a:off x="3905636" y="2000249"/>
              <a:ext cx="1190947" cy="74295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182880" bIns="0" anchor="ctr"/>
            <a:lstStyle/>
            <a:p>
              <a:pPr algn="ctr" fontAlgn="auto">
                <a:lnSpc>
                  <a:spcPct val="115000"/>
                </a:lnSpc>
                <a:spcAft>
                  <a:spcPts val="1000"/>
                </a:spcAft>
                <a:defRPr/>
              </a:pPr>
              <a:r>
                <a:rPr lang="en-US" sz="1100">
                  <a:solidFill>
                    <a:srgbClr val="000000"/>
                  </a:solidFill>
                  <a:ea typeface="Calibri"/>
                  <a:cs typeface="Times New Roman"/>
                </a:rPr>
                <a:t>IESO</a:t>
              </a:r>
              <a:endParaRPr lang="en-US" sz="1100">
                <a:ea typeface="Calibri"/>
                <a:cs typeface="Times New Roman"/>
              </a:endParaRPr>
            </a:p>
          </p:txBody>
        </p:sp>
        <p:sp>
          <p:nvSpPr>
            <p:cNvPr id="9" name="Rectangle 8"/>
            <p:cNvSpPr/>
            <p:nvPr/>
          </p:nvSpPr>
          <p:spPr>
            <a:xfrm>
              <a:off x="5906016" y="361950"/>
              <a:ext cx="1190947" cy="74295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182880" bIns="0" anchor="ctr"/>
            <a:lstStyle/>
            <a:p>
              <a:pPr algn="ctr" fontAlgn="auto">
                <a:lnSpc>
                  <a:spcPct val="115000"/>
                </a:lnSpc>
                <a:spcAft>
                  <a:spcPts val="1000"/>
                </a:spcAft>
                <a:defRPr/>
              </a:pPr>
              <a:r>
                <a:rPr lang="en-US" sz="1100">
                  <a:solidFill>
                    <a:srgbClr val="000000"/>
                  </a:solidFill>
                  <a:ea typeface="Calibri"/>
                  <a:cs typeface="Times New Roman"/>
                </a:rPr>
                <a:t>OPG</a:t>
              </a:r>
              <a:endParaRPr lang="en-US" sz="1100">
                <a:ea typeface="Calibri"/>
                <a:cs typeface="Times New Roman"/>
              </a:endParaRPr>
            </a:p>
          </p:txBody>
        </p:sp>
        <p:sp>
          <p:nvSpPr>
            <p:cNvPr id="10" name="Isosceles Triangle 9"/>
            <p:cNvSpPr/>
            <p:nvPr/>
          </p:nvSpPr>
          <p:spPr>
            <a:xfrm>
              <a:off x="5634424" y="1933574"/>
              <a:ext cx="1814778" cy="900113"/>
            </a:xfrm>
            <a:prstGeom prst="triangl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algn="ctr" fontAlgn="auto">
                <a:lnSpc>
                  <a:spcPct val="115000"/>
                </a:lnSpc>
                <a:spcAft>
                  <a:spcPts val="1000"/>
                </a:spcAft>
                <a:defRPr/>
              </a:pPr>
              <a:r>
                <a:rPr lang="en-US" sz="1000" dirty="0">
                  <a:solidFill>
                    <a:srgbClr val="000000"/>
                  </a:solidFill>
                  <a:ea typeface="Calibri"/>
                  <a:cs typeface="Times New Roman"/>
                </a:rPr>
                <a:t>(OPG) Financing Entity</a:t>
              </a:r>
              <a:endParaRPr lang="en-US" sz="1000" dirty="0">
                <a:ea typeface="Calibri"/>
                <a:cs typeface="Times New Roman"/>
              </a:endParaRPr>
            </a:p>
          </p:txBody>
        </p:sp>
        <p:sp>
          <p:nvSpPr>
            <p:cNvPr id="11" name="Oval 10"/>
            <p:cNvSpPr/>
            <p:nvPr/>
          </p:nvSpPr>
          <p:spPr>
            <a:xfrm>
              <a:off x="7866869" y="1800224"/>
              <a:ext cx="1306090" cy="1038225"/>
            </a:xfrm>
            <a:prstGeom prst="ellipse">
              <a:avLst/>
            </a:prstGeom>
            <a:noFill/>
            <a:ln w="12700">
              <a:solidFill>
                <a:schemeClr val="tx1"/>
              </a:solidFill>
            </a:ln>
            <a:effectLst>
              <a:outerShdw blurRad="50800" dist="50800" dir="5400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tIns="182880" bIns="91440" anchor="ctr"/>
            <a:lstStyle/>
            <a:p>
              <a:pPr algn="ctr" fontAlgn="auto">
                <a:lnSpc>
                  <a:spcPct val="115000"/>
                </a:lnSpc>
                <a:spcAft>
                  <a:spcPts val="1000"/>
                </a:spcAft>
                <a:defRPr/>
              </a:pPr>
              <a:r>
                <a:rPr lang="en-US" sz="1100">
                  <a:solidFill>
                    <a:srgbClr val="000000"/>
                  </a:solidFill>
                  <a:ea typeface="Calibri"/>
                  <a:cs typeface="Times New Roman"/>
                </a:rPr>
                <a:t>Investors</a:t>
              </a:r>
              <a:endParaRPr lang="en-US" sz="1100">
                <a:ea typeface="Calibri"/>
                <a:cs typeface="Times New Roman"/>
              </a:endParaRPr>
            </a:p>
          </p:txBody>
        </p:sp>
        <p:sp>
          <p:nvSpPr>
            <p:cNvPr id="12" name="Oval 11"/>
            <p:cNvSpPr/>
            <p:nvPr/>
          </p:nvSpPr>
          <p:spPr>
            <a:xfrm>
              <a:off x="3704566" y="0"/>
              <a:ext cx="1306090" cy="1038225"/>
            </a:xfrm>
            <a:prstGeom prst="ellipse">
              <a:avLst/>
            </a:prstGeom>
            <a:noFill/>
            <a:ln w="12700">
              <a:solidFill>
                <a:schemeClr val="tx1"/>
              </a:solidFill>
            </a:ln>
            <a:effectLst>
              <a:outerShdw blurRad="50800" dist="50800" dir="5400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tIns="182880" bIns="91440" anchor="ctr"/>
            <a:lstStyle/>
            <a:p>
              <a:pPr algn="ctr" fontAlgn="auto">
                <a:lnSpc>
                  <a:spcPct val="115000"/>
                </a:lnSpc>
                <a:spcAft>
                  <a:spcPts val="1000"/>
                </a:spcAft>
                <a:defRPr/>
              </a:pPr>
              <a:r>
                <a:rPr lang="en-US" sz="1100">
                  <a:solidFill>
                    <a:srgbClr val="000000"/>
                  </a:solidFill>
                  <a:ea typeface="Calibri"/>
                  <a:cs typeface="Times New Roman"/>
                </a:rPr>
                <a:t>OEB</a:t>
              </a:r>
              <a:endParaRPr lang="en-US" sz="1100">
                <a:ea typeface="Calibri"/>
                <a:cs typeface="Times New Roman"/>
              </a:endParaRPr>
            </a:p>
          </p:txBody>
        </p:sp>
        <p:cxnSp>
          <p:nvCxnSpPr>
            <p:cNvPr id="13" name="Straight Connector 12"/>
            <p:cNvCxnSpPr/>
            <p:nvPr/>
          </p:nvCxnSpPr>
          <p:spPr>
            <a:xfrm>
              <a:off x="1305485" y="2285999"/>
              <a:ext cx="713194" cy="0"/>
            </a:xfrm>
            <a:prstGeom prst="line">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257366" y="2476499"/>
              <a:ext cx="761314" cy="0"/>
            </a:xfrm>
            <a:prstGeom prst="line">
              <a:avLst/>
            </a:prstGeom>
            <a:ln>
              <a:solidFill>
                <a:schemeClr val="tx1"/>
              </a:solidFill>
              <a:head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209627" y="2371724"/>
              <a:ext cx="696009" cy="0"/>
            </a:xfrm>
            <a:prstGeom prst="line">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096583" y="2285999"/>
              <a:ext cx="1056902" cy="0"/>
            </a:xfrm>
            <a:prstGeom prst="line">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096583" y="2476499"/>
              <a:ext cx="874737" cy="0"/>
            </a:xfrm>
            <a:prstGeom prst="line">
              <a:avLst/>
            </a:prstGeom>
            <a:ln>
              <a:solidFill>
                <a:schemeClr val="tx1"/>
              </a:solidFill>
              <a:headEnd type="triangle"/>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7096963" y="2486024"/>
              <a:ext cx="818025" cy="0"/>
            </a:xfrm>
            <a:prstGeom prst="line">
              <a:avLst/>
            </a:prstGeom>
            <a:ln>
              <a:solidFill>
                <a:schemeClr val="tx1"/>
              </a:solidFill>
              <a:headEnd type="triangle"/>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6866679" y="2285999"/>
              <a:ext cx="1000190" cy="0"/>
            </a:xfrm>
            <a:prstGeom prst="line">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2639072" y="866775"/>
              <a:ext cx="1170326" cy="1133475"/>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4352456" y="1057275"/>
              <a:ext cx="0" cy="942975"/>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flipV="1">
              <a:off x="6524690" y="1104900"/>
              <a:ext cx="0" cy="838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 Box 28"/>
            <p:cNvSpPr txBox="1"/>
            <p:nvPr/>
          </p:nvSpPr>
          <p:spPr>
            <a:xfrm>
              <a:off x="1362197" y="2533649"/>
              <a:ext cx="656482" cy="2095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fontAlgn="auto">
                <a:lnSpc>
                  <a:spcPct val="115000"/>
                </a:lnSpc>
                <a:spcAft>
                  <a:spcPts val="1000"/>
                </a:spcAft>
                <a:defRPr/>
              </a:pPr>
              <a:r>
                <a:rPr lang="en-US" sz="900">
                  <a:ea typeface="Calibri"/>
                  <a:cs typeface="Times New Roman"/>
                </a:rPr>
                <a:t>Invoices</a:t>
              </a:r>
              <a:endParaRPr lang="en-US" sz="1100">
                <a:ea typeface="Calibri"/>
                <a:cs typeface="Times New Roman"/>
              </a:endParaRPr>
            </a:p>
          </p:txBody>
        </p:sp>
        <p:sp>
          <p:nvSpPr>
            <p:cNvPr id="24" name="Text Box 29"/>
            <p:cNvSpPr txBox="1"/>
            <p:nvPr/>
          </p:nvSpPr>
          <p:spPr>
            <a:xfrm>
              <a:off x="3209627" y="2066924"/>
              <a:ext cx="696009" cy="2476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fontAlgn="auto">
                <a:lnSpc>
                  <a:spcPct val="115000"/>
                </a:lnSpc>
                <a:spcAft>
                  <a:spcPts val="1000"/>
                </a:spcAft>
                <a:defRPr/>
              </a:pPr>
              <a:r>
                <a:rPr lang="en-US" sz="900" dirty="0">
                  <a:ea typeface="Calibri"/>
                  <a:cs typeface="Times New Roman"/>
                </a:rPr>
                <a:t>CEAs</a:t>
              </a:r>
              <a:endParaRPr lang="en-US" sz="1100" dirty="0">
                <a:ea typeface="Calibri"/>
                <a:cs typeface="Times New Roman"/>
              </a:endParaRPr>
            </a:p>
          </p:txBody>
        </p:sp>
        <p:sp>
          <p:nvSpPr>
            <p:cNvPr id="25" name="Text Box 31"/>
            <p:cNvSpPr txBox="1"/>
            <p:nvPr/>
          </p:nvSpPr>
          <p:spPr>
            <a:xfrm>
              <a:off x="5210007" y="2085974"/>
              <a:ext cx="761314" cy="2476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fontAlgn="auto">
                <a:lnSpc>
                  <a:spcPct val="115000"/>
                </a:lnSpc>
                <a:spcAft>
                  <a:spcPts val="1000"/>
                </a:spcAft>
                <a:defRPr/>
              </a:pPr>
              <a:r>
                <a:rPr lang="en-US" sz="900">
                  <a:ea typeface="Calibri"/>
                  <a:cs typeface="Times New Roman"/>
                </a:rPr>
                <a:t>CEAs</a:t>
              </a:r>
              <a:endParaRPr lang="en-US" sz="1100">
                <a:ea typeface="Calibri"/>
                <a:cs typeface="Times New Roman"/>
              </a:endParaRPr>
            </a:p>
          </p:txBody>
        </p:sp>
        <p:sp>
          <p:nvSpPr>
            <p:cNvPr id="26" name="Text Box 32"/>
            <p:cNvSpPr txBox="1"/>
            <p:nvPr/>
          </p:nvSpPr>
          <p:spPr>
            <a:xfrm>
              <a:off x="5033338" y="2532763"/>
              <a:ext cx="962382" cy="86141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fontAlgn="auto">
                <a:lnSpc>
                  <a:spcPct val="115000"/>
                </a:lnSpc>
                <a:spcAft>
                  <a:spcPts val="1000"/>
                </a:spcAft>
                <a:defRPr/>
              </a:pPr>
              <a:r>
                <a:rPr lang="en-US" sz="800" dirty="0">
                  <a:ea typeface="Calibri"/>
                  <a:cs typeface="Times New Roman"/>
                </a:rPr>
                <a:t>Consideration ($) for investment assets</a:t>
              </a:r>
            </a:p>
          </p:txBody>
        </p:sp>
        <p:sp>
          <p:nvSpPr>
            <p:cNvPr id="27" name="Text Box 33"/>
            <p:cNvSpPr txBox="1"/>
            <p:nvPr/>
          </p:nvSpPr>
          <p:spPr>
            <a:xfrm>
              <a:off x="7353026" y="2486024"/>
              <a:ext cx="381516" cy="27622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fontAlgn="auto">
                <a:lnSpc>
                  <a:spcPct val="115000"/>
                </a:lnSpc>
                <a:spcAft>
                  <a:spcPts val="1000"/>
                </a:spcAft>
                <a:defRPr/>
              </a:pPr>
              <a:r>
                <a:rPr lang="en-US" sz="900">
                  <a:ea typeface="Calibri"/>
                  <a:cs typeface="Times New Roman"/>
                </a:rPr>
                <a:t>$</a:t>
              </a:r>
              <a:endParaRPr lang="en-US" sz="1100">
                <a:ea typeface="Calibri"/>
                <a:cs typeface="Times New Roman"/>
              </a:endParaRPr>
            </a:p>
          </p:txBody>
        </p:sp>
        <p:sp>
          <p:nvSpPr>
            <p:cNvPr id="28" name="Text Box 34"/>
            <p:cNvSpPr txBox="1"/>
            <p:nvPr/>
          </p:nvSpPr>
          <p:spPr>
            <a:xfrm>
              <a:off x="7095554" y="2038349"/>
              <a:ext cx="638988" cy="21907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fontAlgn="auto">
                <a:lnSpc>
                  <a:spcPct val="115000"/>
                </a:lnSpc>
                <a:spcAft>
                  <a:spcPts val="1000"/>
                </a:spcAft>
                <a:defRPr/>
              </a:pPr>
              <a:r>
                <a:rPr lang="en-US" sz="900" dirty="0">
                  <a:ea typeface="Calibri"/>
                  <a:cs typeface="Times New Roman"/>
                </a:rPr>
                <a:t>Bonds</a:t>
              </a:r>
              <a:endParaRPr lang="en-US" sz="1100" dirty="0">
                <a:ea typeface="Calibri"/>
                <a:cs typeface="Times New Roman"/>
              </a:endParaRPr>
            </a:p>
          </p:txBody>
        </p:sp>
        <p:sp>
          <p:nvSpPr>
            <p:cNvPr id="29" name="Text Box 35"/>
            <p:cNvSpPr txBox="1"/>
            <p:nvPr/>
          </p:nvSpPr>
          <p:spPr>
            <a:xfrm>
              <a:off x="4285433" y="1162050"/>
              <a:ext cx="1249379" cy="63817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fontAlgn="auto">
                <a:lnSpc>
                  <a:spcPct val="115000"/>
                </a:lnSpc>
                <a:spcAft>
                  <a:spcPts val="1000"/>
                </a:spcAft>
                <a:defRPr/>
              </a:pPr>
              <a:r>
                <a:rPr lang="en-US" sz="900">
                  <a:ea typeface="Calibri"/>
                  <a:cs typeface="Times New Roman"/>
                </a:rPr>
                <a:t>Authorize the collection of the  regulatory asset</a:t>
              </a:r>
              <a:endParaRPr lang="en-US" sz="1100">
                <a:ea typeface="Calibri"/>
                <a:cs typeface="Times New Roman"/>
              </a:endParaRPr>
            </a:p>
          </p:txBody>
        </p:sp>
        <p:sp>
          <p:nvSpPr>
            <p:cNvPr id="30" name="Text Box 36"/>
            <p:cNvSpPr txBox="1"/>
            <p:nvPr/>
          </p:nvSpPr>
          <p:spPr>
            <a:xfrm>
              <a:off x="2639072" y="1123950"/>
              <a:ext cx="809433" cy="46672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fontAlgn="auto">
                <a:lnSpc>
                  <a:spcPct val="115000"/>
                </a:lnSpc>
                <a:spcAft>
                  <a:spcPts val="1000"/>
                </a:spcAft>
                <a:defRPr/>
              </a:pPr>
              <a:r>
                <a:rPr lang="en-US" sz="900">
                  <a:ea typeface="Calibri"/>
                  <a:cs typeface="Times New Roman"/>
                </a:rPr>
                <a:t>Rate Setting</a:t>
              </a:r>
              <a:endParaRPr lang="en-US" sz="1100">
                <a:ea typeface="Calibri"/>
                <a:cs typeface="Times New Roman"/>
              </a:endParaRPr>
            </a:p>
          </p:txBody>
        </p:sp>
        <p:sp>
          <p:nvSpPr>
            <p:cNvPr id="31" name="Rectangle 30"/>
            <p:cNvSpPr/>
            <p:nvPr/>
          </p:nvSpPr>
          <p:spPr>
            <a:xfrm>
              <a:off x="7820469" y="361950"/>
              <a:ext cx="1190947" cy="74295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182880" bIns="0" anchor="ctr"/>
            <a:lstStyle/>
            <a:p>
              <a:pPr algn="ctr" fontAlgn="auto">
                <a:lnSpc>
                  <a:spcPct val="115000"/>
                </a:lnSpc>
                <a:spcAft>
                  <a:spcPts val="1000"/>
                </a:spcAft>
                <a:defRPr/>
              </a:pPr>
              <a:r>
                <a:rPr lang="en-US" sz="1100" dirty="0">
                  <a:solidFill>
                    <a:srgbClr val="000000"/>
                  </a:solidFill>
                  <a:ea typeface="Calibri"/>
                  <a:cs typeface="Times New Roman"/>
                </a:rPr>
                <a:t>Government of Ontario</a:t>
              </a:r>
              <a:endParaRPr lang="en-US" sz="1100" dirty="0">
                <a:ea typeface="Calibri"/>
                <a:cs typeface="Times New Roman"/>
              </a:endParaRPr>
            </a:p>
          </p:txBody>
        </p:sp>
        <p:cxnSp>
          <p:nvCxnSpPr>
            <p:cNvPr id="32" name="Straight Connector 31"/>
            <p:cNvCxnSpPr/>
            <p:nvPr/>
          </p:nvCxnSpPr>
          <p:spPr>
            <a:xfrm flipH="1" flipV="1">
              <a:off x="8476951" y="1104900"/>
              <a:ext cx="0" cy="695325"/>
            </a:xfrm>
            <a:prstGeom prst="line">
              <a:avLst/>
            </a:prstGeom>
            <a:ln>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33" name="Text Box 3"/>
            <p:cNvSpPr txBox="1"/>
            <p:nvPr/>
          </p:nvSpPr>
          <p:spPr>
            <a:xfrm>
              <a:off x="8415083" y="1162050"/>
              <a:ext cx="1025266" cy="58102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fontAlgn="auto">
                <a:lnSpc>
                  <a:spcPct val="115000"/>
                </a:lnSpc>
                <a:spcAft>
                  <a:spcPts val="1000"/>
                </a:spcAft>
                <a:defRPr/>
              </a:pPr>
              <a:r>
                <a:rPr lang="en-CA" sz="900" dirty="0">
                  <a:solidFill>
                    <a:schemeClr val="tx1"/>
                  </a:solidFill>
                  <a:latin typeface="Arial" panose="020B0604020202020204" pitchFamily="34" charset="0"/>
                  <a:cs typeface="Arial" panose="020B0604020202020204" pitchFamily="34" charset="0"/>
                </a:rPr>
                <a:t>Change of Law Protection Agreement</a:t>
              </a:r>
              <a:endParaRPr lang="en-US" sz="1100" dirty="0">
                <a:solidFill>
                  <a:schemeClr val="tx1"/>
                </a:solidFill>
                <a:ea typeface="Calibri"/>
                <a:cs typeface="Times New Roman"/>
              </a:endParaRPr>
            </a:p>
          </p:txBody>
        </p:sp>
      </p:grpSp>
      <p:sp>
        <p:nvSpPr>
          <p:cNvPr id="34" name="Rectangle 33"/>
          <p:cNvSpPr/>
          <p:nvPr/>
        </p:nvSpPr>
        <p:spPr>
          <a:xfrm>
            <a:off x="422275" y="5713413"/>
            <a:ext cx="57150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CA" sz="1100" dirty="0" smtClean="0">
                <a:solidFill>
                  <a:schemeClr val="tx1"/>
                </a:solidFill>
              </a:rPr>
              <a:t>Note:  CEAs </a:t>
            </a:r>
            <a:r>
              <a:rPr lang="en-CA" sz="1100" dirty="0">
                <a:solidFill>
                  <a:schemeClr val="tx1"/>
                </a:solidFill>
              </a:rPr>
              <a:t>are “clean energy adjustments”</a:t>
            </a:r>
          </a:p>
        </p:txBody>
      </p:sp>
      <p:sp>
        <p:nvSpPr>
          <p:cNvPr id="35" name="Text Box 34"/>
          <p:cNvSpPr txBox="1"/>
          <p:nvPr/>
        </p:nvSpPr>
        <p:spPr>
          <a:xfrm>
            <a:off x="6924694" y="2552700"/>
            <a:ext cx="519083" cy="3048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ct val="0"/>
              </a:spcBef>
              <a:spcAft>
                <a:spcPts val="1000"/>
              </a:spcAft>
            </a:pPr>
            <a:r>
              <a:rPr lang="en-US" sz="900" dirty="0" smtClean="0">
                <a:latin typeface="Arial"/>
                <a:ea typeface="Calibri"/>
                <a:cs typeface="Times New Roman"/>
              </a:rPr>
              <a:t>equity</a:t>
            </a:r>
            <a:endParaRPr lang="en-US" sz="1100" dirty="0">
              <a:effectLst/>
              <a:ea typeface="Calibri"/>
              <a:cs typeface="Times New Roman"/>
            </a:endParaRPr>
          </a:p>
        </p:txBody>
      </p:sp>
      <p:sp>
        <p:nvSpPr>
          <p:cNvPr id="36" name="Text Box 34"/>
          <p:cNvSpPr txBox="1"/>
          <p:nvPr/>
        </p:nvSpPr>
        <p:spPr>
          <a:xfrm>
            <a:off x="6887302" y="2181225"/>
            <a:ext cx="593866" cy="3238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ct val="0"/>
              </a:spcBef>
              <a:spcAft>
                <a:spcPts val="1000"/>
              </a:spcAft>
            </a:pPr>
            <a:r>
              <a:rPr lang="en-US" sz="900" dirty="0" smtClean="0">
                <a:effectLst/>
                <a:latin typeface="Arial"/>
                <a:ea typeface="Calibri"/>
                <a:cs typeface="Times New Roman"/>
              </a:rPr>
              <a:t>shares</a:t>
            </a:r>
            <a:endParaRPr lang="en-US" sz="1100" dirty="0">
              <a:effectLst/>
              <a:ea typeface="Calibri"/>
              <a:cs typeface="Times New Roman"/>
            </a:endParaRPr>
          </a:p>
        </p:txBody>
      </p:sp>
      <p:cxnSp>
        <p:nvCxnSpPr>
          <p:cNvPr id="37" name="Straight Connector 36"/>
          <p:cNvCxnSpPr/>
          <p:nvPr/>
        </p:nvCxnSpPr>
        <p:spPr>
          <a:xfrm>
            <a:off x="6856698" y="2438400"/>
            <a:ext cx="668648" cy="0"/>
          </a:xfrm>
          <a:prstGeom prst="line">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H="1">
            <a:off x="6856698" y="2743200"/>
            <a:ext cx="668648" cy="0"/>
          </a:xfrm>
          <a:prstGeom prst="line">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39" name="Text Box 29"/>
          <p:cNvSpPr txBox="1"/>
          <p:nvPr/>
        </p:nvSpPr>
        <p:spPr bwMode="auto">
          <a:xfrm>
            <a:off x="1600200" y="3886200"/>
            <a:ext cx="642938" cy="2476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fontAlgn="auto">
              <a:lnSpc>
                <a:spcPct val="115000"/>
              </a:lnSpc>
              <a:spcAft>
                <a:spcPts val="1000"/>
              </a:spcAft>
              <a:defRPr/>
            </a:pPr>
            <a:r>
              <a:rPr lang="en-US" sz="900" dirty="0">
                <a:ea typeface="Calibri"/>
                <a:cs typeface="Times New Roman"/>
              </a:rPr>
              <a:t>CEAs</a:t>
            </a:r>
            <a:endParaRPr lang="en-US" sz="1100" dirty="0">
              <a:ea typeface="Calibri"/>
              <a:cs typeface="Times New Roman"/>
            </a:endParaRPr>
          </a:p>
        </p:txBody>
      </p:sp>
    </p:spTree>
    <p:extLst>
      <p:ext uri="{BB962C8B-B14F-4D97-AF65-F5344CB8AC3E}">
        <p14:creationId xmlns:p14="http://schemas.microsoft.com/office/powerpoint/2010/main" val="15867347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80000" cy="504056"/>
          </a:xfrm>
        </p:spPr>
        <p:txBody>
          <a:bodyPr>
            <a:normAutofit/>
          </a:bodyPr>
          <a:lstStyle/>
          <a:p>
            <a:r>
              <a:rPr lang="en-CA" b="0" dirty="0" smtClean="0">
                <a:latin typeface="Arial" panose="020B0604020202020204" pitchFamily="34" charset="0"/>
                <a:cs typeface="Arial" panose="020B0604020202020204" pitchFamily="34" charset="0"/>
              </a:rPr>
              <a:t>Context</a:t>
            </a:r>
            <a:endParaRPr lang="en-CA" b="0" dirty="0">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467544" y="1068288"/>
            <a:ext cx="8352928" cy="5097016"/>
          </a:xfrm>
        </p:spPr>
        <p:txBody>
          <a:bodyPr>
            <a:noAutofit/>
          </a:bodyPr>
          <a:lstStyle/>
          <a:p>
            <a:pPr fontAlgn="base"/>
            <a:r>
              <a:rPr lang="en-CA" sz="1400" dirty="0">
                <a:latin typeface="Arial" panose="020B0604020202020204" pitchFamily="34" charset="0"/>
                <a:cs typeface="Arial" panose="020B0604020202020204" pitchFamily="34" charset="0"/>
              </a:rPr>
              <a:t>On March 2, 2017, </a:t>
            </a:r>
            <a:r>
              <a:rPr lang="en-CA" sz="1400" dirty="0" smtClean="0">
                <a:latin typeface="Arial" panose="020B0604020202020204" pitchFamily="34" charset="0"/>
                <a:cs typeface="Arial" panose="020B0604020202020204" pitchFamily="34" charset="0"/>
              </a:rPr>
              <a:t>the Province </a:t>
            </a:r>
            <a:r>
              <a:rPr lang="en-CA" sz="1400" dirty="0">
                <a:latin typeface="Arial" panose="020B0604020202020204" pitchFamily="34" charset="0"/>
                <a:cs typeface="Arial" panose="020B0604020202020204" pitchFamily="34" charset="0"/>
              </a:rPr>
              <a:t>announced </a:t>
            </a:r>
            <a:r>
              <a:rPr lang="en-CA" sz="1400" dirty="0" smtClean="0">
                <a:latin typeface="Arial" panose="020B0604020202020204" pitchFamily="34" charset="0"/>
                <a:cs typeface="Arial" panose="020B0604020202020204" pitchFamily="34" charset="0"/>
              </a:rPr>
              <a:t>Ontario’s Fair Hydro Plan (OFHP).  Effective </a:t>
            </a:r>
            <a:r>
              <a:rPr lang="en-CA" sz="1400" dirty="0">
                <a:latin typeface="Arial" panose="020B0604020202020204" pitchFamily="34" charset="0"/>
                <a:cs typeface="Arial" panose="020B0604020202020204" pitchFamily="34" charset="0"/>
              </a:rPr>
              <a:t>July 1, 2017, </a:t>
            </a:r>
            <a:r>
              <a:rPr lang="en-CA" sz="1400" dirty="0" smtClean="0">
                <a:latin typeface="Arial" panose="020B0604020202020204" pitchFamily="34" charset="0"/>
                <a:cs typeface="Arial" panose="020B0604020202020204" pitchFamily="34" charset="0"/>
              </a:rPr>
              <a:t>OFHP has lowered electricity </a:t>
            </a:r>
            <a:r>
              <a:rPr lang="en-CA" sz="1400" dirty="0">
                <a:latin typeface="Arial" panose="020B0604020202020204" pitchFamily="34" charset="0"/>
                <a:cs typeface="Arial" panose="020B0604020202020204" pitchFamily="34" charset="0"/>
              </a:rPr>
              <a:t>bills by 25 per cent on average for </a:t>
            </a:r>
            <a:r>
              <a:rPr lang="en-CA" sz="1400" dirty="0" smtClean="0">
                <a:latin typeface="Arial" panose="020B0604020202020204" pitchFamily="34" charset="0"/>
                <a:cs typeface="Arial" panose="020B0604020202020204" pitchFamily="34" charset="0"/>
              </a:rPr>
              <a:t>residential </a:t>
            </a:r>
            <a:r>
              <a:rPr lang="en-CA" sz="1400" dirty="0">
                <a:latin typeface="Arial" panose="020B0604020202020204" pitchFamily="34" charset="0"/>
                <a:cs typeface="Arial" panose="020B0604020202020204" pitchFamily="34" charset="0"/>
              </a:rPr>
              <a:t>electricity </a:t>
            </a:r>
            <a:r>
              <a:rPr lang="en-CA" sz="1400" dirty="0" smtClean="0">
                <a:latin typeface="Arial" panose="020B0604020202020204" pitchFamily="34" charset="0"/>
                <a:cs typeface="Arial" panose="020B0604020202020204" pitchFamily="34" charset="0"/>
              </a:rPr>
              <a:t>customers and will hold increases to the rate of inflation for four years. As many as half a million small businesses and farms are also benefitting from the reduction.</a:t>
            </a:r>
          </a:p>
          <a:p>
            <a:pPr fontAlgn="base"/>
            <a:endParaRPr lang="en-CA" sz="1400" dirty="0" smtClean="0">
              <a:latin typeface="Arial" panose="020B0604020202020204" pitchFamily="34" charset="0"/>
              <a:cs typeface="Arial" panose="020B0604020202020204" pitchFamily="34" charset="0"/>
            </a:endParaRPr>
          </a:p>
          <a:p>
            <a:pPr fontAlgn="base"/>
            <a:r>
              <a:rPr lang="en-CA" sz="1400" dirty="0" smtClean="0">
                <a:latin typeface="Arial" panose="020B0604020202020204" pitchFamily="34" charset="0"/>
                <a:cs typeface="Arial" panose="020B0604020202020204" pitchFamily="34" charset="0"/>
              </a:rPr>
              <a:t>The reduction reflects a number of initiatives, including the refinancing of a portion of the Global Adjustment (GA), the shifting of cost recovery for electricity support programs (Ontario Electricity Support Program and the majority of Rural or Remote Rate Protection) from electricity bills to provincial revenues, and the 8 per cent rebate introduced on January 1, 2017.</a:t>
            </a:r>
          </a:p>
          <a:p>
            <a:pPr fontAlgn="base"/>
            <a:endParaRPr lang="en-CA" sz="1400" dirty="0" smtClean="0">
              <a:latin typeface="Arial" panose="020B0604020202020204" pitchFamily="34" charset="0"/>
              <a:cs typeface="Arial" panose="020B0604020202020204" pitchFamily="34" charset="0"/>
            </a:endParaRPr>
          </a:p>
          <a:p>
            <a:pPr fontAlgn="base"/>
            <a:r>
              <a:rPr lang="en-CA" sz="1400" dirty="0" smtClean="0">
                <a:latin typeface="Arial" panose="020B0604020202020204" pitchFamily="34" charset="0"/>
                <a:cs typeface="Arial" panose="020B0604020202020204" pitchFamily="34" charset="0"/>
              </a:rPr>
              <a:t>OFHP also includes initiatives </a:t>
            </a:r>
            <a:r>
              <a:rPr lang="en-CA" sz="1400" dirty="0">
                <a:latin typeface="Arial" panose="020B0604020202020204" pitchFamily="34" charset="0"/>
                <a:cs typeface="Arial" panose="020B0604020202020204" pitchFamily="34" charset="0"/>
              </a:rPr>
              <a:t>to reduce costs for </a:t>
            </a:r>
            <a:r>
              <a:rPr lang="en-CA" sz="1400" dirty="0" smtClean="0">
                <a:latin typeface="Arial" panose="020B0604020202020204" pitchFamily="34" charset="0"/>
                <a:cs typeface="Arial" panose="020B0604020202020204" pitchFamily="34" charset="0"/>
              </a:rPr>
              <a:t>low-income, rural/remote, and First Nations consumers, as well as measures to benefit larger consumers.</a:t>
            </a:r>
            <a:endParaRPr lang="en-CA" sz="1400" dirty="0">
              <a:latin typeface="Arial" panose="020B0604020202020204" pitchFamily="34" charset="0"/>
              <a:cs typeface="Arial" panose="020B0604020202020204" pitchFamily="34" charset="0"/>
            </a:endParaRPr>
          </a:p>
          <a:p>
            <a:pPr lvl="1" fontAlgn="base"/>
            <a:endParaRPr lang="en-CA" sz="1400" dirty="0" smtClean="0">
              <a:latin typeface="Arial" panose="020B0604020202020204" pitchFamily="34" charset="0"/>
              <a:cs typeface="Arial" panose="020B0604020202020204" pitchFamily="34" charset="0"/>
            </a:endParaRPr>
          </a:p>
          <a:p>
            <a:pPr fontAlgn="base"/>
            <a:r>
              <a:rPr lang="en-CA" sz="1400" dirty="0" smtClean="0">
                <a:latin typeface="Arial" panose="020B0604020202020204" pitchFamily="34" charset="0"/>
                <a:cs typeface="Arial" panose="020B0604020202020204" pitchFamily="34" charset="0"/>
              </a:rPr>
              <a:t>Through the Rate Mitigation Implementation Group and subcommittees, the Ministry of Energy continues to work through implementation of the following OFHP initiatives:</a:t>
            </a:r>
          </a:p>
          <a:p>
            <a:pPr lvl="1" fontAlgn="base">
              <a:buFont typeface="Arial" panose="020B0604020202020204" pitchFamily="34" charset="0"/>
              <a:buChar char="–"/>
            </a:pPr>
            <a:r>
              <a:rPr lang="en-CA" sz="1200" dirty="0">
                <a:latin typeface="Arial" panose="020B0604020202020204" pitchFamily="34" charset="0"/>
                <a:cs typeface="Arial" panose="020B0604020202020204" pitchFamily="34" charset="0"/>
              </a:rPr>
              <a:t>GA </a:t>
            </a:r>
            <a:r>
              <a:rPr lang="en-CA" sz="1200" dirty="0" smtClean="0">
                <a:latin typeface="Arial" panose="020B0604020202020204" pitchFamily="34" charset="0"/>
                <a:cs typeface="Arial" panose="020B0604020202020204" pitchFamily="34" charset="0"/>
              </a:rPr>
              <a:t>Refinancing</a:t>
            </a:r>
            <a:r>
              <a:rPr lang="en-CA" sz="1200" dirty="0">
                <a:latin typeface="Arial" panose="020B0604020202020204" pitchFamily="34" charset="0"/>
                <a:cs typeface="Arial" panose="020B0604020202020204" pitchFamily="34" charset="0"/>
              </a:rPr>
              <a:t>;</a:t>
            </a:r>
          </a:p>
          <a:p>
            <a:pPr lvl="1" fontAlgn="base">
              <a:buFont typeface="Arial" panose="020B0604020202020204" pitchFamily="34" charset="0"/>
              <a:buChar char="–"/>
            </a:pPr>
            <a:r>
              <a:rPr lang="en-CA" sz="1200" dirty="0" smtClean="0">
                <a:latin typeface="Arial" panose="020B0604020202020204" pitchFamily="34" charset="0"/>
                <a:cs typeface="Arial" panose="020B0604020202020204" pitchFamily="34" charset="0"/>
              </a:rPr>
              <a:t>Electricity Support Programs </a:t>
            </a:r>
            <a:r>
              <a:rPr lang="en-CA" sz="1200" dirty="0">
                <a:latin typeface="Arial" panose="020B0604020202020204" pitchFamily="34" charset="0"/>
                <a:cs typeface="Arial" panose="020B0604020202020204" pitchFamily="34" charset="0"/>
              </a:rPr>
              <a:t>(i.e., Rural or Remote Rate Protection, Ontario Electricity Support Program, First Nation On-Reserve Delivery Credit</a:t>
            </a:r>
            <a:r>
              <a:rPr lang="en-CA" sz="1200" dirty="0" smtClean="0">
                <a:latin typeface="Arial" panose="020B0604020202020204" pitchFamily="34" charset="0"/>
                <a:cs typeface="Arial" panose="020B0604020202020204" pitchFamily="34" charset="0"/>
              </a:rPr>
              <a:t>); and</a:t>
            </a:r>
            <a:endParaRPr lang="en-CA" sz="1200" dirty="0">
              <a:latin typeface="Arial" panose="020B0604020202020204" pitchFamily="34" charset="0"/>
              <a:cs typeface="Arial" panose="020B0604020202020204" pitchFamily="34" charset="0"/>
            </a:endParaRPr>
          </a:p>
          <a:p>
            <a:pPr lvl="1" fontAlgn="base">
              <a:buFont typeface="Arial" panose="020B0604020202020204" pitchFamily="34" charset="0"/>
              <a:buChar char="–"/>
            </a:pPr>
            <a:r>
              <a:rPr lang="en-CA" sz="1200" dirty="0" smtClean="0">
                <a:latin typeface="Arial" panose="020B0604020202020204" pitchFamily="34" charset="0"/>
                <a:cs typeface="Arial" panose="020B0604020202020204" pitchFamily="34" charset="0"/>
              </a:rPr>
              <a:t>The Affordability Fund.</a:t>
            </a:r>
            <a:endParaRPr lang="en-CA" sz="1200" dirty="0">
              <a:latin typeface="Arial" panose="020B0604020202020204" pitchFamily="34" charset="0"/>
              <a:cs typeface="Arial" panose="020B0604020202020204" pitchFamily="34" charset="0"/>
            </a:endParaRPr>
          </a:p>
          <a:p>
            <a:pPr fontAlgn="base"/>
            <a:endParaRPr lang="en-CA" sz="1400" dirty="0">
              <a:latin typeface="Arial" panose="020B0604020202020204" pitchFamily="34" charset="0"/>
              <a:cs typeface="Arial" panose="020B0604020202020204" pitchFamily="34" charset="0"/>
            </a:endParaRPr>
          </a:p>
          <a:p>
            <a:pPr fontAlgn="base"/>
            <a:endParaRPr lang="en-CA" sz="1400" dirty="0">
              <a:latin typeface="Arial" panose="020B0604020202020204" pitchFamily="34" charset="0"/>
              <a:cs typeface="Arial" panose="020B0604020202020204" pitchFamily="34" charset="0"/>
            </a:endParaRPr>
          </a:p>
          <a:p>
            <a:pPr marL="0" indent="0" fontAlgn="base">
              <a:buNone/>
            </a:pPr>
            <a:endParaRPr lang="en-CA" sz="1400" dirty="0" smtClean="0">
              <a:latin typeface="Arial" panose="020B0604020202020204" pitchFamily="34" charset="0"/>
              <a:cs typeface="Arial" panose="020B0604020202020204" pitchFamily="34" charset="0"/>
            </a:endParaRPr>
          </a:p>
          <a:p>
            <a:pPr marL="800100" lvl="1" indent="-342900" fontAlgn="base">
              <a:buFont typeface="+mj-lt"/>
              <a:buAutoNum type="arabicPeriod"/>
            </a:pPr>
            <a:endParaRPr lang="en-CA" sz="1400" dirty="0" smtClean="0">
              <a:latin typeface="Arial" panose="020B0604020202020204" pitchFamily="34" charset="0"/>
              <a:cs typeface="Arial" panose="020B0604020202020204" pitchFamily="34" charset="0"/>
            </a:endParaRPr>
          </a:p>
          <a:p>
            <a:pPr marL="800100" lvl="1" indent="-342900" fontAlgn="base">
              <a:buFont typeface="+mj-lt"/>
              <a:buAutoNum type="arabicPeriod"/>
            </a:pPr>
            <a:endParaRPr lang="en-CA" sz="1400" dirty="0" smtClean="0">
              <a:latin typeface="Arial" panose="020B0604020202020204" pitchFamily="34" charset="0"/>
              <a:cs typeface="Arial" panose="020B0604020202020204" pitchFamily="34" charset="0"/>
            </a:endParaRPr>
          </a:p>
          <a:p>
            <a:pPr marL="0" indent="0" fontAlgn="base">
              <a:buNone/>
            </a:pPr>
            <a:endParaRPr lang="en-CA" sz="1400" dirty="0" smtClean="0">
              <a:latin typeface="Arial" panose="020B0604020202020204" pitchFamily="34" charset="0"/>
              <a:cs typeface="Arial" panose="020B0604020202020204" pitchFamily="34" charset="0"/>
            </a:endParaRPr>
          </a:p>
          <a:p>
            <a:pPr fontAlgn="base"/>
            <a:endParaRPr lang="en-CA" sz="1400" dirty="0" smtClean="0">
              <a:latin typeface="Arial" panose="020B0604020202020204" pitchFamily="34" charset="0"/>
              <a:cs typeface="Arial" panose="020B0604020202020204" pitchFamily="34" charset="0"/>
            </a:endParaRPr>
          </a:p>
          <a:p>
            <a:pPr fontAlgn="base"/>
            <a:endParaRPr lang="en-CA" sz="1400" dirty="0">
              <a:latin typeface="Arial" panose="020B0604020202020204" pitchFamily="34" charset="0"/>
              <a:cs typeface="Arial" panose="020B0604020202020204" pitchFamily="34" charset="0"/>
            </a:endParaRPr>
          </a:p>
          <a:p>
            <a:pPr fontAlgn="base"/>
            <a:endParaRPr lang="en-CA" sz="1400" dirty="0" smtClean="0">
              <a:latin typeface="Arial" panose="020B0604020202020204" pitchFamily="34" charset="0"/>
              <a:cs typeface="Arial" panose="020B0604020202020204" pitchFamily="34" charset="0"/>
            </a:endParaRPr>
          </a:p>
          <a:p>
            <a:endParaRPr lang="en-CA"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93876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24936" cy="527720"/>
          </a:xfrm>
        </p:spPr>
        <p:txBody>
          <a:bodyPr>
            <a:normAutofit/>
          </a:bodyPr>
          <a:lstStyle/>
          <a:p>
            <a:pPr marL="457200" indent="-457200">
              <a:buFont typeface="+mj-lt"/>
              <a:buAutoNum type="arabicParenR"/>
            </a:pPr>
            <a:r>
              <a:rPr lang="en-CA" b="0" dirty="0" smtClean="0">
                <a:latin typeface="Arial" panose="020B0604020202020204" pitchFamily="34" charset="0"/>
                <a:cs typeface="Arial" panose="020B0604020202020204" pitchFamily="34" charset="0"/>
              </a:rPr>
              <a:t>Global Adjustment (GA) Refinancing</a:t>
            </a:r>
            <a:endParaRPr lang="en-CA" b="0" dirty="0">
              <a:latin typeface="Arial" panose="020B0604020202020204" pitchFamily="34" charset="0"/>
              <a:cs typeface="Arial" panose="020B0604020202020204" pitchFamily="34" charset="0"/>
            </a:endParaRPr>
          </a:p>
        </p:txBody>
      </p:sp>
      <p:sp>
        <p:nvSpPr>
          <p:cNvPr id="4" name="Content Placeholder 3"/>
          <p:cNvSpPr>
            <a:spLocks noGrp="1"/>
          </p:cNvSpPr>
          <p:nvPr>
            <p:ph idx="1"/>
          </p:nvPr>
        </p:nvSpPr>
        <p:spPr>
          <a:xfrm>
            <a:off x="539552" y="980728"/>
            <a:ext cx="8424936" cy="5400600"/>
          </a:xfrm>
        </p:spPr>
        <p:txBody>
          <a:bodyPr>
            <a:noAutofit/>
          </a:bodyPr>
          <a:lstStyle/>
          <a:p>
            <a:pPr fontAlgn="base"/>
            <a:r>
              <a:rPr lang="en-CA" sz="1400" dirty="0" smtClean="0">
                <a:latin typeface="Arial" panose="020B0604020202020204" pitchFamily="34" charset="0"/>
                <a:cs typeface="Arial" panose="020B0604020202020204" pitchFamily="34" charset="0"/>
              </a:rPr>
              <a:t>The </a:t>
            </a:r>
            <a:r>
              <a:rPr lang="en-CA" sz="1400" i="1" dirty="0">
                <a:latin typeface="Arial" panose="020B0604020202020204" pitchFamily="34" charset="0"/>
                <a:cs typeface="Arial" panose="020B0604020202020204" pitchFamily="34" charset="0"/>
              </a:rPr>
              <a:t>Ontario Fair Hydro </a:t>
            </a:r>
            <a:r>
              <a:rPr lang="en-CA" sz="1400" i="1" dirty="0" smtClean="0">
                <a:latin typeface="Arial" panose="020B0604020202020204" pitchFamily="34" charset="0"/>
                <a:cs typeface="Arial" panose="020B0604020202020204" pitchFamily="34" charset="0"/>
              </a:rPr>
              <a:t>Plan Act</a:t>
            </a:r>
            <a:r>
              <a:rPr lang="en-CA" sz="1400" i="1" dirty="0">
                <a:latin typeface="Arial" panose="020B0604020202020204" pitchFamily="34" charset="0"/>
                <a:cs typeface="Arial" panose="020B0604020202020204" pitchFamily="34" charset="0"/>
              </a:rPr>
              <a:t>, </a:t>
            </a:r>
            <a:r>
              <a:rPr lang="en-CA" sz="1400" i="1" dirty="0" smtClean="0">
                <a:latin typeface="Arial" panose="020B0604020202020204" pitchFamily="34" charset="0"/>
                <a:cs typeface="Arial" panose="020B0604020202020204" pitchFamily="34" charset="0"/>
              </a:rPr>
              <a:t>2017 </a:t>
            </a:r>
            <a:r>
              <a:rPr lang="en-CA" sz="1400" dirty="0" smtClean="0">
                <a:latin typeface="Arial" panose="020B0604020202020204" pitchFamily="34" charset="0"/>
                <a:cs typeface="Arial" panose="020B0604020202020204" pitchFamily="34" charset="0"/>
              </a:rPr>
              <a:t>(OFHPA), </a:t>
            </a:r>
            <a:r>
              <a:rPr lang="en-CA" sz="1400" dirty="0">
                <a:latin typeface="Arial" panose="020B0604020202020204" pitchFamily="34" charset="0"/>
                <a:cs typeface="Arial" panose="020B0604020202020204" pitchFamily="34" charset="0"/>
              </a:rPr>
              <a:t>enables IESO to establish a variance account to record the deferral amounts from the difference between collections from current ratepayers and payment obligations to generators and conservation, and to create a regulatory asset as the Act provides IESO the right to recover the balance in the variance </a:t>
            </a:r>
            <a:r>
              <a:rPr lang="en-CA" sz="1400" dirty="0" smtClean="0">
                <a:latin typeface="Arial" panose="020B0604020202020204" pitchFamily="34" charset="0"/>
                <a:cs typeface="Arial" panose="020B0604020202020204" pitchFamily="34" charset="0"/>
              </a:rPr>
              <a:t>account.</a:t>
            </a:r>
            <a:endParaRPr lang="en-CA" sz="1400" dirty="0">
              <a:latin typeface="Arial" panose="020B0604020202020204" pitchFamily="34" charset="0"/>
              <a:cs typeface="Arial" panose="020B0604020202020204" pitchFamily="34" charset="0"/>
            </a:endParaRPr>
          </a:p>
          <a:p>
            <a:pPr lvl="1" fontAlgn="base">
              <a:buFont typeface="Arial" panose="020B0604020202020204" pitchFamily="34" charset="0"/>
              <a:buChar char="−"/>
            </a:pPr>
            <a:r>
              <a:rPr lang="en-CA" sz="1200" dirty="0" smtClean="0">
                <a:latin typeface="Arial" panose="020B0604020202020204" pitchFamily="34" charset="0"/>
                <a:cs typeface="Arial" panose="020B0604020202020204" pitchFamily="34" charset="0"/>
              </a:rPr>
              <a:t>The IESO can then sell the regulatory asset – the right to recover those deferred amounts from specified consumers in the future </a:t>
            </a:r>
          </a:p>
          <a:p>
            <a:pPr lvl="1" fontAlgn="base">
              <a:buFont typeface="Arial" panose="020B0604020202020204" pitchFamily="34" charset="0"/>
              <a:buChar char="−"/>
            </a:pPr>
            <a:r>
              <a:rPr lang="en-CA" sz="1200" dirty="0" smtClean="0">
                <a:latin typeface="Arial" panose="020B0604020202020204" pitchFamily="34" charset="0"/>
                <a:cs typeface="Arial" panose="020B0604020202020204" pitchFamily="34" charset="0"/>
              </a:rPr>
              <a:t>OPG, as the Financial Services Manager (FSM), is authorized to establish one or more financing entities that may incur funding obligations to finance the purchase of the regulatory asset</a:t>
            </a:r>
          </a:p>
          <a:p>
            <a:pPr lvl="1" fontAlgn="base">
              <a:buFont typeface="Arial" panose="020B0604020202020204" pitchFamily="34" charset="0"/>
              <a:buChar char="−"/>
            </a:pPr>
            <a:r>
              <a:rPr lang="en-CA" sz="1200" dirty="0" smtClean="0">
                <a:latin typeface="Arial" panose="020B0604020202020204" pitchFamily="34" charset="0"/>
                <a:cs typeface="Arial" panose="020B0604020202020204" pitchFamily="34" charset="0"/>
              </a:rPr>
              <a:t>A financing entity purchasing the regulatory asset would effectively finance IESO’s shortfall in current rates not received from ratepayers.</a:t>
            </a:r>
          </a:p>
          <a:p>
            <a:pPr marL="457200" lvl="1" indent="0" fontAlgn="base">
              <a:buNone/>
            </a:pPr>
            <a:endParaRPr lang="en-CA" sz="600" dirty="0" smtClean="0">
              <a:latin typeface="Arial" panose="020B0604020202020204" pitchFamily="34" charset="0"/>
              <a:cs typeface="Arial" panose="020B0604020202020204" pitchFamily="34" charset="0"/>
            </a:endParaRPr>
          </a:p>
          <a:p>
            <a:pPr marL="280988" lvl="1" indent="-280988" fontAlgn="base">
              <a:buFont typeface="Arial" panose="020B0604020202020204" pitchFamily="34" charset="0"/>
              <a:buChar char="•"/>
            </a:pPr>
            <a:r>
              <a:rPr lang="en-CA" sz="1400" dirty="0" smtClean="0">
                <a:latin typeface="Arial" panose="020B0604020202020204" pitchFamily="34" charset="0"/>
                <a:cs typeface="Arial" panose="020B0604020202020204" pitchFamily="34" charset="0"/>
              </a:rPr>
              <a:t>In </a:t>
            </a:r>
            <a:r>
              <a:rPr lang="en-CA" sz="1400" dirty="0">
                <a:latin typeface="Arial" panose="020B0604020202020204" pitchFamily="34" charset="0"/>
                <a:cs typeface="Arial" panose="020B0604020202020204" pitchFamily="34" charset="0"/>
              </a:rPr>
              <a:t>order to support the establishment of a financing entity, facilitate ongoing funding requirements of </a:t>
            </a:r>
            <a:r>
              <a:rPr lang="en-CA" sz="1400" dirty="0" smtClean="0">
                <a:latin typeface="Arial" panose="020B0604020202020204" pitchFamily="34" charset="0"/>
                <a:cs typeface="Arial" panose="020B0604020202020204" pitchFamily="34" charset="0"/>
              </a:rPr>
              <a:t>GA refinancing and </a:t>
            </a:r>
            <a:r>
              <a:rPr lang="en-CA" sz="1400" dirty="0">
                <a:latin typeface="Arial" panose="020B0604020202020204" pitchFamily="34" charset="0"/>
                <a:cs typeface="Arial" panose="020B0604020202020204" pitchFamily="34" charset="0"/>
              </a:rPr>
              <a:t>optimize ratepayer impacts, OPG and the Province have been </a:t>
            </a:r>
            <a:r>
              <a:rPr lang="en-CA" sz="1400" dirty="0" smtClean="0">
                <a:latin typeface="Arial" panose="020B0604020202020204" pitchFamily="34" charset="0"/>
                <a:cs typeface="Arial" panose="020B0604020202020204" pitchFamily="34" charset="0"/>
              </a:rPr>
              <a:t>working with ENERGY agencies, key ministries, and external advisors </a:t>
            </a:r>
            <a:r>
              <a:rPr lang="en-CA" sz="1400" dirty="0">
                <a:latin typeface="Arial" panose="020B0604020202020204" pitchFamily="34" charset="0"/>
                <a:cs typeface="Arial" panose="020B0604020202020204" pitchFamily="34" charset="0"/>
              </a:rPr>
              <a:t>on finalizing the details for a number of business </a:t>
            </a:r>
            <a:r>
              <a:rPr lang="en-CA" sz="1400" dirty="0" smtClean="0">
                <a:latin typeface="Arial" panose="020B0604020202020204" pitchFamily="34" charset="0"/>
                <a:cs typeface="Arial" panose="020B0604020202020204" pitchFamily="34" charset="0"/>
              </a:rPr>
              <a:t>items: </a:t>
            </a:r>
          </a:p>
          <a:p>
            <a:pPr lvl="1" fontAlgn="base">
              <a:buFont typeface="Arial" panose="020B0604020202020204" pitchFamily="34" charset="0"/>
              <a:buChar char="−"/>
            </a:pPr>
            <a:r>
              <a:rPr lang="en-CA" sz="1200" dirty="0" smtClean="0">
                <a:latin typeface="Arial" panose="020B0604020202020204" pitchFamily="34" charset="0"/>
                <a:cs typeface="Arial" panose="020B0604020202020204" pitchFamily="34" charset="0"/>
              </a:rPr>
              <a:t>Provincial </a:t>
            </a:r>
            <a:r>
              <a:rPr lang="en-CA" sz="1200" dirty="0">
                <a:latin typeface="Arial" panose="020B0604020202020204" pitchFamily="34" charset="0"/>
                <a:cs typeface="Arial" panose="020B0604020202020204" pitchFamily="34" charset="0"/>
              </a:rPr>
              <a:t>support </a:t>
            </a:r>
            <a:r>
              <a:rPr lang="en-CA" sz="1200" dirty="0" smtClean="0">
                <a:latin typeface="Arial" panose="020B0604020202020204" pitchFamily="34" charset="0"/>
                <a:cs typeface="Arial" panose="020B0604020202020204" pitchFamily="34" charset="0"/>
              </a:rPr>
              <a:t>agreements; </a:t>
            </a:r>
          </a:p>
          <a:p>
            <a:pPr lvl="1" fontAlgn="base">
              <a:buFont typeface="Arial" panose="020B0604020202020204" pitchFamily="34" charset="0"/>
              <a:buChar char="−"/>
            </a:pPr>
            <a:r>
              <a:rPr lang="en-CA" sz="1200" dirty="0" smtClean="0">
                <a:latin typeface="Arial" panose="020B0604020202020204" pitchFamily="34" charset="0"/>
                <a:cs typeface="Arial" panose="020B0604020202020204" pitchFamily="34" charset="0"/>
              </a:rPr>
              <a:t>OPG’s Financing Plan / Mark Activity; </a:t>
            </a:r>
          </a:p>
          <a:p>
            <a:pPr lvl="1" fontAlgn="base">
              <a:buFont typeface="Arial" panose="020B0604020202020204" pitchFamily="34" charset="0"/>
              <a:buChar char="−"/>
            </a:pPr>
            <a:r>
              <a:rPr lang="en-US" sz="1200" dirty="0" smtClean="0">
                <a:latin typeface="Arial" panose="020B0604020202020204" pitchFamily="34" charset="0"/>
                <a:cs typeface="Arial" panose="020B0604020202020204" pitchFamily="34" charset="0"/>
              </a:rPr>
              <a:t>OPG’s Equity Injection; </a:t>
            </a:r>
          </a:p>
          <a:p>
            <a:pPr lvl="1" fontAlgn="base">
              <a:buFont typeface="Arial" panose="020B0604020202020204" pitchFamily="34" charset="0"/>
              <a:buChar char="−"/>
            </a:pPr>
            <a:r>
              <a:rPr lang="en-US" sz="1200" dirty="0">
                <a:latin typeface="Arial" panose="020B0604020202020204" pitchFamily="34" charset="0"/>
                <a:cs typeface="Arial" panose="020B0604020202020204" pitchFamily="34" charset="0"/>
              </a:rPr>
              <a:t>Protocol for </a:t>
            </a:r>
            <a:r>
              <a:rPr lang="en-US" sz="1200" dirty="0" smtClean="0">
                <a:latin typeface="Arial" panose="020B0604020202020204" pitchFamily="34" charset="0"/>
                <a:cs typeface="Arial" panose="020B0604020202020204" pitchFamily="34" charset="0"/>
              </a:rPr>
              <a:t>Subordinated;</a:t>
            </a:r>
          </a:p>
          <a:p>
            <a:pPr lvl="1" fontAlgn="base">
              <a:buFont typeface="Arial" panose="020B0604020202020204" pitchFamily="34" charset="0"/>
              <a:buChar char="−"/>
            </a:pPr>
            <a:r>
              <a:rPr lang="en-US" sz="1200" dirty="0">
                <a:latin typeface="Arial" panose="020B0604020202020204" pitchFamily="34" charset="0"/>
                <a:cs typeface="Arial" panose="020B0604020202020204" pitchFamily="34" charset="0"/>
              </a:rPr>
              <a:t>PILs </a:t>
            </a:r>
            <a:r>
              <a:rPr lang="en-US" sz="1200" dirty="0" smtClean="0">
                <a:latin typeface="Arial" panose="020B0604020202020204" pitchFamily="34" charset="0"/>
                <a:cs typeface="Arial" panose="020B0604020202020204" pitchFamily="34" charset="0"/>
              </a:rPr>
              <a:t>Exemption; and</a:t>
            </a:r>
          </a:p>
          <a:p>
            <a:pPr lvl="1" fontAlgn="base">
              <a:buFont typeface="Arial" panose="020B0604020202020204" pitchFamily="34" charset="0"/>
              <a:buChar char="−"/>
            </a:pPr>
            <a:r>
              <a:rPr lang="en-US" sz="1200" dirty="0">
                <a:latin typeface="Arial" panose="020B0604020202020204" pitchFamily="34" charset="0"/>
                <a:cs typeface="Arial" panose="020B0604020202020204" pitchFamily="34" charset="0"/>
              </a:rPr>
              <a:t>OPG / IESO Commercial </a:t>
            </a:r>
            <a:r>
              <a:rPr lang="en-US" sz="1200" dirty="0" smtClean="0">
                <a:latin typeface="Arial" panose="020B0604020202020204" pitchFamily="34" charset="0"/>
                <a:cs typeface="Arial" panose="020B0604020202020204" pitchFamily="34" charset="0"/>
              </a:rPr>
              <a:t>Agreement. </a:t>
            </a:r>
            <a:endParaRPr lang="en-CA" sz="1200" dirty="0">
              <a:latin typeface="Arial" panose="020B0604020202020204" pitchFamily="34" charset="0"/>
              <a:cs typeface="Arial" panose="020B0604020202020204" pitchFamily="34" charset="0"/>
            </a:endParaRPr>
          </a:p>
          <a:p>
            <a:pPr marL="0" indent="0" fontAlgn="base">
              <a:buNone/>
            </a:pPr>
            <a:r>
              <a:rPr lang="en-US" sz="1400" b="1" dirty="0" smtClean="0">
                <a:latin typeface="Arial" panose="020B0604020202020204" pitchFamily="34" charset="0"/>
                <a:cs typeface="Arial" panose="020B0604020202020204" pitchFamily="34" charset="0"/>
              </a:rPr>
              <a:t>Next Step:</a:t>
            </a:r>
            <a:endParaRPr lang="en-CA" sz="1400" b="1" dirty="0">
              <a:latin typeface="Arial" panose="020B0604020202020204" pitchFamily="34" charset="0"/>
              <a:cs typeface="Arial" panose="020B0604020202020204" pitchFamily="34" charset="0"/>
            </a:endParaRPr>
          </a:p>
          <a:p>
            <a:pPr fontAlgn="base"/>
            <a:r>
              <a:rPr lang="en-CA" sz="1400" dirty="0" smtClean="0">
                <a:latin typeface="Arial" panose="020B0604020202020204" pitchFamily="34" charset="0"/>
                <a:cs typeface="Arial" panose="020B0604020202020204" pitchFamily="34" charset="0"/>
              </a:rPr>
              <a:t>Ongoing business issues (see next section).</a:t>
            </a:r>
            <a:endParaRPr lang="en-CA" sz="1400" dirty="0">
              <a:latin typeface="Arial" panose="020B0604020202020204" pitchFamily="34" charset="0"/>
              <a:cs typeface="Arial" panose="020B0604020202020204" pitchFamily="34" charset="0"/>
            </a:endParaRPr>
          </a:p>
          <a:p>
            <a:pPr marL="800100" lvl="1" indent="-342900" fontAlgn="base">
              <a:buFont typeface="+mj-lt"/>
              <a:buAutoNum type="arabicPeriod"/>
            </a:pPr>
            <a:endParaRPr lang="en-CA" sz="1400" dirty="0">
              <a:latin typeface="Arial" panose="020B0604020202020204" pitchFamily="34" charset="0"/>
              <a:cs typeface="Arial" panose="020B0604020202020204" pitchFamily="34" charset="0"/>
            </a:endParaRPr>
          </a:p>
          <a:p>
            <a:pPr marL="338138" indent="-342900" fontAlgn="base"/>
            <a:endParaRPr lang="en-CA" sz="1400" dirty="0" smtClean="0">
              <a:latin typeface="Arial" panose="020B0604020202020204" pitchFamily="34" charset="0"/>
              <a:cs typeface="Arial" panose="020B0604020202020204" pitchFamily="34" charset="0"/>
            </a:endParaRPr>
          </a:p>
          <a:p>
            <a:pPr marL="800100" lvl="1" indent="-342900" fontAlgn="base">
              <a:buFont typeface="+mj-lt"/>
              <a:buAutoNum type="arabicPeriod"/>
            </a:pPr>
            <a:endParaRPr lang="en-CA" sz="1400" dirty="0" smtClean="0">
              <a:latin typeface="Arial" panose="020B0604020202020204" pitchFamily="34" charset="0"/>
              <a:cs typeface="Arial" panose="020B0604020202020204" pitchFamily="34" charset="0"/>
            </a:endParaRPr>
          </a:p>
          <a:p>
            <a:pPr marL="800100" lvl="1" indent="-342900" fontAlgn="base">
              <a:buFont typeface="+mj-lt"/>
              <a:buAutoNum type="arabicPeriod"/>
            </a:pPr>
            <a:endParaRPr lang="en-CA" sz="1400" dirty="0" smtClean="0">
              <a:latin typeface="Arial" panose="020B0604020202020204" pitchFamily="34" charset="0"/>
              <a:cs typeface="Arial" panose="020B0604020202020204" pitchFamily="34" charset="0"/>
            </a:endParaRPr>
          </a:p>
          <a:p>
            <a:pPr marL="0" indent="0" fontAlgn="base">
              <a:buNone/>
            </a:pPr>
            <a:endParaRPr lang="en-CA" sz="1400" dirty="0" smtClean="0">
              <a:latin typeface="Arial" panose="020B0604020202020204" pitchFamily="34" charset="0"/>
              <a:cs typeface="Arial" panose="020B0604020202020204" pitchFamily="34" charset="0"/>
            </a:endParaRPr>
          </a:p>
          <a:p>
            <a:pPr fontAlgn="base"/>
            <a:endParaRPr lang="en-CA" sz="1400" dirty="0" smtClean="0">
              <a:latin typeface="Arial" panose="020B0604020202020204" pitchFamily="34" charset="0"/>
              <a:cs typeface="Arial" panose="020B0604020202020204" pitchFamily="34" charset="0"/>
            </a:endParaRPr>
          </a:p>
          <a:p>
            <a:pPr fontAlgn="base"/>
            <a:endParaRPr lang="en-CA" sz="1400" dirty="0">
              <a:latin typeface="Arial" panose="020B0604020202020204" pitchFamily="34" charset="0"/>
              <a:cs typeface="Arial" panose="020B0604020202020204" pitchFamily="34" charset="0"/>
            </a:endParaRPr>
          </a:p>
          <a:p>
            <a:pPr fontAlgn="base"/>
            <a:endParaRPr lang="en-CA" sz="1400" dirty="0" smtClean="0">
              <a:latin typeface="Arial" panose="020B0604020202020204" pitchFamily="34" charset="0"/>
              <a:cs typeface="Arial" panose="020B0604020202020204" pitchFamily="34" charset="0"/>
            </a:endParaRPr>
          </a:p>
          <a:p>
            <a:endParaRPr lang="en-CA"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457132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825" y="404664"/>
            <a:ext cx="8310563" cy="509736"/>
          </a:xfrm>
        </p:spPr>
        <p:txBody>
          <a:bodyPr rtlCol="0">
            <a:normAutofit/>
          </a:bodyPr>
          <a:lstStyle/>
          <a:p>
            <a:pPr marL="514350" indent="-514350" eaLnBrk="1" fontAlgn="auto" hangingPunct="1">
              <a:spcAft>
                <a:spcPts val="0"/>
              </a:spcAft>
              <a:buFont typeface="+mj-lt"/>
              <a:buAutoNum type="arabicParenR" startAt="2"/>
              <a:defRPr/>
            </a:pPr>
            <a:r>
              <a:rPr lang="en-CA" b="0" dirty="0" smtClean="0">
                <a:latin typeface="Arial" panose="020B0604020202020204" pitchFamily="34" charset="0"/>
                <a:cs typeface="Arial" panose="020B0604020202020204" pitchFamily="34" charset="0"/>
              </a:rPr>
              <a:t>Business Items – Provincial Support Agreements</a:t>
            </a:r>
            <a:endParaRPr lang="en-CA" b="0" dirty="0">
              <a:latin typeface="Arial" panose="020B0604020202020204" pitchFamily="34" charset="0"/>
              <a:cs typeface="Arial" panose="020B0604020202020204" pitchFamily="34" charset="0"/>
            </a:endParaRPr>
          </a:p>
        </p:txBody>
      </p:sp>
      <p:sp>
        <p:nvSpPr>
          <p:cNvPr id="5" name="Content Placeholder 2"/>
          <p:cNvSpPr txBox="1">
            <a:spLocks/>
          </p:cNvSpPr>
          <p:nvPr/>
        </p:nvSpPr>
        <p:spPr bwMode="auto">
          <a:xfrm>
            <a:off x="435329" y="1023490"/>
            <a:ext cx="8385143" cy="4997798"/>
          </a:xfrm>
          <a:prstGeom prst="rect">
            <a:avLst/>
          </a:prstGeom>
          <a:noFill/>
          <a:ln w="9525">
            <a:noFill/>
            <a:miter lim="800000"/>
            <a:headEnd/>
            <a:tailEnd/>
          </a:ln>
        </p:spPr>
        <p:txBody>
          <a:bodyPr/>
          <a:lstStyle/>
          <a:p>
            <a:pPr marL="280988" lvl="1" indent="-280988">
              <a:spcBef>
                <a:spcPts val="600"/>
              </a:spcBef>
              <a:spcAft>
                <a:spcPts val="600"/>
              </a:spcAft>
              <a:buFont typeface="Arial" charset="0"/>
              <a:buChar char="•"/>
            </a:pPr>
            <a:r>
              <a:rPr lang="en-CA" sz="1100" dirty="0">
                <a:latin typeface="Arial" panose="020B0604020202020204" pitchFamily="34" charset="0"/>
                <a:cs typeface="Arial" panose="020B0604020202020204" pitchFamily="34" charset="0"/>
              </a:rPr>
              <a:t>A Change of Law Protection Agreement is being negotiated between the Province, OPG, the Issuer Trustee and the Indenture Trustee. An accompanying Change of Law Process Agreement is being negotiated between the Province and OPG, which covers procedural mechanics as pertains to the rights and responsibilities of the two parties. </a:t>
            </a:r>
            <a:endParaRPr lang="en-CA" sz="1100" dirty="0" smtClean="0">
              <a:latin typeface="Arial" panose="020B0604020202020204" pitchFamily="34" charset="0"/>
              <a:cs typeface="Arial" panose="020B0604020202020204" pitchFamily="34" charset="0"/>
            </a:endParaRPr>
          </a:p>
          <a:p>
            <a:pPr marL="742950" lvl="2" indent="-285750">
              <a:spcBef>
                <a:spcPts val="600"/>
              </a:spcBef>
              <a:spcAft>
                <a:spcPts val="600"/>
              </a:spcAft>
              <a:buFont typeface="Arial" panose="020B0604020202020204" pitchFamily="34" charset="0"/>
              <a:buChar char="−"/>
            </a:pPr>
            <a:r>
              <a:rPr lang="en-CA" sz="1050" dirty="0">
                <a:latin typeface="Arial" panose="020B0604020202020204" pitchFamily="34" charset="0"/>
                <a:cs typeface="Arial" panose="020B0604020202020204" pitchFamily="34" charset="0"/>
              </a:rPr>
              <a:t>To purchase the regulatory asset from IESO, the Financing Entity must borrow a portion of the funds from capital markets (planned to be 51%, with other financing to come from OPG and, indirectly, the Province</a:t>
            </a:r>
            <a:r>
              <a:rPr lang="en-CA" sz="1050" dirty="0" smtClean="0">
                <a:latin typeface="Arial" panose="020B0604020202020204" pitchFamily="34" charset="0"/>
                <a:cs typeface="Arial" panose="020B0604020202020204" pitchFamily="34" charset="0"/>
              </a:rPr>
              <a:t>).  OPG’s </a:t>
            </a:r>
            <a:r>
              <a:rPr lang="en-CA" sz="1050" dirty="0">
                <a:latin typeface="Arial" panose="020B0604020202020204" pitchFamily="34" charset="0"/>
                <a:cs typeface="Arial" panose="020B0604020202020204" pitchFamily="34" charset="0"/>
              </a:rPr>
              <a:t>financial advisors have indicated that without adequate protection against legislative, judicial and organizational risk, the debt would not be financeable or would result in higher financing costs, to be passed on to </a:t>
            </a:r>
            <a:r>
              <a:rPr lang="en-CA" sz="1050" dirty="0" smtClean="0">
                <a:latin typeface="Arial" panose="020B0604020202020204" pitchFamily="34" charset="0"/>
                <a:cs typeface="Arial" panose="020B0604020202020204" pitchFamily="34" charset="0"/>
              </a:rPr>
              <a:t>ratepayers.  Note:  OPG also requires the provincial support agreements to secure its “warehousing” credit facility.   </a:t>
            </a:r>
            <a:endParaRPr lang="en-CA" sz="1050" dirty="0">
              <a:latin typeface="Arial" panose="020B0604020202020204" pitchFamily="34" charset="0"/>
              <a:cs typeface="Arial" panose="020B0604020202020204" pitchFamily="34" charset="0"/>
            </a:endParaRPr>
          </a:p>
          <a:p>
            <a:pPr marL="280988" lvl="1" indent="-280988">
              <a:spcBef>
                <a:spcPts val="600"/>
              </a:spcBef>
              <a:spcAft>
                <a:spcPts val="600"/>
              </a:spcAft>
              <a:buFont typeface="Arial" charset="0"/>
              <a:buChar char="•"/>
            </a:pPr>
            <a:r>
              <a:rPr lang="en-CA" sz="1100" dirty="0" smtClean="0">
                <a:latin typeface="Arial" panose="020B0604020202020204" pitchFamily="34" charset="0"/>
                <a:cs typeface="Arial" panose="020B0604020202020204" pitchFamily="34" charset="0"/>
              </a:rPr>
              <a:t>The Ministers of Energy and Finance have the authority to negotiate and enter into a protection agreement that </a:t>
            </a:r>
            <a:r>
              <a:rPr lang="en-CA" sz="1100" dirty="0">
                <a:latin typeface="Arial" panose="020B0604020202020204" pitchFamily="34" charset="0"/>
                <a:cs typeface="Arial" panose="020B0604020202020204" pitchFamily="34" charset="0"/>
              </a:rPr>
              <a:t>supports the Financing </a:t>
            </a:r>
            <a:r>
              <a:rPr lang="en-CA" sz="1100" dirty="0" smtClean="0">
                <a:latin typeface="Arial" panose="020B0604020202020204" pitchFamily="34" charset="0"/>
                <a:cs typeface="Arial" panose="020B0604020202020204" pitchFamily="34" charset="0"/>
              </a:rPr>
              <a:t>Entity </a:t>
            </a:r>
            <a:r>
              <a:rPr lang="en-CA" sz="1100" dirty="0">
                <a:latin typeface="Arial" panose="020B0604020202020204" pitchFamily="34" charset="0"/>
                <a:cs typeface="Arial" panose="020B0604020202020204" pitchFamily="34" charset="0"/>
              </a:rPr>
              <a:t>and prospective debt holders such </a:t>
            </a:r>
            <a:r>
              <a:rPr lang="en-CA" sz="1100" dirty="0" smtClean="0">
                <a:latin typeface="Arial" panose="020B0604020202020204" pitchFamily="34" charset="0"/>
                <a:cs typeface="Arial" panose="020B0604020202020204" pitchFamily="34" charset="0"/>
              </a:rPr>
              <a:t>that the </a:t>
            </a:r>
            <a:r>
              <a:rPr lang="en-CA" sz="1100" dirty="0">
                <a:latin typeface="Arial" panose="020B0604020202020204" pitchFamily="34" charset="0"/>
                <a:cs typeface="Arial" panose="020B0604020202020204" pitchFamily="34" charset="0"/>
              </a:rPr>
              <a:t>Province would take over the funding obligations of the Financing </a:t>
            </a:r>
            <a:r>
              <a:rPr lang="en-CA" sz="1100" dirty="0" smtClean="0">
                <a:latin typeface="Arial" panose="020B0604020202020204" pitchFamily="34" charset="0"/>
                <a:cs typeface="Arial" panose="020B0604020202020204" pitchFamily="34" charset="0"/>
              </a:rPr>
              <a:t>Entity, </a:t>
            </a:r>
            <a:r>
              <a:rPr lang="en-CA" sz="1100" dirty="0">
                <a:latin typeface="Arial" panose="020B0604020202020204" pitchFamily="34" charset="0"/>
                <a:cs typeface="Arial" panose="020B0604020202020204" pitchFamily="34" charset="0"/>
              </a:rPr>
              <a:t>under certain </a:t>
            </a:r>
            <a:r>
              <a:rPr lang="en-CA" sz="1100" dirty="0" smtClean="0">
                <a:latin typeface="Arial" panose="020B0604020202020204" pitchFamily="34" charset="0"/>
                <a:cs typeface="Arial" panose="020B0604020202020204" pitchFamily="34" charset="0"/>
              </a:rPr>
              <a:t>circumstances, including:</a:t>
            </a:r>
          </a:p>
          <a:p>
            <a:pPr marL="742950" lvl="2" indent="-285750">
              <a:spcBef>
                <a:spcPts val="600"/>
              </a:spcBef>
              <a:spcAft>
                <a:spcPts val="600"/>
              </a:spcAft>
              <a:buFont typeface="Arial" panose="020B0604020202020204" pitchFamily="34" charset="0"/>
              <a:buChar char="−"/>
            </a:pPr>
            <a:r>
              <a:rPr lang="en-CA" sz="1050" dirty="0">
                <a:latin typeface="Arial" panose="020B0604020202020204" pitchFamily="34" charset="0"/>
                <a:cs typeface="Arial" panose="020B0604020202020204" pitchFamily="34" charset="0"/>
              </a:rPr>
              <a:t>Actions of the Legislative Assembly that undermine the financing arrangement; i.e., repeal or amendment of the Ontario Fair Hydro Plan Act, 2017, or new legislation that adversely affect the Financing </a:t>
            </a:r>
            <a:r>
              <a:rPr lang="en-CA" sz="1050" dirty="0" smtClean="0">
                <a:latin typeface="Arial" panose="020B0604020202020204" pitchFamily="34" charset="0"/>
                <a:cs typeface="Arial" panose="020B0604020202020204" pitchFamily="34" charset="0"/>
              </a:rPr>
              <a:t>Entity; </a:t>
            </a:r>
            <a:endParaRPr lang="en-CA" sz="1050" dirty="0">
              <a:latin typeface="Arial" panose="020B0604020202020204" pitchFamily="34" charset="0"/>
              <a:cs typeface="Arial" panose="020B0604020202020204" pitchFamily="34" charset="0"/>
            </a:endParaRPr>
          </a:p>
          <a:p>
            <a:pPr marL="742950" lvl="2" indent="-285750">
              <a:spcBef>
                <a:spcPts val="600"/>
              </a:spcBef>
              <a:spcAft>
                <a:spcPts val="600"/>
              </a:spcAft>
              <a:buFont typeface="Arial" panose="020B0604020202020204" pitchFamily="34" charset="0"/>
              <a:buChar char="−"/>
            </a:pPr>
            <a:r>
              <a:rPr lang="en-CA" sz="1050" dirty="0">
                <a:latin typeface="Arial" panose="020B0604020202020204" pitchFamily="34" charset="0"/>
                <a:cs typeface="Arial" panose="020B0604020202020204" pitchFamily="34" charset="0"/>
              </a:rPr>
              <a:t>A court decision that declares the rights of the Financing Entity to recover amounts from ratepayers to be invalid or </a:t>
            </a:r>
            <a:r>
              <a:rPr lang="en-CA" sz="1050" dirty="0" smtClean="0">
                <a:latin typeface="Arial" panose="020B0604020202020204" pitchFamily="34" charset="0"/>
                <a:cs typeface="Arial" panose="020B0604020202020204" pitchFamily="34" charset="0"/>
              </a:rPr>
              <a:t>unenforceable; and  </a:t>
            </a:r>
            <a:endParaRPr lang="en-CA" sz="1050" dirty="0">
              <a:latin typeface="Arial" panose="020B0604020202020204" pitchFamily="34" charset="0"/>
              <a:cs typeface="Arial" panose="020B0604020202020204" pitchFamily="34" charset="0"/>
            </a:endParaRPr>
          </a:p>
          <a:p>
            <a:pPr marL="742950" lvl="2" indent="-285750">
              <a:spcBef>
                <a:spcPts val="600"/>
              </a:spcBef>
              <a:spcAft>
                <a:spcPts val="600"/>
              </a:spcAft>
              <a:buFont typeface="Arial" panose="020B0604020202020204" pitchFamily="34" charset="0"/>
              <a:buChar char="−"/>
            </a:pPr>
            <a:r>
              <a:rPr lang="en-CA" sz="1050" dirty="0">
                <a:latin typeface="Arial" panose="020B0604020202020204" pitchFamily="34" charset="0"/>
                <a:cs typeface="Arial" panose="020B0604020202020204" pitchFamily="34" charset="0"/>
              </a:rPr>
              <a:t>Changes to the organization, structure or operations of IESO or a change in the electricity market structure or operations that adversely affects the ability of the Financing Entity to recover amounts related to funding obligations</a:t>
            </a:r>
            <a:r>
              <a:rPr lang="en-CA" sz="1050" dirty="0" smtClean="0">
                <a:latin typeface="Arial" panose="020B0604020202020204" pitchFamily="34" charset="0"/>
                <a:cs typeface="Arial" panose="020B0604020202020204" pitchFamily="34" charset="0"/>
              </a:rPr>
              <a:t>.</a:t>
            </a:r>
          </a:p>
          <a:p>
            <a:pPr marL="280988" lvl="1" indent="-280988">
              <a:lnSpc>
                <a:spcPct val="90000"/>
              </a:lnSpc>
              <a:spcBef>
                <a:spcPts val="600"/>
              </a:spcBef>
              <a:spcAft>
                <a:spcPts val="600"/>
              </a:spcAft>
              <a:buFont typeface="Arial" charset="0"/>
              <a:buChar char="•"/>
            </a:pPr>
            <a:r>
              <a:rPr lang="en-CA" sz="1100" dirty="0" smtClean="0">
                <a:latin typeface="Arial" panose="020B0604020202020204" pitchFamily="34" charset="0"/>
                <a:cs typeface="Arial" panose="020B0604020202020204" pitchFamily="34" charset="0"/>
              </a:rPr>
              <a:t>In </a:t>
            </a:r>
            <a:r>
              <a:rPr lang="en-CA" sz="1100" dirty="0">
                <a:latin typeface="Arial" panose="020B0604020202020204" pitchFamily="34" charset="0"/>
                <a:cs typeface="Arial" panose="020B0604020202020204" pitchFamily="34" charset="0"/>
              </a:rPr>
              <a:t>the event the protection agreement is triggered, the Province will be required to pay the obligations of the Financing Entity including principal and interest payments on debt issued to date, any payments to derivatives counterparties and any outstanding payments to service providers. </a:t>
            </a:r>
          </a:p>
          <a:p>
            <a:pPr marL="0" lvl="1">
              <a:spcBef>
                <a:spcPts val="600"/>
              </a:spcBef>
              <a:spcAft>
                <a:spcPts val="600"/>
              </a:spcAft>
            </a:pPr>
            <a:r>
              <a:rPr lang="en-CA" sz="1200" b="1" dirty="0" smtClean="0">
                <a:latin typeface="Arial" panose="020B0604020202020204" pitchFamily="34" charset="0"/>
                <a:cs typeface="Arial" panose="020B0604020202020204" pitchFamily="34" charset="0"/>
              </a:rPr>
              <a:t>Next </a:t>
            </a:r>
            <a:r>
              <a:rPr lang="en-CA" sz="1200" b="1" dirty="0">
                <a:latin typeface="Arial" panose="020B0604020202020204" pitchFamily="34" charset="0"/>
                <a:cs typeface="Arial" panose="020B0604020202020204" pitchFamily="34" charset="0"/>
              </a:rPr>
              <a:t>Steps:</a:t>
            </a:r>
          </a:p>
          <a:p>
            <a:pPr marL="285750" lvl="1" indent="-285750">
              <a:spcBef>
                <a:spcPts val="600"/>
              </a:spcBef>
              <a:spcAft>
                <a:spcPts val="600"/>
              </a:spcAft>
              <a:buFont typeface="Arial" panose="020B0604020202020204" pitchFamily="34" charset="0"/>
              <a:buChar char="•"/>
            </a:pPr>
            <a:r>
              <a:rPr lang="en-US" sz="1200" dirty="0" smtClean="0">
                <a:latin typeface="Arial" panose="020B0604020202020204" pitchFamily="34" charset="0"/>
                <a:cs typeface="Arial" panose="020B0604020202020204" pitchFamily="34" charset="0"/>
              </a:rPr>
              <a:t>Week of December 11, 2017, finalize and have Ministers sign the Change of Law Protection Agreement and Change of Law Process Agreement.  </a:t>
            </a:r>
            <a:endParaRPr lang="en-US" sz="1200" dirty="0">
              <a:latin typeface="Arial" panose="020B0604020202020204" pitchFamily="34" charset="0"/>
              <a:cs typeface="Arial" panose="020B0604020202020204" pitchFamily="34" charset="0"/>
            </a:endParaRPr>
          </a:p>
          <a:p>
            <a:pPr marL="457200" lvl="2">
              <a:lnSpc>
                <a:spcPct val="90000"/>
              </a:lnSpc>
              <a:spcBef>
                <a:spcPts val="600"/>
              </a:spcBef>
              <a:spcAft>
                <a:spcPts val="600"/>
              </a:spcAft>
            </a:pPr>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958161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2604" y="404664"/>
            <a:ext cx="8355860" cy="509736"/>
          </a:xfrm>
        </p:spPr>
        <p:txBody>
          <a:bodyPr rtlCol="0">
            <a:normAutofit/>
          </a:bodyPr>
          <a:lstStyle/>
          <a:p>
            <a:pPr marL="457200" indent="-457200" eaLnBrk="1" fontAlgn="auto" hangingPunct="1">
              <a:spcAft>
                <a:spcPts val="0"/>
              </a:spcAft>
              <a:buFont typeface="+mj-lt"/>
              <a:buAutoNum type="arabicParenR" startAt="2"/>
              <a:defRPr/>
            </a:pPr>
            <a:r>
              <a:rPr lang="en-US" b="0" dirty="0" smtClean="0">
                <a:latin typeface="Arial" panose="020B0604020202020204" pitchFamily="34" charset="0"/>
                <a:cs typeface="Arial" panose="020B0604020202020204" pitchFamily="34" charset="0"/>
              </a:rPr>
              <a:t>Business Items – OPG Financing Plan / Market Activities</a:t>
            </a:r>
            <a:endParaRPr lang="en-CA" b="0" dirty="0">
              <a:latin typeface="Arial" panose="020B0604020202020204" pitchFamily="34" charset="0"/>
              <a:cs typeface="Arial" panose="020B0604020202020204" pitchFamily="34" charset="0"/>
            </a:endParaRPr>
          </a:p>
        </p:txBody>
      </p:sp>
      <p:sp>
        <p:nvSpPr>
          <p:cNvPr id="5" name="Content Placeholder 2"/>
          <p:cNvSpPr txBox="1">
            <a:spLocks/>
          </p:cNvSpPr>
          <p:nvPr/>
        </p:nvSpPr>
        <p:spPr bwMode="auto">
          <a:xfrm>
            <a:off x="395536" y="1052737"/>
            <a:ext cx="8424936" cy="5256583"/>
          </a:xfrm>
          <a:prstGeom prst="rect">
            <a:avLst/>
          </a:prstGeom>
          <a:noFill/>
          <a:ln w="9525">
            <a:noFill/>
            <a:miter lim="800000"/>
            <a:headEnd/>
            <a:tailEnd/>
          </a:ln>
        </p:spPr>
        <p:txBody>
          <a:bodyPr/>
          <a:lstStyle/>
          <a:p>
            <a:pPr marL="280988" lvl="1" indent="-280988">
              <a:spcBef>
                <a:spcPts val="0"/>
              </a:spcBef>
              <a:spcAft>
                <a:spcPts val="600"/>
              </a:spcAft>
              <a:buFont typeface="Arial" charset="0"/>
              <a:buChar char="•"/>
            </a:pPr>
            <a:r>
              <a:rPr lang="en-US" sz="1200" dirty="0" smtClean="0">
                <a:latin typeface="Arial" panose="020B0604020202020204" pitchFamily="34" charset="0"/>
                <a:cs typeface="Arial" panose="020B0604020202020204" pitchFamily="34" charset="0"/>
              </a:rPr>
              <a:t>Under the OFHPA, the Minister of Energy is required to regularly calculate the Fair Allocation Amount (FAA) to ensure a proper alignment of the allocation of the intergenerational costs and benefits for each of the next 60 six-month reference periods.</a:t>
            </a:r>
          </a:p>
          <a:p>
            <a:pPr marL="738188" lvl="2" indent="-280988">
              <a:spcAft>
                <a:spcPts val="600"/>
              </a:spcAft>
              <a:buFont typeface="Arial" panose="020B0604020202020204" pitchFamily="34" charset="0"/>
              <a:buChar char="‒"/>
            </a:pPr>
            <a:r>
              <a:rPr lang="en-US" sz="1100" dirty="0" smtClean="0">
                <a:latin typeface="Arial" panose="020B0604020202020204" pitchFamily="34" charset="0"/>
                <a:cs typeface="Arial" panose="020B0604020202020204" pitchFamily="34" charset="0"/>
              </a:rPr>
              <a:t>OPG, in its role as FSM, is to produce Financing Plans that would set out funding obligations for each reference period consistent with the FAA. On </a:t>
            </a:r>
            <a:r>
              <a:rPr lang="en-US" sz="1100" dirty="0">
                <a:latin typeface="Arial" panose="020B0604020202020204" pitchFamily="34" charset="0"/>
                <a:cs typeface="Arial" panose="020B0604020202020204" pitchFamily="34" charset="0"/>
              </a:rPr>
              <a:t>September 28, 2017, the Minister sent a letter to the OPG Board Chair setting out FAA and readjustment amounts (RAs). ENERGY and OPG exchanged data to support the amounts included in the Minister’s letter.</a:t>
            </a:r>
          </a:p>
          <a:p>
            <a:pPr marL="738188" lvl="2" indent="-280988">
              <a:spcBef>
                <a:spcPts val="0"/>
              </a:spcBef>
              <a:spcAft>
                <a:spcPts val="600"/>
              </a:spcAft>
              <a:buFont typeface="Arial" panose="020B0604020202020204" pitchFamily="34" charset="0"/>
              <a:buChar char="‒"/>
            </a:pPr>
            <a:r>
              <a:rPr lang="en-US" sz="1100" dirty="0">
                <a:latin typeface="Arial" panose="020B0604020202020204" pitchFamily="34" charset="0"/>
                <a:cs typeface="Arial" panose="020B0604020202020204" pitchFamily="34" charset="0"/>
              </a:rPr>
              <a:t>OPG has provided drafts of the Financing Plan to Ministry of Energy for comment.</a:t>
            </a:r>
          </a:p>
          <a:p>
            <a:pPr marL="0" lvl="1">
              <a:spcAft>
                <a:spcPts val="600"/>
              </a:spcAft>
            </a:pPr>
            <a:endParaRPr lang="en-CA" sz="500" dirty="0" smtClean="0">
              <a:latin typeface="Arial" panose="020B0604020202020204" pitchFamily="34" charset="0"/>
              <a:cs typeface="Arial" panose="020B0604020202020204" pitchFamily="34" charset="0"/>
            </a:endParaRPr>
          </a:p>
          <a:p>
            <a:pPr marL="280988" lvl="1" indent="-280988">
              <a:spcAft>
                <a:spcPts val="600"/>
              </a:spcAft>
              <a:buFont typeface="Arial" charset="0"/>
              <a:buChar char="•"/>
            </a:pPr>
            <a:r>
              <a:rPr lang="en-CA" sz="1200" dirty="0" smtClean="0">
                <a:latin typeface="Arial" panose="020B0604020202020204" pitchFamily="34" charset="0"/>
                <a:cs typeface="Arial" panose="020B0604020202020204" pitchFamily="34" charset="0"/>
              </a:rPr>
              <a:t>For </a:t>
            </a:r>
            <a:r>
              <a:rPr lang="en-CA" sz="1200" dirty="0">
                <a:latin typeface="Arial" panose="020B0604020202020204" pitchFamily="34" charset="0"/>
                <a:cs typeface="Arial" panose="020B0604020202020204" pitchFamily="34" charset="0"/>
              </a:rPr>
              <a:t>GA Refinancing to </a:t>
            </a:r>
            <a:r>
              <a:rPr lang="en-CA" sz="1200" dirty="0" smtClean="0">
                <a:latin typeface="Arial" panose="020B0604020202020204" pitchFamily="34" charset="0"/>
                <a:cs typeface="Arial" panose="020B0604020202020204" pitchFamily="34" charset="0"/>
              </a:rPr>
              <a:t>proceed, </a:t>
            </a:r>
            <a:r>
              <a:rPr lang="en-CA" sz="1200" dirty="0">
                <a:latin typeface="Arial" panose="020B0604020202020204" pitchFamily="34" charset="0"/>
                <a:cs typeface="Arial" panose="020B0604020202020204" pitchFamily="34" charset="0"/>
              </a:rPr>
              <a:t>OPG needs to be able to </a:t>
            </a:r>
            <a:r>
              <a:rPr lang="en-CA" sz="1200" dirty="0" smtClean="0">
                <a:latin typeface="Arial" panose="020B0604020202020204" pitchFamily="34" charset="0"/>
                <a:cs typeface="Arial" panose="020B0604020202020204" pitchFamily="34" charset="0"/>
              </a:rPr>
              <a:t>purchase the </a:t>
            </a:r>
            <a:r>
              <a:rPr lang="en-CA" sz="1200" dirty="0">
                <a:latin typeface="Arial" panose="020B0604020202020204" pitchFamily="34" charset="0"/>
                <a:cs typeface="Arial" panose="020B0604020202020204" pitchFamily="34" charset="0"/>
              </a:rPr>
              <a:t>investment </a:t>
            </a:r>
            <a:r>
              <a:rPr lang="en-CA" sz="1200" dirty="0" smtClean="0">
                <a:latin typeface="Arial" panose="020B0604020202020204" pitchFamily="34" charset="0"/>
                <a:cs typeface="Arial" panose="020B0604020202020204" pitchFamily="34" charset="0"/>
              </a:rPr>
              <a:t>asset from IESO.  </a:t>
            </a:r>
            <a:r>
              <a:rPr lang="en-CA" sz="1200" dirty="0">
                <a:latin typeface="Arial" panose="020B0604020202020204" pitchFamily="34" charset="0"/>
                <a:cs typeface="Arial" panose="020B0604020202020204" pitchFamily="34" charset="0"/>
              </a:rPr>
              <a:t>Until the purchase takes place, IESO must manage the reduction in GA received from electricity </a:t>
            </a:r>
            <a:r>
              <a:rPr lang="en-CA" sz="1200" dirty="0" smtClean="0">
                <a:latin typeface="Arial" panose="020B0604020202020204" pitchFamily="34" charset="0"/>
                <a:cs typeface="Arial" panose="020B0604020202020204" pitchFamily="34" charset="0"/>
              </a:rPr>
              <a:t>consumers</a:t>
            </a:r>
            <a:r>
              <a:rPr lang="en-CA" sz="1200" dirty="0">
                <a:latin typeface="Arial" panose="020B0604020202020204" pitchFamily="34" charset="0"/>
                <a:cs typeface="Arial" panose="020B0604020202020204" pitchFamily="34" charset="0"/>
              </a:rPr>
              <a:t>. </a:t>
            </a:r>
            <a:endParaRPr lang="en-CA" sz="1200" dirty="0" smtClean="0">
              <a:latin typeface="Arial" panose="020B0604020202020204" pitchFamily="34" charset="0"/>
              <a:cs typeface="Arial" panose="020B0604020202020204" pitchFamily="34" charset="0"/>
            </a:endParaRPr>
          </a:p>
          <a:p>
            <a:pPr marL="738188" lvl="2" indent="-280988">
              <a:spcAft>
                <a:spcPts val="600"/>
              </a:spcAft>
              <a:buFont typeface="Arial" panose="020B0604020202020204" pitchFamily="34" charset="0"/>
              <a:buChar char="‒"/>
            </a:pPr>
            <a:r>
              <a:rPr lang="en-CA" sz="1100" dirty="0">
                <a:latin typeface="Arial" panose="020B0604020202020204" pitchFamily="34" charset="0"/>
                <a:cs typeface="Arial" panose="020B0604020202020204" pitchFamily="34" charset="0"/>
              </a:rPr>
              <a:t>It is intended that IESO will be able to recover the balance of the variance account by the end of the calendar year.</a:t>
            </a:r>
          </a:p>
          <a:p>
            <a:pPr marL="738188" lvl="2" indent="-280988">
              <a:spcAft>
                <a:spcPts val="600"/>
              </a:spcAft>
              <a:buFont typeface="Arial" panose="020B0604020202020204" pitchFamily="34" charset="0"/>
              <a:buChar char="‒"/>
            </a:pPr>
            <a:r>
              <a:rPr lang="en-US" sz="1100" dirty="0" smtClean="0">
                <a:latin typeface="Arial" panose="020B0604020202020204" pitchFamily="34" charset="0"/>
                <a:cs typeface="Arial" panose="020B0604020202020204" pitchFamily="34" charset="0"/>
              </a:rPr>
              <a:t>In December 2017, OPG </a:t>
            </a:r>
            <a:r>
              <a:rPr lang="en-US" sz="1100" dirty="0">
                <a:latin typeface="Arial" panose="020B0604020202020204" pitchFamily="34" charset="0"/>
                <a:cs typeface="Arial" panose="020B0604020202020204" pitchFamily="34" charset="0"/>
              </a:rPr>
              <a:t>plans to utilize a </a:t>
            </a:r>
            <a:r>
              <a:rPr lang="en-US" sz="1100" dirty="0" smtClean="0">
                <a:latin typeface="Arial" panose="020B0604020202020204" pitchFamily="34" charset="0"/>
                <a:cs typeface="Arial" panose="020B0604020202020204" pitchFamily="34" charset="0"/>
              </a:rPr>
              <a:t>“short-term” </a:t>
            </a:r>
            <a:r>
              <a:rPr lang="en-US" sz="1100" dirty="0">
                <a:latin typeface="Arial" panose="020B0604020202020204" pitchFamily="34" charset="0"/>
                <a:cs typeface="Arial" panose="020B0604020202020204" pitchFamily="34" charset="0"/>
              </a:rPr>
              <a:t>warehouse facility to fund investment asset purchases (expected to occur monthly moving forward), which will be periodically </a:t>
            </a:r>
            <a:r>
              <a:rPr lang="en-US" sz="1100" dirty="0" smtClean="0">
                <a:latin typeface="Arial" panose="020B0604020202020204" pitchFamily="34" charset="0"/>
                <a:cs typeface="Arial" panose="020B0604020202020204" pitchFamily="34" charset="0"/>
              </a:rPr>
              <a:t>r</a:t>
            </a:r>
            <a:r>
              <a:rPr lang="en-CA" sz="1100" dirty="0" smtClean="0">
                <a:latin typeface="Arial" panose="020B0604020202020204" pitchFamily="34" charset="0"/>
                <a:cs typeface="Arial" panose="020B0604020202020204" pitchFamily="34" charset="0"/>
              </a:rPr>
              <a:t>refinanced </a:t>
            </a:r>
            <a:r>
              <a:rPr lang="en-CA" sz="1100" dirty="0">
                <a:latin typeface="Arial" panose="020B0604020202020204" pitchFamily="34" charset="0"/>
                <a:cs typeface="Arial" panose="020B0604020202020204" pitchFamily="34" charset="0"/>
              </a:rPr>
              <a:t>and repaid by long-term funding from the capital markets.</a:t>
            </a:r>
          </a:p>
          <a:p>
            <a:pPr marL="738188" lvl="2" indent="-280988">
              <a:spcAft>
                <a:spcPts val="600"/>
              </a:spcAft>
              <a:buFont typeface="Arial" panose="020B0604020202020204" pitchFamily="34" charset="0"/>
              <a:buChar char="‒"/>
            </a:pPr>
            <a:r>
              <a:rPr lang="en-CA" sz="1100" dirty="0" smtClean="0">
                <a:latin typeface="Arial" panose="020B0604020202020204" pitchFamily="34" charset="0"/>
                <a:cs typeface="Arial" panose="020B0604020202020204" pitchFamily="34" charset="0"/>
              </a:rPr>
              <a:t>In January 2017, OPG will proceed to </a:t>
            </a:r>
            <a:r>
              <a:rPr lang="en-CA" sz="1100" dirty="0">
                <a:latin typeface="Arial" panose="020B0604020202020204" pitchFamily="34" charset="0"/>
                <a:cs typeface="Arial" panose="020B0604020202020204" pitchFamily="34" charset="0"/>
              </a:rPr>
              <a:t>issuing senior notes in the capital </a:t>
            </a:r>
            <a:r>
              <a:rPr lang="en-CA" sz="1100" dirty="0" smtClean="0">
                <a:latin typeface="Arial" panose="020B0604020202020204" pitchFamily="34" charset="0"/>
                <a:cs typeface="Arial" panose="020B0604020202020204" pitchFamily="34" charset="0"/>
              </a:rPr>
              <a:t>markets. </a:t>
            </a:r>
            <a:endParaRPr lang="en-CA" sz="1100" dirty="0">
              <a:latin typeface="Arial" panose="020B0604020202020204" pitchFamily="34" charset="0"/>
              <a:cs typeface="Arial" panose="020B0604020202020204" pitchFamily="34" charset="0"/>
            </a:endParaRPr>
          </a:p>
          <a:p>
            <a:pPr marL="0" lvl="1">
              <a:spcAft>
                <a:spcPts val="600"/>
              </a:spcAft>
            </a:pPr>
            <a:endParaRPr lang="en-US" sz="600" strike="sngStrike" dirty="0">
              <a:latin typeface="Arial" panose="020B0604020202020204" pitchFamily="34" charset="0"/>
              <a:cs typeface="Arial" panose="020B0604020202020204" pitchFamily="34" charset="0"/>
            </a:endParaRPr>
          </a:p>
          <a:p>
            <a:pPr marL="0" lvl="1">
              <a:spcAft>
                <a:spcPts val="600"/>
              </a:spcAft>
            </a:pPr>
            <a:r>
              <a:rPr lang="en-CA" sz="1200" b="1" dirty="0" smtClean="0">
                <a:latin typeface="Arial" panose="020B0604020202020204" pitchFamily="34" charset="0"/>
                <a:cs typeface="Arial" panose="020B0604020202020204" pitchFamily="34" charset="0"/>
              </a:rPr>
              <a:t>Next </a:t>
            </a:r>
            <a:r>
              <a:rPr lang="en-CA" sz="1200" b="1" dirty="0">
                <a:latin typeface="Arial" panose="020B0604020202020204" pitchFamily="34" charset="0"/>
                <a:cs typeface="Arial" panose="020B0604020202020204" pitchFamily="34" charset="0"/>
              </a:rPr>
              <a:t>Steps:</a:t>
            </a:r>
          </a:p>
          <a:p>
            <a:pPr marL="285750" lvl="1" indent="-285750">
              <a:spcBef>
                <a:spcPts val="0"/>
              </a:spcBef>
              <a:spcAft>
                <a:spcPts val="600"/>
              </a:spcAft>
              <a:buFont typeface="Arial" panose="020B0604020202020204" pitchFamily="34" charset="0"/>
              <a:buChar char="•"/>
            </a:pPr>
            <a:r>
              <a:rPr lang="en-US" sz="1200" dirty="0" smtClean="0">
                <a:latin typeface="Arial" panose="020B0604020202020204" pitchFamily="34" charset="0"/>
                <a:cs typeface="Arial" panose="020B0604020202020204" pitchFamily="34" charset="0"/>
              </a:rPr>
              <a:t>Week of December 11, 2017, finalize the OPG Financing </a:t>
            </a:r>
            <a:r>
              <a:rPr lang="en-US" sz="1200" dirty="0">
                <a:latin typeface="Arial" panose="020B0604020202020204" pitchFamily="34" charset="0"/>
                <a:cs typeface="Arial" panose="020B0604020202020204" pitchFamily="34" charset="0"/>
              </a:rPr>
              <a:t>Plan </a:t>
            </a:r>
            <a:r>
              <a:rPr lang="en-CA" sz="1200" dirty="0" smtClean="0">
                <a:latin typeface="Arial" panose="020B0604020202020204" pitchFamily="34" charset="0"/>
                <a:cs typeface="Arial" panose="020B0604020202020204" pitchFamily="34" charset="0"/>
              </a:rPr>
              <a:t>pending </a:t>
            </a:r>
            <a:r>
              <a:rPr lang="en-CA" sz="1200" dirty="0">
                <a:latin typeface="Arial" panose="020B0604020202020204" pitchFamily="34" charset="0"/>
                <a:cs typeface="Arial" panose="020B0604020202020204" pitchFamily="34" charset="0"/>
              </a:rPr>
              <a:t>conclusion of rating agency preliminary </a:t>
            </a:r>
            <a:r>
              <a:rPr lang="en-CA" sz="1200" dirty="0" smtClean="0">
                <a:latin typeface="Arial" panose="020B0604020202020204" pitchFamily="34" charset="0"/>
                <a:cs typeface="Arial" panose="020B0604020202020204" pitchFamily="34" charset="0"/>
              </a:rPr>
              <a:t>assessment and Ministry feedback.</a:t>
            </a:r>
          </a:p>
          <a:p>
            <a:pPr marL="285750" lvl="1" indent="-285750">
              <a:spcBef>
                <a:spcPts val="0"/>
              </a:spcBef>
              <a:spcAft>
                <a:spcPts val="600"/>
              </a:spcAft>
              <a:buFont typeface="Arial" panose="020B0604020202020204" pitchFamily="34" charset="0"/>
              <a:buChar char="•"/>
            </a:pPr>
            <a:r>
              <a:rPr lang="en-CA" sz="1200" dirty="0" smtClean="0">
                <a:latin typeface="Arial" panose="020B0604020202020204" pitchFamily="34" charset="0"/>
                <a:cs typeface="Arial" panose="020B0604020202020204" pitchFamily="34" charset="0"/>
              </a:rPr>
              <a:t>Week of December 18, 2017, OPG purchase of the investment asset from IESO and temporally warehouses the asset.  </a:t>
            </a:r>
          </a:p>
          <a:p>
            <a:pPr marL="285750" lvl="1" indent="-285750">
              <a:spcBef>
                <a:spcPts val="0"/>
              </a:spcBef>
              <a:spcAft>
                <a:spcPts val="600"/>
              </a:spcAft>
              <a:buFont typeface="Arial" panose="020B0604020202020204" pitchFamily="34" charset="0"/>
              <a:buChar char="•"/>
            </a:pPr>
            <a:r>
              <a:rPr lang="en-CA" sz="1200" dirty="0" smtClean="0">
                <a:latin typeface="Arial" panose="020B0604020202020204" pitchFamily="34" charset="0"/>
                <a:cs typeface="Arial" panose="020B0604020202020204" pitchFamily="34" charset="0"/>
              </a:rPr>
              <a:t>In January 2017, OPG will engage capital markets (i.e., Vancouver, Toronto and Montreal)</a:t>
            </a:r>
            <a:r>
              <a:rPr lang="en-US" sz="1200" dirty="0" smtClean="0">
                <a:latin typeface="Arial" panose="020B0604020202020204" pitchFamily="34" charset="0"/>
                <a:cs typeface="Arial" panose="020B0604020202020204" pitchFamily="34" charset="0"/>
              </a:rPr>
              <a:t>.  See OPG’s more detailed Market Activities presentation.  </a:t>
            </a:r>
            <a:endParaRPr lang="en-US" sz="1200" dirty="0">
              <a:latin typeface="Arial" panose="020B0604020202020204" pitchFamily="34" charset="0"/>
              <a:cs typeface="Arial" panose="020B0604020202020204" pitchFamily="34" charset="0"/>
            </a:endParaRPr>
          </a:p>
          <a:p>
            <a:pPr marL="285750" lvl="1" indent="-285750">
              <a:spcBef>
                <a:spcPts val="0"/>
              </a:spcBef>
              <a:spcAft>
                <a:spcPts val="600"/>
              </a:spcAft>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96881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825" y="404664"/>
            <a:ext cx="8310563" cy="530592"/>
          </a:xfrm>
        </p:spPr>
        <p:txBody>
          <a:bodyPr rtlCol="0">
            <a:normAutofit/>
          </a:bodyPr>
          <a:lstStyle/>
          <a:p>
            <a:pPr marL="457200" indent="-457200" eaLnBrk="1" fontAlgn="auto" hangingPunct="1">
              <a:spcAft>
                <a:spcPts val="0"/>
              </a:spcAft>
              <a:buFont typeface="+mj-lt"/>
              <a:buAutoNum type="arabicParenR" startAt="2"/>
              <a:defRPr/>
            </a:pPr>
            <a:r>
              <a:rPr lang="en-CA" b="0" dirty="0" smtClean="0">
                <a:latin typeface="Arial" panose="020B0604020202020204" pitchFamily="34" charset="0"/>
                <a:cs typeface="Arial" panose="020B0604020202020204" pitchFamily="34" charset="0"/>
              </a:rPr>
              <a:t>Business Items – Equity Injections</a:t>
            </a:r>
            <a:endParaRPr lang="en-CA" b="0" i="1" dirty="0">
              <a:latin typeface="Arial" panose="020B0604020202020204" pitchFamily="34" charset="0"/>
              <a:cs typeface="Arial" panose="020B0604020202020204" pitchFamily="34" charset="0"/>
            </a:endParaRPr>
          </a:p>
        </p:txBody>
      </p:sp>
      <p:sp>
        <p:nvSpPr>
          <p:cNvPr id="55299" name="Content Placeholder 2"/>
          <p:cNvSpPr txBox="1">
            <a:spLocks/>
          </p:cNvSpPr>
          <p:nvPr/>
        </p:nvSpPr>
        <p:spPr bwMode="auto">
          <a:xfrm>
            <a:off x="457200" y="980727"/>
            <a:ext cx="8435280" cy="5328593"/>
          </a:xfrm>
          <a:prstGeom prst="rect">
            <a:avLst/>
          </a:prstGeom>
          <a:noFill/>
          <a:ln w="9525">
            <a:noFill/>
            <a:miter lim="800000"/>
            <a:headEnd/>
            <a:tailEnd/>
          </a:ln>
        </p:spPr>
        <p:txBody>
          <a:bodyPr/>
          <a:lstStyle/>
          <a:p>
            <a:pPr marL="280988" lvl="1" indent="-280988">
              <a:spcBef>
                <a:spcPts val="0"/>
              </a:spcBef>
              <a:spcAft>
                <a:spcPts val="600"/>
              </a:spcAft>
              <a:buFont typeface="Arial" charset="0"/>
              <a:buChar char="•"/>
            </a:pPr>
            <a:r>
              <a:rPr lang="en-CA" sz="1400" dirty="0" smtClean="0">
                <a:latin typeface="Arial" panose="020B0604020202020204" pitchFamily="34" charset="0"/>
                <a:cs typeface="Arial" panose="020B0604020202020204" pitchFamily="34" charset="0"/>
              </a:rPr>
              <a:t>To </a:t>
            </a:r>
            <a:r>
              <a:rPr lang="en-CA" sz="1400" dirty="0">
                <a:latin typeface="Arial" panose="020B0604020202020204" pitchFamily="34" charset="0"/>
                <a:cs typeface="Arial" panose="020B0604020202020204" pitchFamily="34" charset="0"/>
              </a:rPr>
              <a:t>purchase the regulatory asset </a:t>
            </a:r>
            <a:r>
              <a:rPr lang="en-CA" sz="1400" dirty="0" smtClean="0">
                <a:latin typeface="Arial" panose="020B0604020202020204" pitchFamily="34" charset="0"/>
                <a:cs typeface="Arial" panose="020B0604020202020204" pitchFamily="34" charset="0"/>
              </a:rPr>
              <a:t>from </a:t>
            </a:r>
            <a:r>
              <a:rPr lang="en-CA" sz="1400" dirty="0">
                <a:latin typeface="Arial" panose="020B0604020202020204" pitchFamily="34" charset="0"/>
                <a:cs typeface="Arial" panose="020B0604020202020204" pitchFamily="34" charset="0"/>
              </a:rPr>
              <a:t>IESO, </a:t>
            </a:r>
            <a:r>
              <a:rPr lang="en-CA" sz="1400" dirty="0" smtClean="0">
                <a:latin typeface="Arial" panose="020B0604020202020204" pitchFamily="34" charset="0"/>
                <a:cs typeface="Arial" panose="020B0604020202020204" pitchFamily="34" charset="0"/>
              </a:rPr>
              <a:t>an OPG </a:t>
            </a:r>
            <a:r>
              <a:rPr lang="en-CA" sz="1400" dirty="0">
                <a:latin typeface="Arial" panose="020B0604020202020204" pitchFamily="34" charset="0"/>
                <a:cs typeface="Arial" panose="020B0604020202020204" pitchFamily="34" charset="0"/>
              </a:rPr>
              <a:t>f</a:t>
            </a:r>
            <a:r>
              <a:rPr lang="en-CA" sz="1400" dirty="0" smtClean="0">
                <a:latin typeface="Arial" panose="020B0604020202020204" pitchFamily="34" charset="0"/>
                <a:cs typeface="Arial" panose="020B0604020202020204" pitchFamily="34" charset="0"/>
              </a:rPr>
              <a:t>inancing </a:t>
            </a:r>
            <a:r>
              <a:rPr lang="en-CA" sz="1400" dirty="0">
                <a:latin typeface="Arial" panose="020B0604020202020204" pitchFamily="34" charset="0"/>
                <a:cs typeface="Arial" panose="020B0604020202020204" pitchFamily="34" charset="0"/>
              </a:rPr>
              <a:t>e</a:t>
            </a:r>
            <a:r>
              <a:rPr lang="en-CA" sz="1400" dirty="0" smtClean="0">
                <a:latin typeface="Arial" panose="020B0604020202020204" pitchFamily="34" charset="0"/>
                <a:cs typeface="Arial" panose="020B0604020202020204" pitchFamily="34" charset="0"/>
              </a:rPr>
              <a:t>ntity would be established and borrow funds from the following:</a:t>
            </a:r>
          </a:p>
          <a:p>
            <a:pPr marL="742950" lvl="2" indent="-285750">
              <a:spcBef>
                <a:spcPts val="0"/>
              </a:spcBef>
              <a:spcAft>
                <a:spcPts val="600"/>
              </a:spcAft>
              <a:buFont typeface="Arial" panose="020B0604020202020204" pitchFamily="34" charset="0"/>
              <a:buChar char="−"/>
            </a:pPr>
            <a:r>
              <a:rPr lang="en-CA" sz="1200" dirty="0" smtClean="0">
                <a:latin typeface="Arial" panose="020B0604020202020204" pitchFamily="34" charset="0"/>
                <a:cs typeface="Arial" panose="020B0604020202020204" pitchFamily="34" charset="0"/>
              </a:rPr>
              <a:t>Capital markets (51%); and</a:t>
            </a:r>
          </a:p>
          <a:p>
            <a:pPr marL="742950" lvl="2" indent="-285750">
              <a:spcBef>
                <a:spcPts val="0"/>
              </a:spcBef>
              <a:spcAft>
                <a:spcPts val="600"/>
              </a:spcAft>
              <a:buFont typeface="Arial" panose="020B0604020202020204" pitchFamily="34" charset="0"/>
              <a:buChar char="−"/>
            </a:pPr>
            <a:r>
              <a:rPr lang="en-CA" sz="1200" dirty="0" smtClean="0">
                <a:latin typeface="Arial" panose="020B0604020202020204" pitchFamily="34" charset="0"/>
                <a:cs typeface="Arial" panose="020B0604020202020204" pitchFamily="34" charset="0"/>
              </a:rPr>
              <a:t>Subordinated OPG debt, financed through equity injections from the Province (44%) and OPG, financing from capital markets (5%).</a:t>
            </a:r>
            <a:endParaRPr lang="en-CA" sz="1400" dirty="0" smtClean="0">
              <a:latin typeface="Arial" panose="020B0604020202020204" pitchFamily="34" charset="0"/>
              <a:cs typeface="Arial" panose="020B0604020202020204" pitchFamily="34" charset="0"/>
            </a:endParaRPr>
          </a:p>
          <a:p>
            <a:pPr marL="280988" lvl="1" indent="-280988">
              <a:spcBef>
                <a:spcPts val="600"/>
              </a:spcBef>
              <a:spcAft>
                <a:spcPts val="600"/>
              </a:spcAft>
              <a:buFont typeface="Arial" charset="0"/>
              <a:buChar char="•"/>
            </a:pPr>
            <a:r>
              <a:rPr lang="en-CA" sz="1400" dirty="0" smtClean="0">
                <a:latin typeface="Arial" panose="020B0604020202020204" pitchFamily="34" charset="0"/>
                <a:cs typeface="Arial" panose="020B0604020202020204" pitchFamily="34" charset="0"/>
              </a:rPr>
              <a:t>OPG will require equity injections on an ongoing basis in order to provide the 44% share of financing for the financing entity to acquire the regulatory asset from IESO and keep its capital structure in line, and will require flexibility in order to issue shares to the Province as needed, under a share subscription agreement.</a:t>
            </a:r>
          </a:p>
          <a:p>
            <a:pPr marL="280988" lvl="1" indent="-280988">
              <a:spcBef>
                <a:spcPts val="600"/>
              </a:spcBef>
              <a:spcAft>
                <a:spcPts val="600"/>
              </a:spcAft>
              <a:buFont typeface="Arial" charset="0"/>
              <a:buChar char="•"/>
            </a:pPr>
            <a:r>
              <a:rPr lang="en-CA" sz="1400" dirty="0" smtClean="0">
                <a:latin typeface="Arial" panose="020B0604020202020204" pitchFamily="34" charset="0"/>
                <a:cs typeface="Arial" panose="020B0604020202020204" pitchFamily="34" charset="0"/>
              </a:rPr>
              <a:t>The Ministry of Energy will be responsible for seeking approval for the investment envelope each year and managing the share subscription arrangement with OPG.</a:t>
            </a:r>
          </a:p>
          <a:p>
            <a:pPr marL="742950" lvl="2" indent="-285750">
              <a:spcBef>
                <a:spcPts val="0"/>
              </a:spcBef>
              <a:spcAft>
                <a:spcPts val="600"/>
              </a:spcAft>
              <a:buFont typeface="Arial" panose="020B0604020202020204" pitchFamily="34" charset="0"/>
              <a:buChar char="−"/>
            </a:pPr>
            <a:r>
              <a:rPr lang="en-CA" sz="1200" dirty="0">
                <a:latin typeface="Arial" panose="020B0604020202020204" pitchFamily="34" charset="0"/>
                <a:cs typeface="Arial" panose="020B0604020202020204" pitchFamily="34" charset="0"/>
              </a:rPr>
              <a:t>On a </a:t>
            </a:r>
            <a:r>
              <a:rPr lang="en-CA" sz="1200" dirty="0" smtClean="0">
                <a:latin typeface="Arial" panose="020B0604020202020204" pitchFamily="34" charset="0"/>
                <a:cs typeface="Arial" panose="020B0604020202020204" pitchFamily="34" charset="0"/>
              </a:rPr>
              <a:t>periodic </a:t>
            </a:r>
            <a:r>
              <a:rPr lang="en-CA" sz="1200" dirty="0">
                <a:latin typeface="Arial" panose="020B0604020202020204" pitchFamily="34" charset="0"/>
                <a:cs typeface="Arial" panose="020B0604020202020204" pitchFamily="34" charset="0"/>
              </a:rPr>
              <a:t>basis, OPG will send a notice of share subscription to the </a:t>
            </a:r>
            <a:r>
              <a:rPr lang="en-CA" sz="1200" dirty="0" smtClean="0">
                <a:latin typeface="Arial" panose="020B0604020202020204" pitchFamily="34" charset="0"/>
                <a:cs typeface="Arial" panose="020B0604020202020204" pitchFamily="34" charset="0"/>
              </a:rPr>
              <a:t>Ministry of Energy, </a:t>
            </a:r>
            <a:r>
              <a:rPr lang="en-CA" sz="1200" dirty="0">
                <a:latin typeface="Arial" panose="020B0604020202020204" pitchFamily="34" charset="0"/>
                <a:cs typeface="Arial" panose="020B0604020202020204" pitchFamily="34" charset="0"/>
              </a:rPr>
              <a:t>requesting a certain amount of equity based on the amount of the regulatory asset it plans to </a:t>
            </a:r>
            <a:r>
              <a:rPr lang="en-CA" sz="1200" dirty="0" smtClean="0">
                <a:latin typeface="Arial" panose="020B0604020202020204" pitchFamily="34" charset="0"/>
                <a:cs typeface="Arial" panose="020B0604020202020204" pitchFamily="34" charset="0"/>
              </a:rPr>
              <a:t>purchase in a fiscal year; </a:t>
            </a:r>
            <a:r>
              <a:rPr lang="en-CA" sz="1200" dirty="0">
                <a:latin typeface="Arial" panose="020B0604020202020204" pitchFamily="34" charset="0"/>
                <a:cs typeface="Arial" panose="020B0604020202020204" pitchFamily="34" charset="0"/>
              </a:rPr>
              <a:t>the Ontario Financing Authority will flow the </a:t>
            </a:r>
            <a:r>
              <a:rPr lang="en-CA" sz="1200" dirty="0" smtClean="0">
                <a:latin typeface="Arial" panose="020B0604020202020204" pitchFamily="34" charset="0"/>
                <a:cs typeface="Arial" panose="020B0604020202020204" pitchFamily="34" charset="0"/>
              </a:rPr>
              <a:t>funds.</a:t>
            </a:r>
            <a:endParaRPr lang="en-CA" sz="1200" strike="sngStrike" dirty="0">
              <a:latin typeface="Arial" panose="020B0604020202020204" pitchFamily="34" charset="0"/>
              <a:cs typeface="Arial" panose="020B0604020202020204" pitchFamily="34" charset="0"/>
            </a:endParaRPr>
          </a:p>
          <a:p>
            <a:pPr marL="280988" lvl="1" indent="-280988">
              <a:spcAft>
                <a:spcPts val="600"/>
              </a:spcAft>
              <a:buFont typeface="Arial" charset="0"/>
              <a:buChar char="•"/>
            </a:pPr>
            <a:r>
              <a:rPr lang="en-CA" sz="1400" dirty="0" smtClean="0">
                <a:latin typeface="Arial" panose="020B0604020202020204" pitchFamily="34" charset="0"/>
                <a:cs typeface="Arial" panose="020B0604020202020204" pitchFamily="34" charset="0"/>
              </a:rPr>
              <a:t>The Ministry of Energy and OPG signed a Master Subscription Agreement on November 29, 2017 outlining the process for the periodic equity injections. </a:t>
            </a:r>
          </a:p>
          <a:p>
            <a:pPr marL="280988" lvl="1" indent="-280988">
              <a:spcAft>
                <a:spcPts val="600"/>
              </a:spcAft>
              <a:buFont typeface="Arial" charset="0"/>
              <a:buChar char="•"/>
            </a:pPr>
            <a:r>
              <a:rPr lang="en-CA" sz="1400" dirty="0" smtClean="0">
                <a:latin typeface="Arial" panose="020B0604020202020204" pitchFamily="34" charset="0"/>
                <a:cs typeface="Arial" panose="020B0604020202020204" pitchFamily="34" charset="0"/>
              </a:rPr>
              <a:t>The OFA will make the equity injection payments to OPG on the Ministry’s behalf. This process is outlined in an OFA-ENERGY MOU that was signed on December 6, 2017. </a:t>
            </a:r>
            <a:endParaRPr lang="en-CA" sz="400" b="1" dirty="0" smtClean="0">
              <a:latin typeface="Arial" panose="020B0604020202020204" pitchFamily="34" charset="0"/>
              <a:cs typeface="Arial" panose="020B0604020202020204" pitchFamily="34" charset="0"/>
            </a:endParaRPr>
          </a:p>
          <a:p>
            <a:pPr marL="0" lvl="1">
              <a:spcBef>
                <a:spcPts val="0"/>
              </a:spcBef>
              <a:spcAft>
                <a:spcPts val="600"/>
              </a:spcAft>
            </a:pPr>
            <a:endParaRPr lang="en-CA" sz="700" b="1" dirty="0" smtClean="0">
              <a:latin typeface="Arial" panose="020B0604020202020204" pitchFamily="34" charset="0"/>
              <a:cs typeface="Arial" panose="020B0604020202020204" pitchFamily="34" charset="0"/>
            </a:endParaRPr>
          </a:p>
          <a:p>
            <a:pPr marL="0" lvl="1">
              <a:spcBef>
                <a:spcPts val="0"/>
              </a:spcBef>
              <a:spcAft>
                <a:spcPts val="600"/>
              </a:spcAft>
            </a:pPr>
            <a:r>
              <a:rPr lang="en-CA" sz="1400" b="1" dirty="0" smtClean="0">
                <a:latin typeface="Arial" panose="020B0604020202020204" pitchFamily="34" charset="0"/>
                <a:cs typeface="Arial" panose="020B0604020202020204" pitchFamily="34" charset="0"/>
              </a:rPr>
              <a:t>Next </a:t>
            </a:r>
            <a:r>
              <a:rPr lang="en-CA" sz="1400" b="1" dirty="0">
                <a:latin typeface="Arial" panose="020B0604020202020204" pitchFamily="34" charset="0"/>
                <a:cs typeface="Arial" panose="020B0604020202020204" pitchFamily="34" charset="0"/>
              </a:rPr>
              <a:t>Steps:</a:t>
            </a:r>
          </a:p>
          <a:p>
            <a:pPr marL="280988" lvl="1" indent="-280988">
              <a:spcBef>
                <a:spcPts val="0"/>
              </a:spcBef>
              <a:spcAft>
                <a:spcPts val="600"/>
              </a:spcAft>
              <a:buFont typeface="Arial" charset="0"/>
              <a:buChar char="•"/>
            </a:pPr>
            <a:r>
              <a:rPr lang="en-US" sz="1400" dirty="0">
                <a:latin typeface="Arial" panose="020B0604020202020204" pitchFamily="34" charset="0"/>
                <a:cs typeface="Arial" panose="020B0604020202020204" pitchFamily="34" charset="0"/>
              </a:rPr>
              <a:t>First equity injection expected to be completed by </a:t>
            </a:r>
            <a:r>
              <a:rPr lang="en-US" sz="1400" dirty="0" smtClean="0">
                <a:latin typeface="Arial" panose="020B0604020202020204" pitchFamily="34" charset="0"/>
                <a:cs typeface="Arial" panose="020B0604020202020204" pitchFamily="34" charset="0"/>
              </a:rPr>
              <a:t>week of December 18, 2017. </a:t>
            </a:r>
            <a:endParaRPr lang="en-CA"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9226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310563" cy="581744"/>
          </a:xfrm>
        </p:spPr>
        <p:txBody>
          <a:bodyPr rtlCol="0">
            <a:normAutofit/>
          </a:bodyPr>
          <a:lstStyle/>
          <a:p>
            <a:pPr marL="514350" indent="-514350" eaLnBrk="1" fontAlgn="auto" hangingPunct="1">
              <a:spcAft>
                <a:spcPts val="0"/>
              </a:spcAft>
              <a:buFont typeface="+mj-lt"/>
              <a:buAutoNum type="arabicParenR" startAt="2"/>
              <a:defRPr/>
            </a:pPr>
            <a:r>
              <a:rPr lang="en-CA" b="0" dirty="0" smtClean="0">
                <a:latin typeface="Arial" panose="020B0604020202020204" pitchFamily="34" charset="0"/>
                <a:cs typeface="Arial" panose="020B0604020202020204" pitchFamily="34" charset="0"/>
              </a:rPr>
              <a:t>Business Items – Protocol for Subordinated Debt</a:t>
            </a:r>
            <a:endParaRPr lang="en-CA" b="0" i="1" strike="sngStrike" dirty="0">
              <a:latin typeface="Arial" panose="020B0604020202020204" pitchFamily="34" charset="0"/>
              <a:cs typeface="Arial" panose="020B0604020202020204" pitchFamily="34" charset="0"/>
            </a:endParaRPr>
          </a:p>
        </p:txBody>
      </p:sp>
      <p:sp>
        <p:nvSpPr>
          <p:cNvPr id="5" name="Content Placeholder 2"/>
          <p:cNvSpPr txBox="1">
            <a:spLocks/>
          </p:cNvSpPr>
          <p:nvPr/>
        </p:nvSpPr>
        <p:spPr bwMode="auto">
          <a:xfrm>
            <a:off x="457200" y="1052736"/>
            <a:ext cx="8435279" cy="4683144"/>
          </a:xfrm>
          <a:prstGeom prst="rect">
            <a:avLst/>
          </a:prstGeom>
          <a:noFill/>
          <a:ln w="9525">
            <a:noFill/>
            <a:miter lim="800000"/>
            <a:headEnd/>
            <a:tailEnd/>
          </a:ln>
        </p:spPr>
        <p:txBody>
          <a:bodyPr/>
          <a:lstStyle/>
          <a:p>
            <a:pPr marL="280988" lvl="1" indent="-280988">
              <a:spcBef>
                <a:spcPts val="0"/>
              </a:spcBef>
              <a:spcAft>
                <a:spcPts val="600"/>
              </a:spcAft>
              <a:buFont typeface="Arial" charset="0"/>
              <a:buChar char="•"/>
            </a:pPr>
            <a:r>
              <a:rPr lang="en-CA" sz="1400" dirty="0" smtClean="0">
                <a:latin typeface="Arial" panose="020B0604020202020204" pitchFamily="34" charset="0"/>
                <a:cs typeface="Arial" panose="020B0604020202020204" pitchFamily="34" charset="0"/>
              </a:rPr>
              <a:t>OPG intends to </a:t>
            </a:r>
            <a:r>
              <a:rPr lang="en-CA" sz="1400" dirty="0">
                <a:latin typeface="Arial" panose="020B0604020202020204" pitchFamily="34" charset="0"/>
                <a:cs typeface="Arial" panose="020B0604020202020204" pitchFamily="34" charset="0"/>
              </a:rPr>
              <a:t>lend the equity injection from the Province to </a:t>
            </a:r>
            <a:r>
              <a:rPr lang="en-CA" sz="1400" dirty="0" smtClean="0">
                <a:latin typeface="Arial" panose="020B0604020202020204" pitchFamily="34" charset="0"/>
                <a:cs typeface="Arial" panose="020B0604020202020204" pitchFamily="34" charset="0"/>
              </a:rPr>
              <a:t>the Trust </a:t>
            </a:r>
            <a:r>
              <a:rPr lang="en-CA" sz="1400" dirty="0">
                <a:latin typeface="Arial" panose="020B0604020202020204" pitchFamily="34" charset="0"/>
                <a:cs typeface="Arial" panose="020B0604020202020204" pitchFamily="34" charset="0"/>
              </a:rPr>
              <a:t>by way of subordinated debt and junior subordinated debt</a:t>
            </a:r>
            <a:endParaRPr lang="en-CA" sz="1400" dirty="0" smtClean="0">
              <a:latin typeface="Arial" panose="020B0604020202020204" pitchFamily="34" charset="0"/>
              <a:cs typeface="Arial" panose="020B0604020202020204" pitchFamily="34" charset="0"/>
            </a:endParaRPr>
          </a:p>
          <a:p>
            <a:pPr marL="0" lvl="1">
              <a:spcBef>
                <a:spcPts val="0"/>
              </a:spcBef>
              <a:spcAft>
                <a:spcPts val="600"/>
              </a:spcAft>
            </a:pPr>
            <a:endParaRPr lang="en-CA" sz="500" dirty="0" smtClean="0">
              <a:latin typeface="Arial" panose="020B0604020202020204" pitchFamily="34" charset="0"/>
              <a:cs typeface="Arial" panose="020B0604020202020204" pitchFamily="34" charset="0"/>
            </a:endParaRPr>
          </a:p>
          <a:p>
            <a:pPr marL="280988" lvl="1" indent="-280988">
              <a:spcBef>
                <a:spcPts val="0"/>
              </a:spcBef>
              <a:spcAft>
                <a:spcPts val="600"/>
              </a:spcAft>
              <a:buFont typeface="Arial" charset="0"/>
              <a:buChar char="•"/>
            </a:pPr>
            <a:r>
              <a:rPr lang="en-CA" sz="1400" dirty="0" smtClean="0">
                <a:latin typeface="Arial" panose="020B0604020202020204" pitchFamily="34" charset="0"/>
                <a:cs typeface="Arial" panose="020B0604020202020204" pitchFamily="34" charset="0"/>
              </a:rPr>
              <a:t>OPG proposes that OPG</a:t>
            </a:r>
            <a:r>
              <a:rPr lang="en-CA" sz="1400" dirty="0">
                <a:latin typeface="Arial" panose="020B0604020202020204" pitchFamily="34" charset="0"/>
                <a:cs typeface="Arial" panose="020B0604020202020204" pitchFamily="34" charset="0"/>
              </a:rPr>
              <a:t>, the Fair Hydro Trust and the OFA will enter into a subordinated debt loan </a:t>
            </a:r>
            <a:r>
              <a:rPr lang="en-CA" sz="1400" dirty="0" smtClean="0">
                <a:latin typeface="Arial" panose="020B0604020202020204" pitchFamily="34" charset="0"/>
                <a:cs typeface="Arial" panose="020B0604020202020204" pitchFamily="34" charset="0"/>
              </a:rPr>
              <a:t>agreement, </a:t>
            </a:r>
            <a:r>
              <a:rPr lang="en-CA" sz="1400" dirty="0">
                <a:latin typeface="Arial" panose="020B0604020202020204" pitchFamily="34" charset="0"/>
                <a:cs typeface="Arial" panose="020B0604020202020204" pitchFamily="34" charset="0"/>
              </a:rPr>
              <a:t>which outlines the terms of the </a:t>
            </a:r>
            <a:r>
              <a:rPr lang="en-CA" sz="1400" dirty="0" smtClean="0">
                <a:latin typeface="Arial" panose="020B0604020202020204" pitchFamily="34" charset="0"/>
                <a:cs typeface="Arial" panose="020B0604020202020204" pitchFamily="34" charset="0"/>
              </a:rPr>
              <a:t>subordinated debt. </a:t>
            </a:r>
          </a:p>
          <a:p>
            <a:pPr marL="280988" lvl="1" indent="-280988">
              <a:spcBef>
                <a:spcPts val="0"/>
              </a:spcBef>
              <a:spcAft>
                <a:spcPts val="600"/>
              </a:spcAft>
              <a:buFont typeface="Arial" charset="0"/>
              <a:buChar char="•"/>
            </a:pPr>
            <a:endParaRPr lang="en-CA" sz="500" dirty="0">
              <a:latin typeface="Arial" panose="020B0604020202020204" pitchFamily="34" charset="0"/>
              <a:cs typeface="Arial" panose="020B0604020202020204" pitchFamily="34" charset="0"/>
            </a:endParaRPr>
          </a:p>
          <a:p>
            <a:pPr marL="280988" lvl="1" indent="-280988">
              <a:spcBef>
                <a:spcPts val="0"/>
              </a:spcBef>
              <a:spcAft>
                <a:spcPts val="600"/>
              </a:spcAft>
              <a:buFont typeface="Arial" charset="0"/>
              <a:buChar char="•"/>
            </a:pPr>
            <a:r>
              <a:rPr lang="en-CA" sz="1400" dirty="0" smtClean="0">
                <a:latin typeface="Arial" panose="020B0604020202020204" pitchFamily="34" charset="0"/>
                <a:cs typeface="Arial" panose="020B0604020202020204" pitchFamily="34" charset="0"/>
              </a:rPr>
              <a:t>The protocol outlines that the interest rate will be the aggregate of a Base Rate and Applicable Spread. </a:t>
            </a:r>
          </a:p>
          <a:p>
            <a:pPr marL="0" lvl="1">
              <a:spcBef>
                <a:spcPts val="0"/>
              </a:spcBef>
              <a:spcAft>
                <a:spcPts val="600"/>
              </a:spcAft>
            </a:pPr>
            <a:endParaRPr lang="en-CA" sz="500" dirty="0" smtClean="0">
              <a:latin typeface="Arial" panose="020B0604020202020204" pitchFamily="34" charset="0"/>
              <a:cs typeface="Arial" panose="020B0604020202020204" pitchFamily="34" charset="0"/>
            </a:endParaRPr>
          </a:p>
          <a:p>
            <a:pPr marL="280988" lvl="1" indent="-280988">
              <a:spcBef>
                <a:spcPts val="0"/>
              </a:spcBef>
              <a:spcAft>
                <a:spcPts val="600"/>
              </a:spcAft>
              <a:buFont typeface="Arial" charset="0"/>
              <a:buChar char="•"/>
            </a:pPr>
            <a:r>
              <a:rPr lang="en-CA" sz="1400" dirty="0" smtClean="0">
                <a:latin typeface="Arial" panose="020B0604020202020204" pitchFamily="34" charset="0"/>
                <a:cs typeface="Arial" panose="020B0604020202020204" pitchFamily="34" charset="0"/>
              </a:rPr>
              <a:t>OPG has proposed that interest rates on the subordinated debt be established as follows: </a:t>
            </a:r>
          </a:p>
          <a:p>
            <a:pPr marL="742950" lvl="2" indent="-285750">
              <a:spcAft>
                <a:spcPts val="600"/>
              </a:spcAft>
              <a:buFont typeface="Arial" panose="020B0604020202020204" pitchFamily="34" charset="0"/>
              <a:buChar char="−"/>
            </a:pPr>
            <a:r>
              <a:rPr lang="en-CA" sz="1200" dirty="0">
                <a:latin typeface="Arial" panose="020B0604020202020204" pitchFamily="34" charset="0"/>
                <a:cs typeface="Arial" panose="020B0604020202020204" pitchFamily="34" charset="0"/>
              </a:rPr>
              <a:t>At the time when senior bonds are being issued to take out (term out) the short term financing, OPG will seek indicative coupon rates on the subordinated debt from dealers, reflecting the sum of underlying Government of Canada yield of equivalent term and the appropriate credit </a:t>
            </a:r>
            <a:r>
              <a:rPr lang="en-CA" sz="1200" dirty="0" smtClean="0">
                <a:latin typeface="Arial" panose="020B0604020202020204" pitchFamily="34" charset="0"/>
                <a:cs typeface="Arial" panose="020B0604020202020204" pitchFamily="34" charset="0"/>
              </a:rPr>
              <a:t>spread based on a survey of at least five dealers. </a:t>
            </a:r>
          </a:p>
          <a:p>
            <a:pPr marL="742950" lvl="2" indent="-285750">
              <a:spcAft>
                <a:spcPts val="600"/>
              </a:spcAft>
              <a:buFont typeface="Arial" panose="020B0604020202020204" pitchFamily="34" charset="0"/>
              <a:buChar char="−"/>
            </a:pPr>
            <a:r>
              <a:rPr lang="en-CA" sz="1200" dirty="0" smtClean="0">
                <a:latin typeface="Arial" panose="020B0604020202020204" pitchFamily="34" charset="0"/>
                <a:cs typeface="Arial" panose="020B0604020202020204" pitchFamily="34" charset="0"/>
              </a:rPr>
              <a:t>During </a:t>
            </a:r>
            <a:r>
              <a:rPr lang="en-CA" sz="1200" dirty="0">
                <a:latin typeface="Arial" panose="020B0604020202020204" pitchFamily="34" charset="0"/>
                <a:cs typeface="Arial" panose="020B0604020202020204" pitchFamily="34" charset="0"/>
              </a:rPr>
              <a:t>the Trust short term financing </a:t>
            </a:r>
            <a:r>
              <a:rPr lang="en-CA" sz="1200" dirty="0" smtClean="0">
                <a:latin typeface="Arial" panose="020B0604020202020204" pitchFamily="34" charset="0"/>
                <a:cs typeface="Arial" panose="020B0604020202020204" pitchFamily="34" charset="0"/>
              </a:rPr>
              <a:t>period, </a:t>
            </a:r>
            <a:r>
              <a:rPr lang="en-CA" sz="1200" dirty="0">
                <a:latin typeface="Arial" panose="020B0604020202020204" pitchFamily="34" charset="0"/>
                <a:cs typeface="Arial" panose="020B0604020202020204" pitchFamily="34" charset="0"/>
              </a:rPr>
              <a:t>when bank facilities are used as funding vehicles, the interest rate on subordinated debt will be the sum of (1) funding rate on senior debt, and (2) additional spread margin </a:t>
            </a:r>
            <a:r>
              <a:rPr lang="en-CA" sz="1200" dirty="0" smtClean="0">
                <a:latin typeface="Arial" panose="020B0604020202020204" pitchFamily="34" charset="0"/>
                <a:cs typeface="Arial" panose="020B0604020202020204" pitchFamily="34" charset="0"/>
              </a:rPr>
              <a:t>of based on survey of at least five dealers.  </a:t>
            </a:r>
          </a:p>
          <a:p>
            <a:pPr marL="742950" lvl="2" indent="-285750">
              <a:spcAft>
                <a:spcPts val="600"/>
              </a:spcAft>
              <a:buFont typeface="Arial" panose="020B0604020202020204" pitchFamily="34" charset="0"/>
              <a:buChar char="−"/>
            </a:pPr>
            <a:endParaRPr lang="en-CA" sz="500" b="1" dirty="0" smtClean="0">
              <a:latin typeface="Arial" panose="020B0604020202020204" pitchFamily="34" charset="0"/>
              <a:cs typeface="Arial" panose="020B0604020202020204" pitchFamily="34" charset="0"/>
            </a:endParaRPr>
          </a:p>
          <a:p>
            <a:pPr marL="0" lvl="1">
              <a:spcBef>
                <a:spcPts val="0"/>
              </a:spcBef>
              <a:spcAft>
                <a:spcPts val="600"/>
              </a:spcAft>
            </a:pPr>
            <a:r>
              <a:rPr lang="en-CA" sz="1400" b="1" dirty="0" smtClean="0">
                <a:latin typeface="Arial" panose="020B0604020202020204" pitchFamily="34" charset="0"/>
                <a:cs typeface="Arial" panose="020B0604020202020204" pitchFamily="34" charset="0"/>
              </a:rPr>
              <a:t>Next </a:t>
            </a:r>
            <a:r>
              <a:rPr lang="en-CA" sz="1400" b="1" dirty="0">
                <a:latin typeface="Arial" panose="020B0604020202020204" pitchFamily="34" charset="0"/>
                <a:cs typeface="Arial" panose="020B0604020202020204" pitchFamily="34" charset="0"/>
              </a:rPr>
              <a:t>Steps:</a:t>
            </a:r>
          </a:p>
          <a:p>
            <a:pPr marL="285750" lvl="1" indent="-285750">
              <a:spcBef>
                <a:spcPts val="0"/>
              </a:spcBef>
              <a:spcAft>
                <a:spcPts val="600"/>
              </a:spcAft>
              <a:buFont typeface="Arial" panose="020B0604020202020204" pitchFamily="34" charset="0"/>
              <a:buChar char="•"/>
            </a:pPr>
            <a:r>
              <a:rPr lang="en-CA" sz="1400" dirty="0" smtClean="0">
                <a:latin typeface="Arial" panose="020B0604020202020204" pitchFamily="34" charset="0"/>
                <a:cs typeface="Arial" panose="020B0604020202020204" pitchFamily="34" charset="0"/>
              </a:rPr>
              <a:t>OPG and OFA are working to finalize the protocol. </a:t>
            </a:r>
          </a:p>
        </p:txBody>
      </p:sp>
    </p:spTree>
    <p:extLst>
      <p:ext uri="{BB962C8B-B14F-4D97-AF65-F5344CB8AC3E}">
        <p14:creationId xmlns:p14="http://schemas.microsoft.com/office/powerpoint/2010/main" val="23539050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825" y="404664"/>
            <a:ext cx="8310563" cy="581744"/>
          </a:xfrm>
        </p:spPr>
        <p:txBody>
          <a:bodyPr rtlCol="0">
            <a:normAutofit/>
          </a:bodyPr>
          <a:lstStyle/>
          <a:p>
            <a:pPr marL="457200" indent="-457200" eaLnBrk="1" fontAlgn="auto" hangingPunct="1">
              <a:spcAft>
                <a:spcPts val="0"/>
              </a:spcAft>
              <a:buFont typeface="+mj-lt"/>
              <a:buAutoNum type="arabicParenR" startAt="2"/>
              <a:defRPr/>
            </a:pPr>
            <a:r>
              <a:rPr lang="en-CA" b="0" dirty="0" smtClean="0">
                <a:latin typeface="Arial" panose="020B0604020202020204" pitchFamily="34" charset="0"/>
                <a:cs typeface="Arial" panose="020B0604020202020204" pitchFamily="34" charset="0"/>
              </a:rPr>
              <a:t>Business Items –</a:t>
            </a:r>
            <a:r>
              <a:rPr lang="en-CA" b="0" dirty="0">
                <a:latin typeface="Arial" panose="020B0604020202020204" pitchFamily="34" charset="0"/>
                <a:cs typeface="Arial" panose="020B0604020202020204" pitchFamily="34" charset="0"/>
              </a:rPr>
              <a:t> </a:t>
            </a:r>
            <a:r>
              <a:rPr lang="en-CA" b="0" dirty="0" smtClean="0">
                <a:latin typeface="Arial" panose="020B0604020202020204" pitchFamily="34" charset="0"/>
                <a:cs typeface="Arial" panose="020B0604020202020204" pitchFamily="34" charset="0"/>
              </a:rPr>
              <a:t>PILs Exemption</a:t>
            </a:r>
            <a:endParaRPr lang="en-CA" b="0" i="1" dirty="0">
              <a:latin typeface="Arial" panose="020B0604020202020204" pitchFamily="34" charset="0"/>
              <a:cs typeface="Arial" panose="020B0604020202020204" pitchFamily="34" charset="0"/>
            </a:endParaRPr>
          </a:p>
        </p:txBody>
      </p:sp>
      <p:sp>
        <p:nvSpPr>
          <p:cNvPr id="5" name="Content Placeholder 2"/>
          <p:cNvSpPr txBox="1">
            <a:spLocks/>
          </p:cNvSpPr>
          <p:nvPr/>
        </p:nvSpPr>
        <p:spPr bwMode="auto">
          <a:xfrm>
            <a:off x="447261" y="1095498"/>
            <a:ext cx="8241127" cy="5069806"/>
          </a:xfrm>
          <a:prstGeom prst="rect">
            <a:avLst/>
          </a:prstGeom>
          <a:noFill/>
          <a:ln w="9525">
            <a:noFill/>
            <a:miter lim="800000"/>
            <a:headEnd/>
            <a:tailEnd/>
          </a:ln>
        </p:spPr>
        <p:txBody>
          <a:bodyPr/>
          <a:lstStyle/>
          <a:p>
            <a:pPr marL="280988" lvl="1" indent="-280988">
              <a:spcBef>
                <a:spcPts val="0"/>
              </a:spcBef>
              <a:spcAft>
                <a:spcPts val="300"/>
              </a:spcAft>
              <a:buFont typeface="Arial" charset="0"/>
              <a:buChar char="•"/>
            </a:pPr>
            <a:r>
              <a:rPr lang="en-CA" sz="1400" dirty="0" smtClean="0">
                <a:latin typeface="Arial" panose="020B0604020202020204" pitchFamily="34" charset="0"/>
                <a:cs typeface="Arial" panose="020B0604020202020204" pitchFamily="34" charset="0"/>
              </a:rPr>
              <a:t>The </a:t>
            </a:r>
            <a:r>
              <a:rPr lang="en-CA" sz="1400" dirty="0">
                <a:latin typeface="Arial" panose="020B0604020202020204" pitchFamily="34" charset="0"/>
                <a:cs typeface="Arial" panose="020B0604020202020204" pitchFamily="34" charset="0"/>
              </a:rPr>
              <a:t>first financing entity </a:t>
            </a:r>
            <a:r>
              <a:rPr lang="en-CA" sz="1400" dirty="0" smtClean="0">
                <a:latin typeface="Arial" panose="020B0604020202020204" pitchFamily="34" charset="0"/>
                <a:cs typeface="Arial" panose="020B0604020202020204" pitchFamily="34" charset="0"/>
              </a:rPr>
              <a:t>established </a:t>
            </a:r>
            <a:r>
              <a:rPr lang="en-CA" sz="1400" dirty="0">
                <a:latin typeface="Arial" panose="020B0604020202020204" pitchFamily="34" charset="0"/>
                <a:cs typeface="Arial" panose="020B0604020202020204" pitchFamily="34" charset="0"/>
              </a:rPr>
              <a:t>by OPG, in its capacity as </a:t>
            </a:r>
            <a:r>
              <a:rPr lang="en-CA" sz="1400" dirty="0" smtClean="0">
                <a:latin typeface="Arial" panose="020B0604020202020204" pitchFamily="34" charset="0"/>
                <a:cs typeface="Arial" panose="020B0604020202020204" pitchFamily="34" charset="0"/>
              </a:rPr>
              <a:t>Financial Services </a:t>
            </a:r>
            <a:r>
              <a:rPr lang="en-CA" sz="1400" dirty="0">
                <a:latin typeface="Arial" panose="020B0604020202020204" pitchFamily="34" charset="0"/>
                <a:cs typeface="Arial" panose="020B0604020202020204" pitchFamily="34" charset="0"/>
              </a:rPr>
              <a:t>M</a:t>
            </a:r>
            <a:r>
              <a:rPr lang="en-CA" sz="1400" dirty="0" smtClean="0">
                <a:latin typeface="Arial" panose="020B0604020202020204" pitchFamily="34" charset="0"/>
                <a:cs typeface="Arial" panose="020B0604020202020204" pitchFamily="34" charset="0"/>
              </a:rPr>
              <a:t>anager, will be a trust (Trust). The Trust </a:t>
            </a:r>
            <a:r>
              <a:rPr lang="en-CA" sz="1400" dirty="0">
                <a:latin typeface="Arial" panose="020B0604020202020204" pitchFamily="34" charset="0"/>
                <a:cs typeface="Arial" panose="020B0604020202020204" pitchFamily="34" charset="0"/>
              </a:rPr>
              <a:t>would </a:t>
            </a:r>
            <a:r>
              <a:rPr lang="en-CA" sz="1400" dirty="0" smtClean="0">
                <a:latin typeface="Arial" panose="020B0604020202020204" pitchFamily="34" charset="0"/>
                <a:cs typeface="Arial" panose="020B0604020202020204" pitchFamily="34" charset="0"/>
              </a:rPr>
              <a:t>be </a:t>
            </a:r>
            <a:r>
              <a:rPr lang="en-CA" sz="1400" dirty="0">
                <a:latin typeface="Arial" panose="020B0604020202020204" pitchFamily="34" charset="0"/>
                <a:cs typeface="Arial" panose="020B0604020202020204" pitchFamily="34" charset="0"/>
              </a:rPr>
              <a:t>subject to tax under the </a:t>
            </a:r>
            <a:r>
              <a:rPr lang="en-CA" sz="1400" i="1" dirty="0">
                <a:latin typeface="Arial" panose="020B0604020202020204" pitchFamily="34" charset="0"/>
                <a:cs typeface="Arial" panose="020B0604020202020204" pitchFamily="34" charset="0"/>
              </a:rPr>
              <a:t>Income Tax Act </a:t>
            </a:r>
            <a:r>
              <a:rPr lang="en-CA" sz="1400" dirty="0">
                <a:latin typeface="Arial" panose="020B0604020202020204" pitchFamily="34" charset="0"/>
                <a:cs typeface="Arial" panose="020B0604020202020204" pitchFamily="34" charset="0"/>
              </a:rPr>
              <a:t>(Canada) </a:t>
            </a:r>
            <a:r>
              <a:rPr lang="en-CA" sz="1400" dirty="0" smtClean="0">
                <a:latin typeface="Arial" panose="020B0604020202020204" pitchFamily="34" charset="0"/>
                <a:cs typeface="Arial" panose="020B0604020202020204" pitchFamily="34" charset="0"/>
              </a:rPr>
              <a:t>and </a:t>
            </a:r>
            <a:r>
              <a:rPr lang="en-CA" sz="1400" dirty="0">
                <a:latin typeface="Arial" panose="020B0604020202020204" pitchFamily="34" charset="0"/>
                <a:cs typeface="Arial" panose="020B0604020202020204" pitchFamily="34" charset="0"/>
              </a:rPr>
              <a:t>the Ontario </a:t>
            </a:r>
            <a:r>
              <a:rPr lang="en-CA" sz="1400" i="1" dirty="0">
                <a:latin typeface="Arial" panose="020B0604020202020204" pitchFamily="34" charset="0"/>
                <a:cs typeface="Arial" panose="020B0604020202020204" pitchFamily="34" charset="0"/>
              </a:rPr>
              <a:t>Taxation Act, </a:t>
            </a:r>
            <a:r>
              <a:rPr lang="en-CA" sz="1400" i="1" dirty="0" smtClean="0">
                <a:latin typeface="Arial" panose="020B0604020202020204" pitchFamily="34" charset="0"/>
                <a:cs typeface="Arial" panose="020B0604020202020204" pitchFamily="34" charset="0"/>
              </a:rPr>
              <a:t>2007</a:t>
            </a:r>
            <a:r>
              <a:rPr lang="en-CA" sz="1400" dirty="0" smtClean="0">
                <a:latin typeface="Arial" panose="020B0604020202020204" pitchFamily="34" charset="0"/>
                <a:cs typeface="Arial" panose="020B0604020202020204" pitchFamily="34" charset="0"/>
              </a:rPr>
              <a:t>.  The beneficiary of the Trust will be a corporation (i.e., FHP2017 Inc.) that will be directly or indirectly wholly-owned by OPG.</a:t>
            </a:r>
          </a:p>
          <a:p>
            <a:pPr marL="742950" lvl="2" indent="-285750">
              <a:spcBef>
                <a:spcPts val="0"/>
              </a:spcBef>
              <a:spcAft>
                <a:spcPts val="300"/>
              </a:spcAft>
              <a:buFont typeface="Arial" panose="020B0604020202020204" pitchFamily="34" charset="0"/>
              <a:buChar char="−"/>
            </a:pPr>
            <a:r>
              <a:rPr lang="en-CA" sz="1200" dirty="0" smtClean="0">
                <a:latin typeface="Arial" panose="020B0604020202020204" pitchFamily="34" charset="0"/>
                <a:cs typeface="Arial" panose="020B0604020202020204" pitchFamily="34" charset="0"/>
              </a:rPr>
              <a:t>FHP2017 Inc., as a subsidiary of OPG, would be exempt from federal and provincial corporate taxes payable by private sector companies. Instead, FHP2017 </a:t>
            </a:r>
            <a:r>
              <a:rPr lang="en-CA" sz="1200" dirty="0">
                <a:latin typeface="Arial" panose="020B0604020202020204" pitchFamily="34" charset="0"/>
                <a:cs typeface="Arial" panose="020B0604020202020204" pitchFamily="34" charset="0"/>
              </a:rPr>
              <a:t>Inc., would </a:t>
            </a:r>
            <a:r>
              <a:rPr lang="en-CA" sz="1200" dirty="0" smtClean="0">
                <a:latin typeface="Arial" panose="020B0604020202020204" pitchFamily="34" charset="0"/>
                <a:cs typeface="Arial" panose="020B0604020202020204" pitchFamily="34" charset="0"/>
              </a:rPr>
              <a:t>be subject to tax under the payments in lieu of federal and provincial income taxes (PILs) regime under the </a:t>
            </a:r>
            <a:r>
              <a:rPr lang="en-CA" sz="1200" i="1" dirty="0" smtClean="0">
                <a:latin typeface="Arial" panose="020B0604020202020204" pitchFamily="34" charset="0"/>
                <a:cs typeface="Arial" panose="020B0604020202020204" pitchFamily="34" charset="0"/>
              </a:rPr>
              <a:t>Electricity Act, 1998 (EA), </a:t>
            </a:r>
            <a:r>
              <a:rPr lang="en-CA" sz="1200" dirty="0" smtClean="0">
                <a:latin typeface="Arial" panose="020B0604020202020204" pitchFamily="34" charset="0"/>
                <a:cs typeface="Arial" panose="020B0604020202020204" pitchFamily="34" charset="0"/>
              </a:rPr>
              <a:t>and would pay PILs to the Ontario Electricity Financial Corporation (OEFC).  </a:t>
            </a:r>
          </a:p>
          <a:p>
            <a:pPr marL="0" lvl="1">
              <a:spcBef>
                <a:spcPts val="0"/>
              </a:spcBef>
              <a:spcAft>
                <a:spcPts val="300"/>
              </a:spcAft>
            </a:pPr>
            <a:endParaRPr lang="en-CA" sz="1400" dirty="0" smtClean="0">
              <a:latin typeface="Arial" panose="020B0604020202020204" pitchFamily="34" charset="0"/>
              <a:cs typeface="Arial" panose="020B0604020202020204" pitchFamily="34" charset="0"/>
            </a:endParaRPr>
          </a:p>
          <a:p>
            <a:pPr marL="280988" lvl="1" indent="-280988">
              <a:spcBef>
                <a:spcPts val="0"/>
              </a:spcBef>
              <a:spcAft>
                <a:spcPts val="300"/>
              </a:spcAft>
              <a:buFont typeface="Arial" charset="0"/>
              <a:buChar char="•"/>
            </a:pPr>
            <a:r>
              <a:rPr lang="en-CA" sz="1400" dirty="0" smtClean="0">
                <a:latin typeface="Arial" panose="020B0604020202020204" pitchFamily="34" charset="0"/>
                <a:cs typeface="Arial" panose="020B0604020202020204" pitchFamily="34" charset="0"/>
              </a:rPr>
              <a:t>In order to mitigate the cost to ratepayers, amendments to O. Reg. 207/99 under the EA are being drafted by MOF that would exempt FHP2017 Inc. from PILs on income received as beneficiary of the Trust.</a:t>
            </a:r>
          </a:p>
          <a:p>
            <a:pPr marL="280988" lvl="1" indent="-280988">
              <a:spcBef>
                <a:spcPts val="0"/>
              </a:spcBef>
              <a:spcAft>
                <a:spcPts val="300"/>
              </a:spcAft>
              <a:buFont typeface="Arial" charset="0"/>
              <a:buChar char="•"/>
            </a:pPr>
            <a:endParaRPr lang="en-CA" sz="1400" dirty="0" smtClean="0">
              <a:latin typeface="Arial" panose="020B0604020202020204" pitchFamily="34" charset="0"/>
              <a:cs typeface="Arial" panose="020B0604020202020204" pitchFamily="34" charset="0"/>
            </a:endParaRPr>
          </a:p>
          <a:p>
            <a:pPr marL="280988" lvl="1" indent="-280988">
              <a:spcBef>
                <a:spcPts val="0"/>
              </a:spcBef>
              <a:spcAft>
                <a:spcPts val="300"/>
              </a:spcAft>
              <a:buFont typeface="Arial" charset="0"/>
              <a:buChar char="•"/>
            </a:pPr>
            <a:r>
              <a:rPr lang="en-CA" sz="1400" dirty="0" smtClean="0">
                <a:latin typeface="Arial" panose="020B0604020202020204" pitchFamily="34" charset="0"/>
                <a:cs typeface="Arial" panose="020B0604020202020204" pitchFamily="34" charset="0"/>
              </a:rPr>
              <a:t>Should OPG, as Financial Services Manager, establish other financing entities in the future for purposes of the OFHP, the Ministry of Finance will consider recommending similar treatment to the Minister of Finance.</a:t>
            </a:r>
          </a:p>
          <a:p>
            <a:pPr marL="0" lvl="1">
              <a:spcBef>
                <a:spcPts val="0"/>
              </a:spcBef>
              <a:spcAft>
                <a:spcPts val="300"/>
              </a:spcAft>
            </a:pPr>
            <a:endParaRPr lang="en-CA" sz="1400" b="1" dirty="0" smtClean="0">
              <a:latin typeface="Arial" panose="020B0604020202020204" pitchFamily="34" charset="0"/>
              <a:cs typeface="Arial" panose="020B0604020202020204" pitchFamily="34" charset="0"/>
            </a:endParaRPr>
          </a:p>
          <a:p>
            <a:pPr marL="0" lvl="1">
              <a:spcBef>
                <a:spcPts val="0"/>
              </a:spcBef>
              <a:spcAft>
                <a:spcPts val="300"/>
              </a:spcAft>
            </a:pPr>
            <a:r>
              <a:rPr lang="en-CA" sz="1400" b="1" dirty="0" smtClean="0">
                <a:latin typeface="Arial" panose="020B0604020202020204" pitchFamily="34" charset="0"/>
                <a:cs typeface="Arial" panose="020B0604020202020204" pitchFamily="34" charset="0"/>
              </a:rPr>
              <a:t>Next </a:t>
            </a:r>
            <a:r>
              <a:rPr lang="en-CA" sz="1400" b="1" dirty="0">
                <a:latin typeface="Arial" panose="020B0604020202020204" pitchFamily="34" charset="0"/>
                <a:cs typeface="Arial" panose="020B0604020202020204" pitchFamily="34" charset="0"/>
              </a:rPr>
              <a:t>Steps</a:t>
            </a:r>
            <a:r>
              <a:rPr lang="en-CA" sz="1400" b="1" dirty="0" smtClean="0">
                <a:latin typeface="Arial" panose="020B0604020202020204" pitchFamily="34" charset="0"/>
                <a:cs typeface="Arial" panose="020B0604020202020204" pitchFamily="34" charset="0"/>
              </a:rPr>
              <a:t>:</a:t>
            </a:r>
            <a:endParaRPr lang="en-CA" sz="1400" dirty="0" smtClean="0">
              <a:latin typeface="Arial" panose="020B0604020202020204" pitchFamily="34" charset="0"/>
              <a:cs typeface="Arial" panose="020B0604020202020204" pitchFamily="34" charset="0"/>
            </a:endParaRPr>
          </a:p>
          <a:p>
            <a:pPr marL="285750" lvl="1" indent="-285750">
              <a:spcBef>
                <a:spcPts val="0"/>
              </a:spcBef>
              <a:spcAft>
                <a:spcPts val="300"/>
              </a:spcAft>
              <a:buFont typeface="Arial" panose="020B0604020202020204" pitchFamily="34" charset="0"/>
              <a:buChar char="•"/>
            </a:pPr>
            <a:r>
              <a:rPr lang="en-CA" sz="1400" dirty="0" smtClean="0">
                <a:latin typeface="Arial" panose="020B0604020202020204" pitchFamily="34" charset="0"/>
                <a:cs typeface="Arial" panose="020B0604020202020204" pitchFamily="34" charset="0"/>
              </a:rPr>
              <a:t>MOF is working with ENERGY and OPG to finalize a draft regulation for December / January (TBD).</a:t>
            </a: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604519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599728"/>
          </a:xfrm>
        </p:spPr>
        <p:txBody>
          <a:bodyPr>
            <a:noAutofit/>
          </a:bodyPr>
          <a:lstStyle/>
          <a:p>
            <a:pPr marL="457200" indent="-457200">
              <a:buFont typeface="+mj-lt"/>
              <a:buAutoNum type="arabicParenR" startAt="3"/>
            </a:pPr>
            <a:r>
              <a:rPr lang="en-CA" b="0" dirty="0" smtClean="0">
                <a:latin typeface="Arial" panose="020B0604020202020204" pitchFamily="34" charset="0"/>
                <a:cs typeface="Arial" panose="020B0604020202020204" pitchFamily="34" charset="0"/>
              </a:rPr>
              <a:t>First Nations Delivery Credit (FNDC)</a:t>
            </a:r>
            <a:endParaRPr lang="en-CA"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7544" y="1075184"/>
            <a:ext cx="8352928" cy="5450160"/>
          </a:xfrm>
        </p:spPr>
        <p:txBody>
          <a:bodyPr>
            <a:normAutofit/>
          </a:bodyPr>
          <a:lstStyle/>
          <a:p>
            <a:pPr>
              <a:spcBef>
                <a:spcPts val="600"/>
              </a:spcBef>
              <a:spcAft>
                <a:spcPts val="600"/>
              </a:spcAft>
            </a:pPr>
            <a:r>
              <a:rPr lang="en-CA" sz="1200" dirty="0" smtClean="0">
                <a:latin typeface="Arial" panose="020B0604020202020204" pitchFamily="34" charset="0"/>
                <a:cs typeface="Arial" panose="020B0604020202020204" pitchFamily="34" charset="0"/>
              </a:rPr>
              <a:t>Section 79.4 of the OEB Act provides for a delivery credit to offset the costs that make up the delivery line for on-reserve consumers, paid for through funds appropriated by the Legislature. It also provides for regulation making authority to define who is an on-reserve consumer and what areas constitute a “reserve”</a:t>
            </a:r>
          </a:p>
          <a:p>
            <a:pPr>
              <a:spcBef>
                <a:spcPts val="600"/>
              </a:spcBef>
              <a:spcAft>
                <a:spcPts val="600"/>
              </a:spcAft>
            </a:pPr>
            <a:r>
              <a:rPr lang="en-CA" sz="1200" dirty="0" smtClean="0">
                <a:latin typeface="Arial" panose="020B0604020202020204" pitchFamily="34" charset="0"/>
                <a:cs typeface="Arial" panose="020B0604020202020204" pitchFamily="34" charset="0"/>
              </a:rPr>
              <a:t>The central piece of the FNDC regulation surrounds the eligibility criteria. The regulation limits eligibility to all First Nations residential on-reserve customers, regardless of whether the customer is seasonal or permanent. The definition of key terms, such as “reserve”, “member of a band”, are taken directly from the traditional meaning provided in the Indian Act.</a:t>
            </a:r>
          </a:p>
          <a:p>
            <a:pPr>
              <a:spcBef>
                <a:spcPts val="600"/>
              </a:spcBef>
              <a:spcAft>
                <a:spcPts val="600"/>
              </a:spcAft>
            </a:pPr>
            <a:r>
              <a:rPr lang="en-CA" sz="1200" dirty="0" smtClean="0">
                <a:latin typeface="Arial" panose="020B0604020202020204" pitchFamily="34" charset="0"/>
                <a:cs typeface="Arial" panose="020B0604020202020204" pitchFamily="34" charset="0"/>
              </a:rPr>
              <a:t>The 11 affected LDCs already have set processes in place to identify First Nations customers living on reserve based on their HST exemption status. </a:t>
            </a:r>
          </a:p>
          <a:p>
            <a:pPr>
              <a:spcBef>
                <a:spcPts val="600"/>
              </a:spcBef>
              <a:spcAft>
                <a:spcPts val="600"/>
              </a:spcAft>
            </a:pPr>
            <a:r>
              <a:rPr lang="en-CA" sz="1200" dirty="0" smtClean="0">
                <a:latin typeface="Arial" panose="020B0604020202020204" pitchFamily="34" charset="0"/>
                <a:cs typeface="Arial" panose="020B0604020202020204" pitchFamily="34" charset="0"/>
              </a:rPr>
              <a:t>Data reported by IESO reveals that over 20,000 customers are receiving FNDC – this was the target number pre-launch and reflects a successful rollout.</a:t>
            </a:r>
          </a:p>
          <a:p>
            <a:pPr>
              <a:spcBef>
                <a:spcPts val="600"/>
              </a:spcBef>
              <a:spcAft>
                <a:spcPts val="600"/>
              </a:spcAft>
            </a:pPr>
            <a:r>
              <a:rPr lang="en-CA" sz="1200" dirty="0" smtClean="0">
                <a:latin typeface="Arial" panose="020B0604020202020204" pitchFamily="34" charset="0"/>
                <a:cs typeface="Arial" panose="020B0604020202020204" pitchFamily="34" charset="0"/>
              </a:rPr>
              <a:t>The </a:t>
            </a:r>
            <a:r>
              <a:rPr lang="en-CA" sz="1200" dirty="0">
                <a:latin typeface="Arial" panose="020B0604020202020204" pitchFamily="34" charset="0"/>
                <a:cs typeface="Arial" panose="020B0604020202020204" pitchFamily="34" charset="0"/>
              </a:rPr>
              <a:t>Ministry of Energy, in collaboration with the Chiefs of </a:t>
            </a:r>
            <a:r>
              <a:rPr lang="en-CA" sz="1200" dirty="0" smtClean="0">
                <a:latin typeface="Arial" panose="020B0604020202020204" pitchFamily="34" charset="0"/>
                <a:cs typeface="Arial" panose="020B0604020202020204" pitchFamily="34" charset="0"/>
              </a:rPr>
              <a:t>Ontario (COO), crafted </a:t>
            </a:r>
            <a:r>
              <a:rPr lang="en-CA" sz="1200" dirty="0">
                <a:latin typeface="Arial" panose="020B0604020202020204" pitchFamily="34" charset="0"/>
                <a:cs typeface="Arial" panose="020B0604020202020204" pitchFamily="34" charset="0"/>
              </a:rPr>
              <a:t>the policy in a manner which best reflects the needs and wishes </a:t>
            </a:r>
            <a:r>
              <a:rPr lang="en-CA" sz="1200" dirty="0" smtClean="0">
                <a:latin typeface="Arial" panose="020B0604020202020204" pitchFamily="34" charset="0"/>
                <a:cs typeface="Arial" panose="020B0604020202020204" pitchFamily="34" charset="0"/>
              </a:rPr>
              <a:t>of First Nations in Ontario and to meet the implementation date of July 1, 2017. </a:t>
            </a:r>
          </a:p>
          <a:p>
            <a:pPr lvl="1">
              <a:spcBef>
                <a:spcPts val="600"/>
              </a:spcBef>
              <a:spcAft>
                <a:spcPts val="600"/>
              </a:spcAft>
              <a:buFont typeface="Arial" panose="020B0604020202020204" pitchFamily="34" charset="0"/>
              <a:buChar char="−"/>
            </a:pPr>
            <a:r>
              <a:rPr lang="en-CA" sz="1050" dirty="0" smtClean="0">
                <a:latin typeface="Arial" panose="020B0604020202020204" pitchFamily="34" charset="0"/>
                <a:cs typeface="Arial" panose="020B0604020202020204" pitchFamily="34" charset="0"/>
              </a:rPr>
              <a:t>Some leaders of First Nations that do not have reserve lands have expressed concern about being excluded from eligibility. (e.g. the </a:t>
            </a:r>
            <a:r>
              <a:rPr lang="en-CA" sz="1050" dirty="0" err="1" smtClean="0">
                <a:latin typeface="Arial" panose="020B0604020202020204" pitchFamily="34" charset="0"/>
                <a:cs typeface="Arial" panose="020B0604020202020204" pitchFamily="34" charset="0"/>
              </a:rPr>
              <a:t>Algonguins</a:t>
            </a:r>
            <a:r>
              <a:rPr lang="en-CA" sz="1050" dirty="0" smtClean="0">
                <a:latin typeface="Arial" panose="020B0604020202020204" pitchFamily="34" charset="0"/>
                <a:cs typeface="Arial" panose="020B0604020202020204" pitchFamily="34" charset="0"/>
              </a:rPr>
              <a:t> of Ontario and non-status First Nation groups).</a:t>
            </a:r>
          </a:p>
          <a:p>
            <a:pPr lvl="1">
              <a:spcBef>
                <a:spcPts val="600"/>
              </a:spcBef>
              <a:spcAft>
                <a:spcPts val="600"/>
              </a:spcAft>
              <a:buFont typeface="Arial" panose="020B0604020202020204" pitchFamily="34" charset="0"/>
              <a:buChar char="−"/>
            </a:pPr>
            <a:r>
              <a:rPr lang="en-CA" sz="1050" dirty="0" smtClean="0">
                <a:latin typeface="Arial" panose="020B0604020202020204" pitchFamily="34" charset="0"/>
                <a:cs typeface="Arial" panose="020B0604020202020204" pitchFamily="34" charset="0"/>
              </a:rPr>
              <a:t>COO continues to advocate</a:t>
            </a:r>
            <a:r>
              <a:rPr lang="en-CA" sz="1050" strike="sngStrike" dirty="0" smtClean="0">
                <a:latin typeface="Arial" panose="020B0604020202020204" pitchFamily="34" charset="0"/>
                <a:cs typeface="Arial" panose="020B0604020202020204" pitchFamily="34" charset="0"/>
              </a:rPr>
              <a:t>d</a:t>
            </a:r>
            <a:r>
              <a:rPr lang="en-CA" sz="1050" dirty="0" smtClean="0">
                <a:latin typeface="Arial" panose="020B0604020202020204" pitchFamily="34" charset="0"/>
                <a:cs typeface="Arial" panose="020B0604020202020204" pitchFamily="34" charset="0"/>
              </a:rPr>
              <a:t> </a:t>
            </a:r>
            <a:r>
              <a:rPr lang="en-CA" sz="1050" dirty="0">
                <a:latin typeface="Arial" panose="020B0604020202020204" pitchFamily="34" charset="0"/>
                <a:cs typeface="Arial" panose="020B0604020202020204" pitchFamily="34" charset="0"/>
              </a:rPr>
              <a:t>for the expansion of the FNDC to include Band owned buildings. The Chiefs Committee on Energy </a:t>
            </a:r>
            <a:r>
              <a:rPr lang="en-CA" sz="1050" dirty="0" smtClean="0">
                <a:latin typeface="Arial" panose="020B0604020202020204" pitchFamily="34" charset="0"/>
                <a:cs typeface="Arial" panose="020B0604020202020204" pitchFamily="34" charset="0"/>
              </a:rPr>
              <a:t>focused on this issue at </a:t>
            </a:r>
            <a:r>
              <a:rPr lang="en-CA" sz="1050" dirty="0">
                <a:latin typeface="Arial" panose="020B0604020202020204" pitchFamily="34" charset="0"/>
                <a:cs typeface="Arial" panose="020B0604020202020204" pitchFamily="34" charset="0"/>
              </a:rPr>
              <a:t>a meeting with Ministry staff on November 9, </a:t>
            </a:r>
            <a:r>
              <a:rPr lang="en-CA" sz="1050" dirty="0" smtClean="0">
                <a:latin typeface="Arial" panose="020B0604020202020204" pitchFamily="34" charset="0"/>
                <a:cs typeface="Arial" panose="020B0604020202020204" pitchFamily="34" charset="0"/>
              </a:rPr>
              <a:t>2017 in advance of the Leaders in the Legislature &amp; Energy Table meeting held on November 22, 2017.</a:t>
            </a:r>
          </a:p>
          <a:p>
            <a:pPr lvl="1">
              <a:spcBef>
                <a:spcPts val="600"/>
              </a:spcBef>
              <a:spcAft>
                <a:spcPts val="600"/>
              </a:spcAft>
              <a:buFont typeface="Arial" panose="020B0604020202020204" pitchFamily="34" charset="0"/>
              <a:buChar char="−"/>
            </a:pPr>
            <a:r>
              <a:rPr lang="en-CA" sz="1050" dirty="0" smtClean="0">
                <a:latin typeface="Arial" panose="020B0604020202020204" pitchFamily="34" charset="0"/>
                <a:cs typeface="Arial" panose="020B0604020202020204" pitchFamily="34" charset="0"/>
              </a:rPr>
              <a:t>The Ministry has indicated that it is open to further discussions and will need to assess the costs of expanding the program. The Chiefs Committee on Energy has committed to assist the Ministry with collecting information on delivery costs for Band owned buildings from all First Nations in Ontario.</a:t>
            </a:r>
          </a:p>
          <a:p>
            <a:pPr lvl="1">
              <a:spcBef>
                <a:spcPts val="600"/>
              </a:spcBef>
              <a:spcAft>
                <a:spcPts val="600"/>
              </a:spcAft>
              <a:buFont typeface="Arial" panose="020B0604020202020204" pitchFamily="34" charset="0"/>
              <a:buChar char="−"/>
            </a:pPr>
            <a:r>
              <a:rPr lang="en-CA" sz="1050" dirty="0" smtClean="0">
                <a:latin typeface="Arial" panose="020B0604020202020204" pitchFamily="34" charset="0"/>
                <a:cs typeface="Arial" panose="020B0604020202020204" pitchFamily="34" charset="0"/>
              </a:rPr>
              <a:t>The Chiefs Committee on Energy indicated that they would provide the information on delivery costs to the Ministry by the end of November. </a:t>
            </a:r>
          </a:p>
        </p:txBody>
      </p:sp>
    </p:spTree>
    <p:extLst>
      <p:ext uri="{BB962C8B-B14F-4D97-AF65-F5344CB8AC3E}">
        <p14:creationId xmlns:p14="http://schemas.microsoft.com/office/powerpoint/2010/main" val="2895623967"/>
      </p:ext>
    </p:extLst>
  </p:cSld>
  <p:clrMapOvr>
    <a:masterClrMapping/>
  </p:clrMapOvr>
</p:sld>
</file>

<file path=ppt/theme/theme1.xml><?xml version="1.0" encoding="utf-8"?>
<a:theme xmlns:a="http://schemas.openxmlformats.org/drawingml/2006/main" name="Ministry Powerpoint Deck">
  <a:themeElements>
    <a:clrScheme name="Custom 1">
      <a:dk1>
        <a:sysClr val="windowText" lastClr="000000"/>
      </a:dk1>
      <a:lt1>
        <a:sysClr val="window" lastClr="FFFFFF"/>
      </a:lt1>
      <a:dk2>
        <a:srgbClr val="5EAE93"/>
      </a:dk2>
      <a:lt2>
        <a:srgbClr val="EEECE1"/>
      </a:lt2>
      <a:accent1>
        <a:srgbClr val="93CDDD"/>
      </a:accent1>
      <a:accent2>
        <a:srgbClr val="E37D29"/>
      </a:accent2>
      <a:accent3>
        <a:srgbClr val="9BBB59"/>
      </a:accent3>
      <a:accent4>
        <a:srgbClr val="10253F"/>
      </a:accent4>
      <a:accent5>
        <a:srgbClr val="48A280"/>
      </a:accent5>
      <a:accent6>
        <a:srgbClr val="6FC9D3"/>
      </a:accent6>
      <a:hlink>
        <a:srgbClr val="0000FF"/>
      </a:hlink>
      <a:folHlink>
        <a:srgbClr val="800080"/>
      </a:folHlink>
    </a:clrScheme>
    <a:fontScheme name="Custom 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7B1DA7A406E5B4483F6E2661962F74C" ma:contentTypeVersion="0" ma:contentTypeDescription="Create a new document." ma:contentTypeScope="" ma:versionID="98e628124826566ee8d9f2e06986eb72">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0090F55-2656-4207-A42C-B7B038CD5E2A}">
  <ds:schemaRefs>
    <ds:schemaRef ds:uri="http://schemas.microsoft.com/sharepoint/v3/contenttype/forms"/>
  </ds:schemaRefs>
</ds:datastoreItem>
</file>

<file path=customXml/itemProps2.xml><?xml version="1.0" encoding="utf-8"?>
<ds:datastoreItem xmlns:ds="http://schemas.openxmlformats.org/officeDocument/2006/customXml" ds:itemID="{F170865D-52ED-4201-9B72-E87FDAF97B5E}">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56FBE8B4-5A1B-4043-B2DF-448C7E2DCB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Ministry Powerpoint Deck</Template>
  <TotalTime>64470</TotalTime>
  <Words>4314</Words>
  <Application>Microsoft Office PowerPoint</Application>
  <PresentationFormat>On-screen Show (4:3)</PresentationFormat>
  <Paragraphs>303</Paragraphs>
  <Slides>19</Slides>
  <Notes>5</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19</vt:i4>
      </vt:variant>
    </vt:vector>
  </HeadingPairs>
  <TitlesOfParts>
    <vt:vector size="31" baseType="lpstr">
      <vt:lpstr>Arial Unicode MS</vt:lpstr>
      <vt:lpstr>Arial</vt:lpstr>
      <vt:lpstr>Calibri</vt:lpstr>
      <vt:lpstr>Candara</vt:lpstr>
      <vt:lpstr>Courier New</vt:lpstr>
      <vt:lpstr>Helvetica</vt:lpstr>
      <vt:lpstr>MS Mincho</vt:lpstr>
      <vt:lpstr>Times New Roman</vt:lpstr>
      <vt:lpstr>Verdana</vt:lpstr>
      <vt:lpstr>Wingdings</vt:lpstr>
      <vt:lpstr>Ministry Powerpoint Deck</vt:lpstr>
      <vt:lpstr>2_Office Theme</vt:lpstr>
      <vt:lpstr>Ontario’s Fair Hydro Plan – Minister’s Update   </vt:lpstr>
      <vt:lpstr>Context</vt:lpstr>
      <vt:lpstr>Global Adjustment (GA) Refinancing</vt:lpstr>
      <vt:lpstr>Business Items – Provincial Support Agreements</vt:lpstr>
      <vt:lpstr>Business Items – OPG Financing Plan / Market Activities</vt:lpstr>
      <vt:lpstr>Business Items – Equity Injections</vt:lpstr>
      <vt:lpstr>Business Items – Protocol for Subordinated Debt</vt:lpstr>
      <vt:lpstr>Business Items – PILs Exemption</vt:lpstr>
      <vt:lpstr>First Nations Delivery Credit (FNDC)</vt:lpstr>
      <vt:lpstr>Ontario Electricity Support Program Regulation (OESP)</vt:lpstr>
      <vt:lpstr>Affordability Fund</vt:lpstr>
      <vt:lpstr>Industrial Conservation Initiative (ICI)</vt:lpstr>
      <vt:lpstr>OFHP Billing Requirements </vt:lpstr>
      <vt:lpstr>Redesign Action Plan (RAP)</vt:lpstr>
      <vt:lpstr>PowerPoint Presentation</vt:lpstr>
      <vt:lpstr>PowerPoint Presentation</vt:lpstr>
      <vt:lpstr>Appendix </vt:lpstr>
      <vt:lpstr>Governance and Delivery Structure for Implementation of Ontario’s Fair Hydro Plan</vt:lpstr>
      <vt:lpstr>Global Adjustment Refinancing – Roles and Responsibilities</vt:lpstr>
    </vt:vector>
  </TitlesOfParts>
  <Company>MGS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Ho, Larissa (ENERGY)</dc:creator>
  <cp:lastModifiedBy>Schlaepfer, Martin (ENERGY)</cp:lastModifiedBy>
  <cp:revision>1788</cp:revision>
  <cp:lastPrinted>2017-12-11T13:30:07Z</cp:lastPrinted>
  <dcterms:created xsi:type="dcterms:W3CDTF">2015-05-25T16:46:34Z</dcterms:created>
  <dcterms:modified xsi:type="dcterms:W3CDTF">2017-12-13T17:32:54Z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0x01010067B1DA7A406E5B4483F6E2661962F74C</vt:lpwstr>
  </property>
</Properties>
</file>